
<file path=[Content_Types].xml><?xml version="1.0" encoding="utf-8"?>
<Types xmlns="http://schemas.openxmlformats.org/package/2006/content-types">
  <Default Extension="wdp" ContentType="image/vnd.ms-photo"/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31"/>
  </p:notesMasterIdLst>
  <p:sldIdLst>
    <p:sldId id="560" r:id="rId4"/>
    <p:sldId id="539" r:id="rId5"/>
    <p:sldId id="614" r:id="rId6"/>
    <p:sldId id="615" r:id="rId7"/>
    <p:sldId id="616" r:id="rId8"/>
    <p:sldId id="617" r:id="rId9"/>
    <p:sldId id="618" r:id="rId10"/>
    <p:sldId id="619" r:id="rId11"/>
    <p:sldId id="620" r:id="rId12"/>
    <p:sldId id="725" r:id="rId13"/>
    <p:sldId id="726" r:id="rId14"/>
    <p:sldId id="621" r:id="rId15"/>
    <p:sldId id="622" r:id="rId16"/>
    <p:sldId id="624" r:id="rId17"/>
    <p:sldId id="647" r:id="rId18"/>
    <p:sldId id="623" r:id="rId19"/>
    <p:sldId id="626" r:id="rId20"/>
    <p:sldId id="627" r:id="rId21"/>
    <p:sldId id="774" r:id="rId22"/>
    <p:sldId id="775" r:id="rId23"/>
    <p:sldId id="540" r:id="rId24"/>
    <p:sldId id="778" r:id="rId25"/>
    <p:sldId id="541" r:id="rId26"/>
    <p:sldId id="707" r:id="rId27"/>
    <p:sldId id="709" r:id="rId28"/>
    <p:sldId id="708" r:id="rId29"/>
    <p:sldId id="712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2" clrIdx="0"/>
  <p:cmAuthor id="2" name="xb21cn" initials="xb21cn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76B2"/>
    <a:srgbClr val="309ED8"/>
    <a:srgbClr val="00ADEE"/>
    <a:srgbClr val="309DD7"/>
    <a:srgbClr val="23245B"/>
    <a:srgbClr val="584FD7"/>
    <a:srgbClr val="2E75B6"/>
    <a:srgbClr val="5F9ED7"/>
    <a:srgbClr val="F2F2F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614" autoAdjust="0"/>
    <p:restoredTop sz="94087" autoAdjust="0"/>
  </p:normalViewPr>
  <p:slideViewPr>
    <p:cSldViewPr snapToGrid="0">
      <p:cViewPr varScale="1">
        <p:scale>
          <a:sx n="90" d="100"/>
          <a:sy n="90" d="100"/>
        </p:scale>
        <p:origin x="-642" y="-108"/>
      </p:cViewPr>
      <p:guideLst>
        <p:guide orient="horz" pos="2112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58C2E-F07F-4FB4-BF4E-FB68EEB7E03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B16EC5-18F0-437E-95A5-AA782ABB29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53841-0912-4869-813B-F060B5F076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064632-E650-4214-9D19-C72E672070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F96A0B-D013-4F07-80AC-CA47C8F94C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80BA7-3816-42AE-A7C0-0A49797829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47974-0379-4E4C-8BD5-6EBF1516523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687B5-3C8C-4C7F-9031-4E2680E1EA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GIF"/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jpe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8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/>
          <a:srcRect l="25292"/>
          <a:stretch>
            <a:fillRect/>
          </a:stretch>
        </p:blipFill>
        <p:spPr>
          <a:xfrm>
            <a:off x="-63500" y="-5777"/>
            <a:ext cx="9121889" cy="6869555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13" name="组合 12"/>
          <p:cNvGrpSpPr/>
          <p:nvPr/>
        </p:nvGrpSpPr>
        <p:grpSpPr>
          <a:xfrm>
            <a:off x="-77586" y="-20247"/>
            <a:ext cx="6795886" cy="6898495"/>
            <a:chOff x="-77586" y="-20247"/>
            <a:chExt cx="6795886" cy="6898495"/>
          </a:xfrm>
        </p:grpSpPr>
        <p:sp>
          <p:nvSpPr>
            <p:cNvPr id="33" name="矩形 32"/>
            <p:cNvSpPr/>
            <p:nvPr/>
          </p:nvSpPr>
          <p:spPr>
            <a:xfrm>
              <a:off x="-25400" y="-20247"/>
              <a:ext cx="6743700" cy="687824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-77586" y="2998975"/>
              <a:ext cx="6045200" cy="3879273"/>
            </a:xfrm>
            <a:prstGeom prst="rtTriangl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924658" y="1773299"/>
              <a:ext cx="1910015" cy="1542657"/>
              <a:chOff x="1924658" y="1773299"/>
              <a:chExt cx="1910015" cy="1542657"/>
            </a:xfrm>
          </p:grpSpPr>
          <p:sp>
            <p:nvSpPr>
              <p:cNvPr id="34" name="文本框 33"/>
              <p:cNvSpPr txBox="1"/>
              <p:nvPr/>
            </p:nvSpPr>
            <p:spPr>
              <a:xfrm>
                <a:off x="1925718" y="2743042"/>
                <a:ext cx="1907895" cy="572914"/>
              </a:xfrm>
              <a:prstGeom prst="rect">
                <a:avLst/>
              </a:prstGeom>
              <a:noFill/>
              <a:effectLst>
                <a:outerShdw blurRad="317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en-US" altLang="zh-CN" sz="2700" b="1" dirty="0">
                    <a:solidFill>
                      <a:schemeClr val="bg1"/>
                    </a:solidFill>
                    <a:effectLst>
                      <a:outerShdw blurRad="190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Century Gothic" panose="020B0502020202020204" pitchFamily="34" charset="0"/>
                  </a:rPr>
                  <a:t>CONTENTS</a:t>
                </a:r>
                <a:endParaRPr lang="en-US" altLang="zh-CN" sz="2700" b="1" dirty="0">
                  <a:solidFill>
                    <a:schemeClr val="bg1"/>
                  </a:solidFill>
                  <a:effectLst>
                    <a:outerShdw blurRad="190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Century Gothic" panose="020B0502020202020204" pitchFamily="34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1924658" y="1773299"/>
                <a:ext cx="1910015" cy="995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dist">
                  <a:lnSpc>
                    <a:spcPct val="130000"/>
                  </a:lnSpc>
                </a:pPr>
                <a:r>
                  <a:rPr lang="zh-CN" altLang="en-US" sz="5000" b="1" dirty="0">
                    <a:solidFill>
                      <a:schemeClr val="bg1"/>
                    </a:solidFill>
                    <a:effectLst>
                      <a:outerShdw blurRad="317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目录</a:t>
                </a:r>
                <a:endParaRPr lang="zh-CN" altLang="en-US" sz="5000" b="1" dirty="0">
                  <a:solidFill>
                    <a:schemeClr val="bg1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953975" y="-34717"/>
            <a:ext cx="6237000" cy="6892717"/>
            <a:chOff x="5981700" y="-34717"/>
            <a:chExt cx="6237000" cy="6892717"/>
          </a:xfrm>
        </p:grpSpPr>
        <p:sp>
          <p:nvSpPr>
            <p:cNvPr id="2" name="矩形 1"/>
            <p:cNvSpPr/>
            <p:nvPr/>
          </p:nvSpPr>
          <p:spPr>
            <a:xfrm>
              <a:off x="6046500" y="-34717"/>
              <a:ext cx="6172200" cy="6858000"/>
            </a:xfrm>
            <a:prstGeom prst="rect">
              <a:avLst/>
            </a:prstGeom>
            <a:solidFill>
              <a:srgbClr val="2D7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5981700" y="0"/>
              <a:ext cx="648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233994" y="1100666"/>
              <a:ext cx="4314878" cy="4341700"/>
              <a:chOff x="7233994" y="1100666"/>
              <a:chExt cx="4314878" cy="4341700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8052105" y="1139834"/>
                <a:ext cx="28232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国内外发展情况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8052105" y="2081758"/>
                <a:ext cx="349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装配式建筑配套三板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37" name="椭圆 6"/>
              <p:cNvSpPr>
                <a:spLocks noChangeAspect="1"/>
              </p:cNvSpPr>
              <p:nvPr/>
            </p:nvSpPr>
            <p:spPr>
              <a:xfrm>
                <a:off x="7233994" y="3049576"/>
                <a:ext cx="540000" cy="494221"/>
              </a:xfrm>
              <a:custGeom>
                <a:avLst/>
                <a:gdLst>
                  <a:gd name="connsiteX0" fmla="*/ 531631 w 607639"/>
                  <a:gd name="connsiteY0" fmla="*/ 404551 h 556126"/>
                  <a:gd name="connsiteX1" fmla="*/ 556997 w 607639"/>
                  <a:gd name="connsiteY1" fmla="*/ 429784 h 556126"/>
                  <a:gd name="connsiteX2" fmla="*/ 556997 w 607639"/>
                  <a:gd name="connsiteY2" fmla="*/ 455017 h 556126"/>
                  <a:gd name="connsiteX3" fmla="*/ 582273 w 607639"/>
                  <a:gd name="connsiteY3" fmla="*/ 455017 h 556126"/>
                  <a:gd name="connsiteX4" fmla="*/ 607639 w 607639"/>
                  <a:gd name="connsiteY4" fmla="*/ 480339 h 556126"/>
                  <a:gd name="connsiteX5" fmla="*/ 582273 w 607639"/>
                  <a:gd name="connsiteY5" fmla="*/ 505572 h 556126"/>
                  <a:gd name="connsiteX6" fmla="*/ 556997 w 607639"/>
                  <a:gd name="connsiteY6" fmla="*/ 505572 h 556126"/>
                  <a:gd name="connsiteX7" fmla="*/ 556997 w 607639"/>
                  <a:gd name="connsiteY7" fmla="*/ 530893 h 556126"/>
                  <a:gd name="connsiteX8" fmla="*/ 531631 w 607639"/>
                  <a:gd name="connsiteY8" fmla="*/ 556126 h 556126"/>
                  <a:gd name="connsiteX9" fmla="*/ 506354 w 607639"/>
                  <a:gd name="connsiteY9" fmla="*/ 530893 h 556126"/>
                  <a:gd name="connsiteX10" fmla="*/ 506354 w 607639"/>
                  <a:gd name="connsiteY10" fmla="*/ 505572 h 556126"/>
                  <a:gd name="connsiteX11" fmla="*/ 480989 w 607639"/>
                  <a:gd name="connsiteY11" fmla="*/ 505572 h 556126"/>
                  <a:gd name="connsiteX12" fmla="*/ 455712 w 607639"/>
                  <a:gd name="connsiteY12" fmla="*/ 480339 h 556126"/>
                  <a:gd name="connsiteX13" fmla="*/ 480989 w 607639"/>
                  <a:gd name="connsiteY13" fmla="*/ 455017 h 556126"/>
                  <a:gd name="connsiteX14" fmla="*/ 506354 w 607639"/>
                  <a:gd name="connsiteY14" fmla="*/ 455017 h 556126"/>
                  <a:gd name="connsiteX15" fmla="*/ 506354 w 607639"/>
                  <a:gd name="connsiteY15" fmla="*/ 429784 h 556126"/>
                  <a:gd name="connsiteX16" fmla="*/ 531631 w 607639"/>
                  <a:gd name="connsiteY16" fmla="*/ 404551 h 556126"/>
                  <a:gd name="connsiteX17" fmla="*/ 126541 w 607639"/>
                  <a:gd name="connsiteY17" fmla="*/ 353956 h 556126"/>
                  <a:gd name="connsiteX18" fmla="*/ 430431 w 607639"/>
                  <a:gd name="connsiteY18" fmla="*/ 353956 h 556126"/>
                  <a:gd name="connsiteX19" fmla="*/ 455711 w 607639"/>
                  <a:gd name="connsiteY19" fmla="*/ 379209 h 556126"/>
                  <a:gd name="connsiteX20" fmla="*/ 430431 w 607639"/>
                  <a:gd name="connsiteY20" fmla="*/ 404551 h 556126"/>
                  <a:gd name="connsiteX21" fmla="*/ 126541 w 607639"/>
                  <a:gd name="connsiteY21" fmla="*/ 404551 h 556126"/>
                  <a:gd name="connsiteX22" fmla="*/ 101261 w 607639"/>
                  <a:gd name="connsiteY22" fmla="*/ 379209 h 556126"/>
                  <a:gd name="connsiteX23" fmla="*/ 126541 w 607639"/>
                  <a:gd name="connsiteY23" fmla="*/ 353956 h 556126"/>
                  <a:gd name="connsiteX24" fmla="*/ 177203 w 607639"/>
                  <a:gd name="connsiteY24" fmla="*/ 252836 h 556126"/>
                  <a:gd name="connsiteX25" fmla="*/ 379769 w 607639"/>
                  <a:gd name="connsiteY25" fmla="*/ 252836 h 556126"/>
                  <a:gd name="connsiteX26" fmla="*/ 405045 w 607639"/>
                  <a:gd name="connsiteY26" fmla="*/ 278054 h 556126"/>
                  <a:gd name="connsiteX27" fmla="*/ 379769 w 607639"/>
                  <a:gd name="connsiteY27" fmla="*/ 303361 h 556126"/>
                  <a:gd name="connsiteX28" fmla="*/ 177203 w 607639"/>
                  <a:gd name="connsiteY28" fmla="*/ 303361 h 556126"/>
                  <a:gd name="connsiteX29" fmla="*/ 151927 w 607639"/>
                  <a:gd name="connsiteY29" fmla="*/ 278054 h 556126"/>
                  <a:gd name="connsiteX30" fmla="*/ 177203 w 607639"/>
                  <a:gd name="connsiteY30" fmla="*/ 252836 h 556126"/>
                  <a:gd name="connsiteX31" fmla="*/ 430424 w 607639"/>
                  <a:gd name="connsiteY31" fmla="*/ 101120 h 556126"/>
                  <a:gd name="connsiteX32" fmla="*/ 455712 w 607639"/>
                  <a:gd name="connsiteY32" fmla="*/ 126373 h 556126"/>
                  <a:gd name="connsiteX33" fmla="*/ 455712 w 607639"/>
                  <a:gd name="connsiteY33" fmla="*/ 126462 h 556126"/>
                  <a:gd name="connsiteX34" fmla="*/ 430424 w 607639"/>
                  <a:gd name="connsiteY34" fmla="*/ 151715 h 556126"/>
                  <a:gd name="connsiteX35" fmla="*/ 405046 w 607639"/>
                  <a:gd name="connsiteY35" fmla="*/ 126462 h 556126"/>
                  <a:gd name="connsiteX36" fmla="*/ 430424 w 607639"/>
                  <a:gd name="connsiteY36" fmla="*/ 101120 h 556126"/>
                  <a:gd name="connsiteX37" fmla="*/ 329126 w 607639"/>
                  <a:gd name="connsiteY37" fmla="*/ 101120 h 556126"/>
                  <a:gd name="connsiteX38" fmla="*/ 354379 w 607639"/>
                  <a:gd name="connsiteY38" fmla="*/ 126373 h 556126"/>
                  <a:gd name="connsiteX39" fmla="*/ 354379 w 607639"/>
                  <a:gd name="connsiteY39" fmla="*/ 126462 h 556126"/>
                  <a:gd name="connsiteX40" fmla="*/ 329126 w 607639"/>
                  <a:gd name="connsiteY40" fmla="*/ 151715 h 556126"/>
                  <a:gd name="connsiteX41" fmla="*/ 303784 w 607639"/>
                  <a:gd name="connsiteY41" fmla="*/ 126462 h 556126"/>
                  <a:gd name="connsiteX42" fmla="*/ 329126 w 607639"/>
                  <a:gd name="connsiteY42" fmla="*/ 101120 h 556126"/>
                  <a:gd name="connsiteX43" fmla="*/ 227856 w 607639"/>
                  <a:gd name="connsiteY43" fmla="*/ 101120 h 556126"/>
                  <a:gd name="connsiteX44" fmla="*/ 253118 w 607639"/>
                  <a:gd name="connsiteY44" fmla="*/ 126373 h 556126"/>
                  <a:gd name="connsiteX45" fmla="*/ 253118 w 607639"/>
                  <a:gd name="connsiteY45" fmla="*/ 126462 h 556126"/>
                  <a:gd name="connsiteX46" fmla="*/ 227856 w 607639"/>
                  <a:gd name="connsiteY46" fmla="*/ 151715 h 556126"/>
                  <a:gd name="connsiteX47" fmla="*/ 202593 w 607639"/>
                  <a:gd name="connsiteY47" fmla="*/ 126462 h 556126"/>
                  <a:gd name="connsiteX48" fmla="*/ 227856 w 607639"/>
                  <a:gd name="connsiteY48" fmla="*/ 101120 h 556126"/>
                  <a:gd name="connsiteX49" fmla="*/ 25276 w 607639"/>
                  <a:gd name="connsiteY49" fmla="*/ 0 h 556126"/>
                  <a:gd name="connsiteX50" fmla="*/ 531608 w 607639"/>
                  <a:gd name="connsiteY50" fmla="*/ 0 h 556126"/>
                  <a:gd name="connsiteX51" fmla="*/ 556973 w 607639"/>
                  <a:gd name="connsiteY51" fmla="*/ 25329 h 556126"/>
                  <a:gd name="connsiteX52" fmla="*/ 556973 w 607639"/>
                  <a:gd name="connsiteY52" fmla="*/ 328654 h 556126"/>
                  <a:gd name="connsiteX53" fmla="*/ 531608 w 607639"/>
                  <a:gd name="connsiteY53" fmla="*/ 353983 h 556126"/>
                  <a:gd name="connsiteX54" fmla="*/ 506331 w 607639"/>
                  <a:gd name="connsiteY54" fmla="*/ 328654 h 556126"/>
                  <a:gd name="connsiteX55" fmla="*/ 506331 w 607639"/>
                  <a:gd name="connsiteY55" fmla="*/ 50569 h 556126"/>
                  <a:gd name="connsiteX56" fmla="*/ 50642 w 607639"/>
                  <a:gd name="connsiteY56" fmla="*/ 50569 h 556126"/>
                  <a:gd name="connsiteX57" fmla="*/ 50642 w 607639"/>
                  <a:gd name="connsiteY57" fmla="*/ 455032 h 556126"/>
                  <a:gd name="connsiteX58" fmla="*/ 379770 w 607639"/>
                  <a:gd name="connsiteY58" fmla="*/ 455032 h 556126"/>
                  <a:gd name="connsiteX59" fmla="*/ 405047 w 607639"/>
                  <a:gd name="connsiteY59" fmla="*/ 480361 h 556126"/>
                  <a:gd name="connsiteX60" fmla="*/ 379770 w 607639"/>
                  <a:gd name="connsiteY60" fmla="*/ 505601 h 556126"/>
                  <a:gd name="connsiteX61" fmla="*/ 25276 w 607639"/>
                  <a:gd name="connsiteY61" fmla="*/ 505601 h 556126"/>
                  <a:gd name="connsiteX62" fmla="*/ 0 w 607639"/>
                  <a:gd name="connsiteY62" fmla="*/ 480361 h 556126"/>
                  <a:gd name="connsiteX63" fmla="*/ 0 w 607639"/>
                  <a:gd name="connsiteY63" fmla="*/ 25329 h 556126"/>
                  <a:gd name="connsiteX64" fmla="*/ 25276 w 607639"/>
                  <a:gd name="connsiteY64" fmla="*/ 0 h 556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607639" h="556126">
                    <a:moveTo>
                      <a:pt x="531631" y="404551"/>
                    </a:moveTo>
                    <a:cubicBezTo>
                      <a:pt x="545604" y="404551"/>
                      <a:pt x="556997" y="415835"/>
                      <a:pt x="556997" y="429784"/>
                    </a:cubicBezTo>
                    <a:lnTo>
                      <a:pt x="556997" y="455017"/>
                    </a:lnTo>
                    <a:lnTo>
                      <a:pt x="582273" y="455017"/>
                    </a:lnTo>
                    <a:cubicBezTo>
                      <a:pt x="596247" y="455017"/>
                      <a:pt x="607639" y="466390"/>
                      <a:pt x="607639" y="480339"/>
                    </a:cubicBezTo>
                    <a:cubicBezTo>
                      <a:pt x="607639" y="494288"/>
                      <a:pt x="596247" y="505572"/>
                      <a:pt x="582273" y="505572"/>
                    </a:cubicBezTo>
                    <a:lnTo>
                      <a:pt x="556997" y="505572"/>
                    </a:lnTo>
                    <a:lnTo>
                      <a:pt x="556997" y="530893"/>
                    </a:lnTo>
                    <a:cubicBezTo>
                      <a:pt x="556997" y="544843"/>
                      <a:pt x="545604" y="556126"/>
                      <a:pt x="531631" y="556126"/>
                    </a:cubicBezTo>
                    <a:cubicBezTo>
                      <a:pt x="517658" y="556126"/>
                      <a:pt x="506354" y="544843"/>
                      <a:pt x="506354" y="530893"/>
                    </a:cubicBezTo>
                    <a:lnTo>
                      <a:pt x="506354" y="505572"/>
                    </a:lnTo>
                    <a:lnTo>
                      <a:pt x="480989" y="505572"/>
                    </a:lnTo>
                    <a:cubicBezTo>
                      <a:pt x="467015" y="505572"/>
                      <a:pt x="455712" y="494288"/>
                      <a:pt x="455712" y="480339"/>
                    </a:cubicBezTo>
                    <a:cubicBezTo>
                      <a:pt x="455712" y="466390"/>
                      <a:pt x="467015" y="455017"/>
                      <a:pt x="480989" y="455017"/>
                    </a:cubicBezTo>
                    <a:lnTo>
                      <a:pt x="506354" y="455017"/>
                    </a:lnTo>
                    <a:lnTo>
                      <a:pt x="506354" y="429784"/>
                    </a:lnTo>
                    <a:cubicBezTo>
                      <a:pt x="506354" y="415835"/>
                      <a:pt x="517658" y="404551"/>
                      <a:pt x="531631" y="404551"/>
                    </a:cubicBezTo>
                    <a:close/>
                    <a:moveTo>
                      <a:pt x="126541" y="353956"/>
                    </a:moveTo>
                    <a:lnTo>
                      <a:pt x="430431" y="353956"/>
                    </a:lnTo>
                    <a:cubicBezTo>
                      <a:pt x="444406" y="353956"/>
                      <a:pt x="455711" y="365248"/>
                      <a:pt x="455711" y="379209"/>
                    </a:cubicBezTo>
                    <a:cubicBezTo>
                      <a:pt x="455711" y="393169"/>
                      <a:pt x="444406" y="404551"/>
                      <a:pt x="430431" y="404551"/>
                    </a:cubicBezTo>
                    <a:lnTo>
                      <a:pt x="126541" y="404551"/>
                    </a:lnTo>
                    <a:cubicBezTo>
                      <a:pt x="112566" y="404551"/>
                      <a:pt x="101261" y="393169"/>
                      <a:pt x="101261" y="379209"/>
                    </a:cubicBezTo>
                    <a:cubicBezTo>
                      <a:pt x="101261" y="365248"/>
                      <a:pt x="112566" y="353956"/>
                      <a:pt x="126541" y="353956"/>
                    </a:cubicBezTo>
                    <a:close/>
                    <a:moveTo>
                      <a:pt x="177203" y="252836"/>
                    </a:moveTo>
                    <a:lnTo>
                      <a:pt x="379769" y="252836"/>
                    </a:lnTo>
                    <a:cubicBezTo>
                      <a:pt x="393742" y="252836"/>
                      <a:pt x="405045" y="264113"/>
                      <a:pt x="405045" y="278054"/>
                    </a:cubicBezTo>
                    <a:cubicBezTo>
                      <a:pt x="405045" y="291995"/>
                      <a:pt x="393742" y="303361"/>
                      <a:pt x="379769" y="303361"/>
                    </a:cubicBezTo>
                    <a:lnTo>
                      <a:pt x="177203" y="303361"/>
                    </a:lnTo>
                    <a:cubicBezTo>
                      <a:pt x="163230" y="303361"/>
                      <a:pt x="151927" y="291995"/>
                      <a:pt x="151927" y="278054"/>
                    </a:cubicBezTo>
                    <a:cubicBezTo>
                      <a:pt x="151927" y="264113"/>
                      <a:pt x="163230" y="252836"/>
                      <a:pt x="177203" y="252836"/>
                    </a:cubicBezTo>
                    <a:close/>
                    <a:moveTo>
                      <a:pt x="430424" y="101120"/>
                    </a:moveTo>
                    <a:cubicBezTo>
                      <a:pt x="444403" y="101120"/>
                      <a:pt x="455712" y="112412"/>
                      <a:pt x="455712" y="126373"/>
                    </a:cubicBezTo>
                    <a:lnTo>
                      <a:pt x="455712" y="126462"/>
                    </a:lnTo>
                    <a:cubicBezTo>
                      <a:pt x="455712" y="140422"/>
                      <a:pt x="444403" y="151715"/>
                      <a:pt x="430424" y="151715"/>
                    </a:cubicBezTo>
                    <a:cubicBezTo>
                      <a:pt x="416355" y="151715"/>
                      <a:pt x="405046" y="140422"/>
                      <a:pt x="405046" y="126462"/>
                    </a:cubicBezTo>
                    <a:cubicBezTo>
                      <a:pt x="405046" y="112501"/>
                      <a:pt x="416355" y="101120"/>
                      <a:pt x="430424" y="101120"/>
                    </a:cubicBezTo>
                    <a:close/>
                    <a:moveTo>
                      <a:pt x="329126" y="101120"/>
                    </a:moveTo>
                    <a:cubicBezTo>
                      <a:pt x="343086" y="101120"/>
                      <a:pt x="354379" y="112412"/>
                      <a:pt x="354379" y="126373"/>
                    </a:cubicBezTo>
                    <a:lnTo>
                      <a:pt x="354379" y="126462"/>
                    </a:lnTo>
                    <a:cubicBezTo>
                      <a:pt x="354379" y="140422"/>
                      <a:pt x="343086" y="151715"/>
                      <a:pt x="329126" y="151715"/>
                    </a:cubicBezTo>
                    <a:cubicBezTo>
                      <a:pt x="315166" y="151715"/>
                      <a:pt x="303784" y="140422"/>
                      <a:pt x="303784" y="126462"/>
                    </a:cubicBezTo>
                    <a:cubicBezTo>
                      <a:pt x="303784" y="112501"/>
                      <a:pt x="315166" y="101120"/>
                      <a:pt x="329126" y="101120"/>
                    </a:cubicBezTo>
                    <a:close/>
                    <a:moveTo>
                      <a:pt x="227856" y="101120"/>
                    </a:moveTo>
                    <a:cubicBezTo>
                      <a:pt x="241821" y="101120"/>
                      <a:pt x="253118" y="112412"/>
                      <a:pt x="253118" y="126373"/>
                    </a:cubicBezTo>
                    <a:lnTo>
                      <a:pt x="253118" y="126462"/>
                    </a:lnTo>
                    <a:cubicBezTo>
                      <a:pt x="253118" y="140422"/>
                      <a:pt x="241821" y="151715"/>
                      <a:pt x="227856" y="151715"/>
                    </a:cubicBezTo>
                    <a:cubicBezTo>
                      <a:pt x="213890" y="151715"/>
                      <a:pt x="202593" y="140422"/>
                      <a:pt x="202593" y="126462"/>
                    </a:cubicBezTo>
                    <a:cubicBezTo>
                      <a:pt x="202593" y="112501"/>
                      <a:pt x="213890" y="101120"/>
                      <a:pt x="227856" y="101120"/>
                    </a:cubicBezTo>
                    <a:close/>
                    <a:moveTo>
                      <a:pt x="25276" y="0"/>
                    </a:moveTo>
                    <a:lnTo>
                      <a:pt x="531608" y="0"/>
                    </a:lnTo>
                    <a:cubicBezTo>
                      <a:pt x="545581" y="0"/>
                      <a:pt x="556973" y="11376"/>
                      <a:pt x="556973" y="25329"/>
                    </a:cubicBezTo>
                    <a:lnTo>
                      <a:pt x="556973" y="328654"/>
                    </a:lnTo>
                    <a:cubicBezTo>
                      <a:pt x="556973" y="342607"/>
                      <a:pt x="545581" y="353983"/>
                      <a:pt x="531608" y="353983"/>
                    </a:cubicBezTo>
                    <a:cubicBezTo>
                      <a:pt x="517634" y="353983"/>
                      <a:pt x="506331" y="342607"/>
                      <a:pt x="506331" y="328654"/>
                    </a:cubicBezTo>
                    <a:lnTo>
                      <a:pt x="506331" y="50569"/>
                    </a:lnTo>
                    <a:lnTo>
                      <a:pt x="50642" y="50569"/>
                    </a:lnTo>
                    <a:lnTo>
                      <a:pt x="50642" y="455032"/>
                    </a:lnTo>
                    <a:lnTo>
                      <a:pt x="379770" y="455032"/>
                    </a:lnTo>
                    <a:cubicBezTo>
                      <a:pt x="393744" y="455032"/>
                      <a:pt x="405047" y="466408"/>
                      <a:pt x="405047" y="480361"/>
                    </a:cubicBezTo>
                    <a:cubicBezTo>
                      <a:pt x="405047" y="494314"/>
                      <a:pt x="393744" y="505601"/>
                      <a:pt x="379770" y="505601"/>
                    </a:cubicBezTo>
                    <a:lnTo>
                      <a:pt x="25276" y="505601"/>
                    </a:lnTo>
                    <a:cubicBezTo>
                      <a:pt x="11303" y="505601"/>
                      <a:pt x="0" y="494314"/>
                      <a:pt x="0" y="480361"/>
                    </a:cubicBezTo>
                    <a:lnTo>
                      <a:pt x="0" y="25329"/>
                    </a:lnTo>
                    <a:cubicBezTo>
                      <a:pt x="0" y="11376"/>
                      <a:pt x="11303" y="0"/>
                      <a:pt x="252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8052105" y="3061801"/>
                <a:ext cx="338128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装配式混凝土结构体系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  <a:p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7" name="稻壳儿春秋广告/盗版必究        原创来源：http://chn.docer.com/works?userid=199329941#!/work_time"/>
              <p:cNvSpPr>
                <a:spLocks noChangeAspect="1"/>
              </p:cNvSpPr>
              <p:nvPr/>
            </p:nvSpPr>
            <p:spPr>
              <a:xfrm>
                <a:off x="7233994" y="4904148"/>
                <a:ext cx="540000" cy="5382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575" y="0"/>
                    </a:moveTo>
                    <a:cubicBezTo>
                      <a:pt x="2025" y="0"/>
                      <a:pt x="2025" y="0"/>
                      <a:pt x="2025" y="0"/>
                    </a:cubicBezTo>
                    <a:cubicBezTo>
                      <a:pt x="844" y="0"/>
                      <a:pt x="0" y="844"/>
                      <a:pt x="0" y="2025"/>
                    </a:cubicBezTo>
                    <a:cubicBezTo>
                      <a:pt x="0" y="19575"/>
                      <a:pt x="0" y="19575"/>
                      <a:pt x="0" y="19575"/>
                    </a:cubicBezTo>
                    <a:cubicBezTo>
                      <a:pt x="0" y="20756"/>
                      <a:pt x="844" y="21600"/>
                      <a:pt x="2025" y="21600"/>
                    </a:cubicBezTo>
                    <a:cubicBezTo>
                      <a:pt x="19575" y="21600"/>
                      <a:pt x="19575" y="21600"/>
                      <a:pt x="19575" y="21600"/>
                    </a:cubicBezTo>
                    <a:cubicBezTo>
                      <a:pt x="20756" y="21600"/>
                      <a:pt x="21600" y="20756"/>
                      <a:pt x="21600" y="19575"/>
                    </a:cubicBezTo>
                    <a:cubicBezTo>
                      <a:pt x="21600" y="2025"/>
                      <a:pt x="21600" y="2025"/>
                      <a:pt x="21600" y="2025"/>
                    </a:cubicBezTo>
                    <a:cubicBezTo>
                      <a:pt x="21600" y="844"/>
                      <a:pt x="20756" y="0"/>
                      <a:pt x="19575" y="0"/>
                    </a:cubicBezTo>
                    <a:close/>
                    <a:moveTo>
                      <a:pt x="4050" y="1350"/>
                    </a:moveTo>
                    <a:cubicBezTo>
                      <a:pt x="12825" y="1350"/>
                      <a:pt x="12825" y="1350"/>
                      <a:pt x="12825" y="1350"/>
                    </a:cubicBezTo>
                    <a:cubicBezTo>
                      <a:pt x="12825" y="6750"/>
                      <a:pt x="12825" y="6750"/>
                      <a:pt x="12825" y="6750"/>
                    </a:cubicBezTo>
                    <a:cubicBezTo>
                      <a:pt x="14850" y="5400"/>
                      <a:pt x="14850" y="5400"/>
                      <a:pt x="14850" y="5400"/>
                    </a:cubicBezTo>
                    <a:cubicBezTo>
                      <a:pt x="16875" y="6750"/>
                      <a:pt x="16875" y="6750"/>
                      <a:pt x="16875" y="6750"/>
                    </a:cubicBezTo>
                    <a:cubicBezTo>
                      <a:pt x="16875" y="1350"/>
                      <a:pt x="16875" y="1350"/>
                      <a:pt x="16875" y="1350"/>
                    </a:cubicBezTo>
                    <a:cubicBezTo>
                      <a:pt x="18900" y="1350"/>
                      <a:pt x="18900" y="1350"/>
                      <a:pt x="18900" y="1350"/>
                    </a:cubicBezTo>
                    <a:cubicBezTo>
                      <a:pt x="19575" y="1350"/>
                      <a:pt x="20250" y="2025"/>
                      <a:pt x="20250" y="2700"/>
                    </a:cubicBezTo>
                    <a:cubicBezTo>
                      <a:pt x="20250" y="12825"/>
                      <a:pt x="20250" y="12825"/>
                      <a:pt x="20250" y="12825"/>
                    </a:cubicBezTo>
                    <a:cubicBezTo>
                      <a:pt x="4050" y="12825"/>
                      <a:pt x="4050" y="12825"/>
                      <a:pt x="4050" y="12825"/>
                    </a:cubicBezTo>
                    <a:cubicBezTo>
                      <a:pt x="4050" y="1350"/>
                      <a:pt x="4050" y="1350"/>
                      <a:pt x="4050" y="1350"/>
                    </a:cubicBezTo>
                    <a:close/>
                    <a:moveTo>
                      <a:pt x="1350" y="2700"/>
                    </a:moveTo>
                    <a:cubicBezTo>
                      <a:pt x="1350" y="2025"/>
                      <a:pt x="2025" y="1350"/>
                      <a:pt x="2700" y="1350"/>
                    </a:cubicBezTo>
                    <a:cubicBezTo>
                      <a:pt x="2700" y="12825"/>
                      <a:pt x="2700" y="12825"/>
                      <a:pt x="2700" y="12825"/>
                    </a:cubicBezTo>
                    <a:cubicBezTo>
                      <a:pt x="2194" y="12825"/>
                      <a:pt x="1687" y="12994"/>
                      <a:pt x="1350" y="12994"/>
                    </a:cubicBezTo>
                    <a:cubicBezTo>
                      <a:pt x="1350" y="2700"/>
                      <a:pt x="1350" y="2700"/>
                      <a:pt x="1350" y="2700"/>
                    </a:cubicBezTo>
                    <a:close/>
                    <a:moveTo>
                      <a:pt x="20250" y="15525"/>
                    </a:moveTo>
                    <a:cubicBezTo>
                      <a:pt x="20250" y="18900"/>
                      <a:pt x="20250" y="18900"/>
                      <a:pt x="20250" y="18900"/>
                    </a:cubicBezTo>
                    <a:cubicBezTo>
                      <a:pt x="20250" y="19575"/>
                      <a:pt x="19575" y="20250"/>
                      <a:pt x="18900" y="20250"/>
                    </a:cubicBezTo>
                    <a:cubicBezTo>
                      <a:pt x="14850" y="20250"/>
                      <a:pt x="2700" y="20250"/>
                      <a:pt x="2700" y="20250"/>
                    </a:cubicBezTo>
                    <a:cubicBezTo>
                      <a:pt x="2025" y="20250"/>
                      <a:pt x="1350" y="19744"/>
                      <a:pt x="1350" y="18900"/>
                    </a:cubicBezTo>
                    <a:cubicBezTo>
                      <a:pt x="1350" y="15525"/>
                      <a:pt x="1350" y="15525"/>
                      <a:pt x="1350" y="15525"/>
                    </a:cubicBezTo>
                    <a:cubicBezTo>
                      <a:pt x="1350" y="14850"/>
                      <a:pt x="2025" y="14175"/>
                      <a:pt x="2700" y="14175"/>
                    </a:cubicBezTo>
                    <a:cubicBezTo>
                      <a:pt x="20250" y="14175"/>
                      <a:pt x="20250" y="14175"/>
                      <a:pt x="20250" y="14175"/>
                    </a:cubicBezTo>
                    <a:cubicBezTo>
                      <a:pt x="20250" y="14175"/>
                      <a:pt x="20250" y="14850"/>
                      <a:pt x="20250" y="15525"/>
                    </a:cubicBezTo>
                    <a:close/>
                    <a:moveTo>
                      <a:pt x="18225" y="17550"/>
                    </a:moveTo>
                    <a:cubicBezTo>
                      <a:pt x="3375" y="17550"/>
                      <a:pt x="3375" y="17550"/>
                      <a:pt x="3375" y="17550"/>
                    </a:cubicBezTo>
                    <a:cubicBezTo>
                      <a:pt x="3038" y="17550"/>
                      <a:pt x="2700" y="17887"/>
                      <a:pt x="2700" y="18225"/>
                    </a:cubicBezTo>
                    <a:cubicBezTo>
                      <a:pt x="2700" y="18563"/>
                      <a:pt x="3038" y="18900"/>
                      <a:pt x="3375" y="18900"/>
                    </a:cubicBezTo>
                    <a:cubicBezTo>
                      <a:pt x="18225" y="18900"/>
                      <a:pt x="18225" y="18900"/>
                      <a:pt x="18225" y="18900"/>
                    </a:cubicBezTo>
                    <a:cubicBezTo>
                      <a:pt x="18562" y="18900"/>
                      <a:pt x="18900" y="18563"/>
                      <a:pt x="18900" y="18225"/>
                    </a:cubicBezTo>
                    <a:cubicBezTo>
                      <a:pt x="18900" y="17887"/>
                      <a:pt x="18562" y="17550"/>
                      <a:pt x="18225" y="17550"/>
                    </a:cubicBezTo>
                    <a:close/>
                    <a:moveTo>
                      <a:pt x="18225" y="15525"/>
                    </a:moveTo>
                    <a:cubicBezTo>
                      <a:pt x="3375" y="15525"/>
                      <a:pt x="3375" y="15525"/>
                      <a:pt x="3375" y="15525"/>
                    </a:cubicBezTo>
                    <a:cubicBezTo>
                      <a:pt x="3038" y="15525"/>
                      <a:pt x="2700" y="15862"/>
                      <a:pt x="2700" y="16200"/>
                    </a:cubicBezTo>
                    <a:cubicBezTo>
                      <a:pt x="2700" y="16537"/>
                      <a:pt x="3038" y="16875"/>
                      <a:pt x="3375" y="16875"/>
                    </a:cubicBezTo>
                    <a:cubicBezTo>
                      <a:pt x="18225" y="16875"/>
                      <a:pt x="18225" y="16875"/>
                      <a:pt x="18225" y="16875"/>
                    </a:cubicBezTo>
                    <a:cubicBezTo>
                      <a:pt x="18562" y="16875"/>
                      <a:pt x="18900" y="16537"/>
                      <a:pt x="18900" y="16200"/>
                    </a:cubicBezTo>
                    <a:cubicBezTo>
                      <a:pt x="18900" y="15862"/>
                      <a:pt x="18562" y="15525"/>
                      <a:pt x="18225" y="15525"/>
                    </a:cubicBezTo>
                    <a:close/>
                  </a:path>
                </a:pathLst>
              </a:custGeom>
              <a:solidFill>
                <a:srgbClr val="F8F8F9"/>
              </a:solidFill>
              <a:ln w="12700">
                <a:miter lim="400000"/>
              </a:ln>
            </p:spPr>
            <p:txBody>
              <a:bodyPr lIns="22860" rIns="22860"/>
              <a:lstStyle/>
              <a:p>
                <a:pPr defTabSz="1218565">
                  <a:defRPr sz="4800">
                    <a:solidFill>
                      <a:srgbClr val="27282D"/>
                    </a:solidFill>
                    <a:latin typeface="Calibri" panose="020F0502020204030204"/>
                    <a:ea typeface="Calibri" panose="020F0502020204030204"/>
                    <a:cs typeface="Calibri" panose="020F0502020204030204"/>
                    <a:sym typeface="Calibri" panose="020F0502020204030204"/>
                  </a:defRPr>
                </a:pPr>
                <a:endParaRPr sz="2400"/>
              </a:p>
            </p:txBody>
          </p:sp>
          <p:sp>
            <p:nvSpPr>
              <p:cNvPr id="76" name="文本框 75"/>
              <p:cNvSpPr txBox="1"/>
              <p:nvPr/>
            </p:nvSpPr>
            <p:spPr>
              <a:xfrm>
                <a:off x="8052105" y="4943070"/>
                <a:ext cx="28232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行业发展趋势展望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8052105" y="4002435"/>
                <a:ext cx="338128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装配式深化与</a:t>
                </a:r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PC</a:t>
                </a:r>
                <a:r>
                  <a:rPr lang="zh-CN" altLang="en-US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工厂</a:t>
                </a:r>
                <a:endPara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pic>
            <p:nvPicPr>
              <p:cNvPr id="40" name="Picture 44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artisticPhotocopy trans="30000" detail="2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33994" y="3965997"/>
                <a:ext cx="540000" cy="533249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44" name="Picture 3" descr="d:\Documents and Settings\yuhongji\桌面\PPT小图标\客户.gif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233994" y="2007678"/>
                <a:ext cx="540000" cy="54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5" name="Shape 594"/>
              <p:cNvSpPr>
                <a:spLocks noChangeAspect="1"/>
              </p:cNvSpPr>
              <p:nvPr/>
            </p:nvSpPr>
            <p:spPr>
              <a:xfrm>
                <a:off x="7233994" y="1100666"/>
                <a:ext cx="540000" cy="54000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68227" y="110255"/>
                    </a:moveTo>
                    <a:lnTo>
                      <a:pt x="52294" y="71566"/>
                    </a:lnTo>
                    <a:lnTo>
                      <a:pt x="109194" y="14666"/>
                    </a:lnTo>
                    <a:cubicBezTo>
                      <a:pt x="109194" y="14666"/>
                      <a:pt x="68227" y="110255"/>
                      <a:pt x="68227" y="110255"/>
                    </a:cubicBezTo>
                    <a:close/>
                    <a:moveTo>
                      <a:pt x="9750" y="51777"/>
                    </a:moveTo>
                    <a:lnTo>
                      <a:pt x="105333" y="10805"/>
                    </a:lnTo>
                    <a:lnTo>
                      <a:pt x="48438" y="67705"/>
                    </a:lnTo>
                    <a:cubicBezTo>
                      <a:pt x="48438" y="67705"/>
                      <a:pt x="9750" y="51777"/>
                      <a:pt x="9750" y="51777"/>
                    </a:cubicBezTo>
                    <a:close/>
                    <a:moveTo>
                      <a:pt x="120000" y="2727"/>
                    </a:moveTo>
                    <a:cubicBezTo>
                      <a:pt x="120000" y="1222"/>
                      <a:pt x="118777" y="0"/>
                      <a:pt x="117272" y="0"/>
                    </a:cubicBezTo>
                    <a:cubicBezTo>
                      <a:pt x="116855" y="0"/>
                      <a:pt x="116466" y="111"/>
                      <a:pt x="116111" y="288"/>
                    </a:cubicBezTo>
                    <a:lnTo>
                      <a:pt x="116100" y="266"/>
                    </a:lnTo>
                    <a:lnTo>
                      <a:pt x="1677" y="49305"/>
                    </a:lnTo>
                    <a:cubicBezTo>
                      <a:pt x="1672" y="49305"/>
                      <a:pt x="1661" y="49311"/>
                      <a:pt x="1650" y="49316"/>
                    </a:cubicBezTo>
                    <a:lnTo>
                      <a:pt x="1555" y="49361"/>
                    </a:lnTo>
                    <a:lnTo>
                      <a:pt x="1561" y="49372"/>
                    </a:lnTo>
                    <a:cubicBezTo>
                      <a:pt x="644" y="49816"/>
                      <a:pt x="0" y="50733"/>
                      <a:pt x="0" y="51816"/>
                    </a:cubicBezTo>
                    <a:cubicBezTo>
                      <a:pt x="0" y="53055"/>
                      <a:pt x="838" y="54061"/>
                      <a:pt x="1972" y="54394"/>
                    </a:cubicBezTo>
                    <a:lnTo>
                      <a:pt x="1961" y="54438"/>
                    </a:lnTo>
                    <a:lnTo>
                      <a:pt x="47011" y="72988"/>
                    </a:lnTo>
                    <a:lnTo>
                      <a:pt x="65561" y="118044"/>
                    </a:lnTo>
                    <a:lnTo>
                      <a:pt x="65605" y="118027"/>
                    </a:lnTo>
                    <a:cubicBezTo>
                      <a:pt x="65938" y="119161"/>
                      <a:pt x="66944" y="120000"/>
                      <a:pt x="68183" y="120000"/>
                    </a:cubicBezTo>
                    <a:cubicBezTo>
                      <a:pt x="69266" y="120000"/>
                      <a:pt x="70188" y="119355"/>
                      <a:pt x="70627" y="118438"/>
                    </a:cubicBezTo>
                    <a:lnTo>
                      <a:pt x="70644" y="118444"/>
                    </a:lnTo>
                    <a:lnTo>
                      <a:pt x="70683" y="118350"/>
                    </a:lnTo>
                    <a:cubicBezTo>
                      <a:pt x="70688" y="118338"/>
                      <a:pt x="70694" y="118333"/>
                      <a:pt x="70694" y="118322"/>
                    </a:cubicBezTo>
                    <a:lnTo>
                      <a:pt x="119738" y="3900"/>
                    </a:lnTo>
                    <a:lnTo>
                      <a:pt x="119705" y="3883"/>
                    </a:lnTo>
                    <a:cubicBezTo>
                      <a:pt x="119877" y="3533"/>
                      <a:pt x="120000" y="3150"/>
                      <a:pt x="120000" y="2727"/>
                    </a:cubicBezTo>
                    <a:moveTo>
                      <a:pt x="43638" y="90000"/>
                    </a:moveTo>
                    <a:cubicBezTo>
                      <a:pt x="42883" y="90000"/>
                      <a:pt x="42200" y="90305"/>
                      <a:pt x="41705" y="90800"/>
                    </a:cubicBezTo>
                    <a:lnTo>
                      <a:pt x="33527" y="98983"/>
                    </a:lnTo>
                    <a:cubicBezTo>
                      <a:pt x="33033" y="99472"/>
                      <a:pt x="32727" y="100161"/>
                      <a:pt x="32727" y="100911"/>
                    </a:cubicBezTo>
                    <a:cubicBezTo>
                      <a:pt x="32727" y="102416"/>
                      <a:pt x="33950" y="103638"/>
                      <a:pt x="35455" y="103638"/>
                    </a:cubicBezTo>
                    <a:cubicBezTo>
                      <a:pt x="36205" y="103638"/>
                      <a:pt x="36888" y="103333"/>
                      <a:pt x="37383" y="102838"/>
                    </a:cubicBezTo>
                    <a:lnTo>
                      <a:pt x="45566" y="94655"/>
                    </a:lnTo>
                    <a:cubicBezTo>
                      <a:pt x="46061" y="94166"/>
                      <a:pt x="46361" y="93483"/>
                      <a:pt x="46361" y="92727"/>
                    </a:cubicBezTo>
                    <a:cubicBezTo>
                      <a:pt x="46361" y="91222"/>
                      <a:pt x="45144" y="90000"/>
                      <a:pt x="43638" y="90000"/>
                    </a:cubicBezTo>
                    <a:moveTo>
                      <a:pt x="43638" y="79094"/>
                    </a:moveTo>
                    <a:cubicBezTo>
                      <a:pt x="43638" y="77588"/>
                      <a:pt x="42416" y="76361"/>
                      <a:pt x="40911" y="76361"/>
                    </a:cubicBezTo>
                    <a:cubicBezTo>
                      <a:pt x="40155" y="76361"/>
                      <a:pt x="39472" y="76672"/>
                      <a:pt x="38983" y="77161"/>
                    </a:cubicBezTo>
                    <a:lnTo>
                      <a:pt x="11705" y="104433"/>
                    </a:lnTo>
                    <a:cubicBezTo>
                      <a:pt x="11216" y="104933"/>
                      <a:pt x="10911" y="105616"/>
                      <a:pt x="10911" y="106361"/>
                    </a:cubicBezTo>
                    <a:cubicBezTo>
                      <a:pt x="10911" y="107872"/>
                      <a:pt x="12133" y="109088"/>
                      <a:pt x="13638" y="109088"/>
                    </a:cubicBezTo>
                    <a:cubicBezTo>
                      <a:pt x="14388" y="109088"/>
                      <a:pt x="15072" y="108788"/>
                      <a:pt x="15566" y="108294"/>
                    </a:cubicBezTo>
                    <a:lnTo>
                      <a:pt x="42838" y="81016"/>
                    </a:lnTo>
                    <a:cubicBezTo>
                      <a:pt x="43333" y="80527"/>
                      <a:pt x="43638" y="79844"/>
                      <a:pt x="43638" y="79094"/>
                    </a:cubicBezTo>
                    <a:moveTo>
                      <a:pt x="26472" y="81016"/>
                    </a:moveTo>
                    <a:lnTo>
                      <a:pt x="29200" y="78294"/>
                    </a:lnTo>
                    <a:cubicBezTo>
                      <a:pt x="29694" y="77800"/>
                      <a:pt x="30000" y="77116"/>
                      <a:pt x="30000" y="76361"/>
                    </a:cubicBezTo>
                    <a:cubicBezTo>
                      <a:pt x="30000" y="74861"/>
                      <a:pt x="28777" y="73638"/>
                      <a:pt x="27272" y="73638"/>
                    </a:cubicBezTo>
                    <a:cubicBezTo>
                      <a:pt x="26522" y="73638"/>
                      <a:pt x="25838" y="73944"/>
                      <a:pt x="25344" y="74433"/>
                    </a:cubicBezTo>
                    <a:lnTo>
                      <a:pt x="22616" y="77161"/>
                    </a:lnTo>
                    <a:cubicBezTo>
                      <a:pt x="22122" y="77661"/>
                      <a:pt x="21816" y="78338"/>
                      <a:pt x="21816" y="79094"/>
                    </a:cubicBezTo>
                    <a:cubicBezTo>
                      <a:pt x="21816" y="80594"/>
                      <a:pt x="23038" y="81816"/>
                      <a:pt x="24544" y="81816"/>
                    </a:cubicBezTo>
                    <a:cubicBezTo>
                      <a:pt x="25300" y="81816"/>
                      <a:pt x="25977" y="81516"/>
                      <a:pt x="26472" y="810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38075" tIns="38075" rIns="38075" bIns="38075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buNone/>
                </a:pPr>
                <a:endParaRPr sz="3000">
                  <a:solidFill>
                    <a:srgbClr val="0E0E0E"/>
                  </a:solidFill>
                  <a:latin typeface="Lato" panose="020F0502020204030203"/>
                  <a:ea typeface="Lato" panose="020F0502020204030203"/>
                  <a:cs typeface="Lato" panose="020F0502020204030203"/>
                  <a:sym typeface="Lato" panose="020F0502020204030203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22975" y="30974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我国八十年代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PC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结构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1"/>
          <a:srcRect t="50867"/>
          <a:stretch>
            <a:fillRect/>
          </a:stretch>
        </p:blipFill>
        <p:spPr bwMode="auto">
          <a:xfrm rot="10800000">
            <a:off x="1392865" y="757731"/>
            <a:ext cx="3870251" cy="364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2"/>
          <a:srcRect t="28915"/>
          <a:stretch>
            <a:fillRect/>
          </a:stretch>
        </p:blipFill>
        <p:spPr bwMode="auto">
          <a:xfrm rot="10800000">
            <a:off x="6111148" y="744280"/>
            <a:ext cx="4015913" cy="4359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1166037" y="444553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导致消亡的原因之一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建筑物理功能：</a:t>
            </a:r>
            <a:endParaRPr lang="zh-CN" altLang="en-US" sz="2400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9896" y="523517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接缝处渗水、漏水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冷凝结露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保温隔热欠佳</a:t>
            </a:r>
            <a:endParaRPr lang="zh-CN" altLang="en-US" sz="2400" dirty="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zh-CN" altLang="en-US" sz="2400" dirty="0" smtClean="0">
                <a:latin typeface="黑体" panose="02010609060101010101" pitchFamily="2" charset="-122"/>
                <a:ea typeface="黑体" panose="02010609060101010101" pitchFamily="2" charset="-122"/>
              </a:rPr>
              <a:t>外表面开裂</a:t>
            </a:r>
            <a:endParaRPr lang="zh-CN" altLang="en-US" sz="24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5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1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 rot="10800000" flipH="1">
            <a:off x="893133" y="474594"/>
            <a:ext cx="11057861" cy="623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776" y="1916832"/>
            <a:ext cx="5468366" cy="3645578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 rot="5400000">
            <a:off x="1872657" y="44175"/>
            <a:ext cx="3645578" cy="7390892"/>
          </a:xfrm>
          <a:custGeom>
            <a:avLst/>
            <a:gdLst>
              <a:gd name="connsiteX0" fmla="*/ 0 w 3645578"/>
              <a:gd name="connsiteY0" fmla="*/ 7390892 h 7390892"/>
              <a:gd name="connsiteX1" fmla="*/ 0 w 3645578"/>
              <a:gd name="connsiteY1" fmla="*/ 644116 h 7390892"/>
              <a:gd name="connsiteX2" fmla="*/ 1425879 w 3645578"/>
              <a:gd name="connsiteY2" fmla="*/ 644116 h 7390892"/>
              <a:gd name="connsiteX3" fmla="*/ 1822789 w 3645578"/>
              <a:gd name="connsiteY3" fmla="*/ 0 h 7390892"/>
              <a:gd name="connsiteX4" fmla="*/ 2219699 w 3645578"/>
              <a:gd name="connsiteY4" fmla="*/ 644116 h 7390892"/>
              <a:gd name="connsiteX5" fmla="*/ 3645578 w 3645578"/>
              <a:gd name="connsiteY5" fmla="*/ 644116 h 7390892"/>
              <a:gd name="connsiteX6" fmla="*/ 3645578 w 3645578"/>
              <a:gd name="connsiteY6" fmla="*/ 7390892 h 73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5578" h="7390892">
                <a:moveTo>
                  <a:pt x="0" y="7390892"/>
                </a:moveTo>
                <a:lnTo>
                  <a:pt x="0" y="644116"/>
                </a:lnTo>
                <a:lnTo>
                  <a:pt x="1425879" y="644116"/>
                </a:lnTo>
                <a:lnTo>
                  <a:pt x="1822789" y="0"/>
                </a:lnTo>
                <a:lnTo>
                  <a:pt x="2219699" y="644116"/>
                </a:lnTo>
                <a:lnTo>
                  <a:pt x="3645578" y="644116"/>
                </a:lnTo>
                <a:lnTo>
                  <a:pt x="3645578" y="7390892"/>
                </a:lnTo>
                <a:close/>
              </a:path>
            </a:pathLst>
          </a:custGeom>
          <a:solidFill>
            <a:srgbClr val="2324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1384" y="2458020"/>
            <a:ext cx="5991263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❶  建造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效率低，工期长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❷  材料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与能源资源浪费巨大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❸  人为因素大，品质难以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保障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❹  噪音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、污染与雾霾，对环境影响大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60960" y="-20321"/>
            <a:ext cx="7090410" cy="1313645"/>
            <a:chOff x="-60960" y="-20321"/>
            <a:chExt cx="7090410" cy="1313645"/>
          </a:xfrm>
        </p:grpSpPr>
        <p:sp>
          <p:nvSpPr>
            <p:cNvPr id="1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72521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解决传统建造顽疾的需要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1750" y="1916831"/>
            <a:ext cx="3800250" cy="445680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81789" y="3334394"/>
            <a:ext cx="3073656" cy="1660903"/>
          </a:xfrm>
          <a:prstGeom prst="rect">
            <a:avLst/>
          </a:prstGeom>
          <a:solidFill>
            <a:schemeClr val="bg2">
              <a:lumMod val="10000"/>
              <a:alpha val="70000"/>
            </a:schemeClr>
          </a:solidFill>
        </p:spPr>
        <p:txBody>
          <a:bodyPr wrap="square" lIns="144000" tIns="194400" rIns="144000" bIns="21600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传统劳动密集型</a:t>
            </a:r>
            <a:r>
              <a:rPr lang="zh-CN" altLang="en-US" sz="27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建筑业不可</a:t>
            </a:r>
            <a:r>
              <a:rPr lang="zh-CN" altLang="en-US" sz="27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持续！</a:t>
            </a:r>
            <a:endParaRPr lang="zh-CN" altLang="en-US" sz="27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5400000">
            <a:off x="4326302" y="1854708"/>
            <a:ext cx="4456809" cy="4581057"/>
          </a:xfrm>
          <a:custGeom>
            <a:avLst/>
            <a:gdLst>
              <a:gd name="connsiteX0" fmla="*/ 0 w 3645578"/>
              <a:gd name="connsiteY0" fmla="*/ 7390892 h 7390892"/>
              <a:gd name="connsiteX1" fmla="*/ 0 w 3645578"/>
              <a:gd name="connsiteY1" fmla="*/ 644116 h 7390892"/>
              <a:gd name="connsiteX2" fmla="*/ 1425879 w 3645578"/>
              <a:gd name="connsiteY2" fmla="*/ 644116 h 7390892"/>
              <a:gd name="connsiteX3" fmla="*/ 1822789 w 3645578"/>
              <a:gd name="connsiteY3" fmla="*/ 0 h 7390892"/>
              <a:gd name="connsiteX4" fmla="*/ 2219699 w 3645578"/>
              <a:gd name="connsiteY4" fmla="*/ 644116 h 7390892"/>
              <a:gd name="connsiteX5" fmla="*/ 3645578 w 3645578"/>
              <a:gd name="connsiteY5" fmla="*/ 644116 h 7390892"/>
              <a:gd name="connsiteX6" fmla="*/ 3645578 w 3645578"/>
              <a:gd name="connsiteY6" fmla="*/ 7390892 h 73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5578" h="7390892">
                <a:moveTo>
                  <a:pt x="0" y="7390892"/>
                </a:moveTo>
                <a:lnTo>
                  <a:pt x="0" y="644116"/>
                </a:lnTo>
                <a:lnTo>
                  <a:pt x="1425879" y="644116"/>
                </a:lnTo>
                <a:lnTo>
                  <a:pt x="1822789" y="0"/>
                </a:lnTo>
                <a:lnTo>
                  <a:pt x="2219699" y="644116"/>
                </a:lnTo>
                <a:lnTo>
                  <a:pt x="3645578" y="644116"/>
                </a:lnTo>
                <a:lnTo>
                  <a:pt x="3645578" y="7390892"/>
                </a:lnTo>
                <a:close/>
              </a:path>
            </a:pathLst>
          </a:custGeom>
          <a:solidFill>
            <a:srgbClr val="23245B"/>
          </a:solidFill>
          <a:ln>
            <a:solidFill>
              <a:srgbClr val="2324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任意多边形 8"/>
          <p:cNvSpPr/>
          <p:nvPr/>
        </p:nvSpPr>
        <p:spPr>
          <a:xfrm rot="5400000">
            <a:off x="102596" y="1814236"/>
            <a:ext cx="4456808" cy="4662000"/>
          </a:xfrm>
          <a:custGeom>
            <a:avLst/>
            <a:gdLst>
              <a:gd name="connsiteX0" fmla="*/ 0 w 3645578"/>
              <a:gd name="connsiteY0" fmla="*/ 7390892 h 7390892"/>
              <a:gd name="connsiteX1" fmla="*/ 0 w 3645578"/>
              <a:gd name="connsiteY1" fmla="*/ 644116 h 7390892"/>
              <a:gd name="connsiteX2" fmla="*/ 1425879 w 3645578"/>
              <a:gd name="connsiteY2" fmla="*/ 644116 h 7390892"/>
              <a:gd name="connsiteX3" fmla="*/ 1822789 w 3645578"/>
              <a:gd name="connsiteY3" fmla="*/ 0 h 7390892"/>
              <a:gd name="connsiteX4" fmla="*/ 2219699 w 3645578"/>
              <a:gd name="connsiteY4" fmla="*/ 644116 h 7390892"/>
              <a:gd name="connsiteX5" fmla="*/ 3645578 w 3645578"/>
              <a:gd name="connsiteY5" fmla="*/ 644116 h 7390892"/>
              <a:gd name="connsiteX6" fmla="*/ 3645578 w 3645578"/>
              <a:gd name="connsiteY6" fmla="*/ 7390892 h 7390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45578" h="7390892">
                <a:moveTo>
                  <a:pt x="0" y="7390892"/>
                </a:moveTo>
                <a:lnTo>
                  <a:pt x="0" y="644116"/>
                </a:lnTo>
                <a:lnTo>
                  <a:pt x="1425879" y="644116"/>
                </a:lnTo>
                <a:lnTo>
                  <a:pt x="1822789" y="0"/>
                </a:lnTo>
                <a:lnTo>
                  <a:pt x="2219699" y="644116"/>
                </a:lnTo>
                <a:lnTo>
                  <a:pt x="3645578" y="644116"/>
                </a:lnTo>
                <a:lnTo>
                  <a:pt x="3645578" y="739089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2324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30" y="1999890"/>
            <a:ext cx="3983523" cy="2097269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/>
          <a:srcRect l="-5722" r="-5296" b="5384"/>
          <a:stretch>
            <a:fillRect/>
          </a:stretch>
        </p:blipFill>
        <p:spPr>
          <a:xfrm>
            <a:off x="140330" y="4164846"/>
            <a:ext cx="3983523" cy="214542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12" name="矩形 11"/>
          <p:cNvSpPr/>
          <p:nvPr/>
        </p:nvSpPr>
        <p:spPr>
          <a:xfrm>
            <a:off x="4847245" y="3139056"/>
            <a:ext cx="3577730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❶  工人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急剧老龄化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❷  工人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成本不断攀升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  <a:defRPr/>
            </a:pP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❸  工人</a:t>
            </a:r>
            <a:r>
              <a:rPr lang="zh-CN" altLang="en-US" sz="2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呈现常态化</a:t>
            </a:r>
            <a:r>
              <a:rPr lang="zh-CN" altLang="en-US" sz="2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短缺</a:t>
            </a:r>
            <a:endParaRPr lang="zh-CN" altLang="en-US" sz="2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24384" y="-20321"/>
            <a:ext cx="7952232" cy="1313645"/>
            <a:chOff x="-60960" y="-20321"/>
            <a:chExt cx="7952232" cy="1313645"/>
          </a:xfrm>
        </p:grpSpPr>
        <p:sp>
          <p:nvSpPr>
            <p:cNvPr id="14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658703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应对建筑业劳动力枯竭的趋势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70168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国内装配式总体规划与强制性政策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85566" y="1589627"/>
            <a:ext cx="6312925" cy="4514160"/>
            <a:chOff x="6850608" y="1970628"/>
            <a:chExt cx="6312925" cy="4514160"/>
          </a:xfrm>
        </p:grpSpPr>
        <p:pic>
          <p:nvPicPr>
            <p:cNvPr id="44" name="图片 1"/>
            <p:cNvPicPr>
              <a:picLocks noChangeAspect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6850608" y="1970628"/>
              <a:ext cx="6312925" cy="4514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" descr="http://img.mp.itc.cn/upload/20160922/986e99c0465f4730b6970e0d86617f80_th.jp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29" t="2612" r="1339" b="1836"/>
            <a:stretch>
              <a:fillRect/>
            </a:stretch>
          </p:blipFill>
          <p:spPr bwMode="auto">
            <a:xfrm>
              <a:off x="7753202" y="2209651"/>
              <a:ext cx="4279308" cy="35638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3" name="矩形 32"/>
          <p:cNvSpPr/>
          <p:nvPr/>
        </p:nvSpPr>
        <p:spPr>
          <a:xfrm>
            <a:off x="0" y="1432896"/>
            <a:ext cx="7319777" cy="4455177"/>
          </a:xfrm>
          <a:prstGeom prst="rect">
            <a:avLst/>
          </a:prstGeom>
          <a:solidFill>
            <a:srgbClr val="2E75B6"/>
          </a:solidFill>
          <a:ln>
            <a:noFill/>
          </a:ln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55521" y="2270326"/>
            <a:ext cx="6519750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2025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年，国务院规划全国装配式建筑占比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以上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到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2020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北京、深圳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实现装配式建筑占比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以上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要求外环线内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采用装配式建筑和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60%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装配率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年，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南京、南通、天津、杭州等市区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100%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采用装配式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建筑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285750" marR="0" lvl="0" indent="-285750" algn="just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2018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月，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江苏省要求几乎所有新建建筑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三板应用比例大于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0%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3201" y="1722865"/>
            <a:ext cx="6757144" cy="578883"/>
          </a:xfrm>
          <a:prstGeom prst="rect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1"/>
          <p:cNvSpPr>
            <a:spLocks noChangeArrowheads="1"/>
          </p:cNvSpPr>
          <p:nvPr/>
        </p:nvSpPr>
        <p:spPr bwMode="auto">
          <a:xfrm>
            <a:off x="167884" y="1733246"/>
            <a:ext cx="57502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国家和各地政府正在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大力推广</a:t>
            </a:r>
            <a:r>
              <a:rPr kumimoji="0" lang="zh-CN" altLang="en-US" sz="23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装配式建筑</a:t>
            </a:r>
            <a:endParaRPr kumimoji="0" lang="zh-CN" altLang="en-US" sz="23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5791504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政府主要政策措施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859407" y="1628075"/>
          <a:ext cx="10450418" cy="4391926"/>
        </p:xfrm>
        <a:graphic>
          <a:graphicData uri="http://schemas.openxmlformats.org/drawingml/2006/table">
            <a:tbl>
              <a:tblPr/>
              <a:tblGrid>
                <a:gridCol w="3037778"/>
                <a:gridCol w="7412640"/>
              </a:tblGrid>
              <a:tr h="1059434">
                <a:tc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政府投资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CC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明确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逐渐加大比例带头应用，甚至全部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l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明确增量成本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（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10-20%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）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计入项目建设成本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67CC"/>
                    </a:solidFill>
                  </a:tcPr>
                </a:tc>
              </a:tr>
              <a:tr h="1007243">
                <a:tc rowSpan="3"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社会投资</a:t>
                      </a:r>
                      <a:endParaRPr kumimoji="0" lang="zh-CN" altLang="en-US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ABFF"/>
                    </a:solidFill>
                  </a:tcPr>
                </a:tc>
                <a:tc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容积率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建筑面积奖励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3-5%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ABFF"/>
                    </a:solidFill>
                  </a:tcPr>
                </a:tc>
              </a:tr>
              <a:tr h="1007243">
                <a:tc vMerge="1"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商品房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提前预售</a:t>
                      </a:r>
                      <a:r>
                        <a:rPr kumimoji="0" lang="en-US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3-6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个月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ABFF"/>
                    </a:solidFill>
                  </a:tcPr>
                </a:tc>
              </a:tr>
              <a:tr h="1007243">
                <a:tc vMerge="1">
                  <a:tcPr/>
                </a:tc>
                <a:tc>
                  <a:txBody>
                    <a:bodyPr/>
                    <a:lstStyle>
                      <a:lvl1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 b="1" 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1pPr>
                      <a:lvl2pPr latinLnBrk="1">
                        <a:spcBef>
                          <a:spcPct val="19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2pPr>
                      <a:lvl3pPr>
                        <a:spcBef>
                          <a:spcPct val="19000"/>
                        </a:spcBef>
                        <a:buFont typeface="Arial" panose="020B0604020202020204" pitchFamily="34" charset="0"/>
                        <a:defRPr sz="21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3pPr>
                      <a:lvl4pPr>
                        <a:spcBef>
                          <a:spcPct val="19000"/>
                        </a:spcBef>
                        <a:buFont typeface="Arial" panose="020B0604020202020204" pitchFamily="34" charset="0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4pPr>
                      <a:lvl5pPr>
                        <a:spcBef>
                          <a:spcPct val="19000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5pPr>
                      <a:lvl6pPr marL="25971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6pPr>
                      <a:lvl7pPr marL="30543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7pPr>
                      <a:lvl8pPr marL="35115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8pPr>
                      <a:lvl9pPr marL="3968750" indent="-311150" defTabSz="1069975" eaLnBrk="0" fontAlgn="base" hangingPunct="0">
                        <a:spcBef>
                          <a:spcPct val="19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示范项目</a:t>
                      </a:r>
                      <a:r>
                        <a:rPr kumimoji="0" lang="zh-CN" alt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资金</a:t>
                      </a: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奖励、示范基地或项目土地优惠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  <a:p>
                      <a:pPr marL="0" marR="0" lvl="0" indent="0" algn="ctr" defTabSz="1069975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Arial" panose="020B0604020202020204" pitchFamily="34" charset="0"/>
                        </a:rPr>
                        <a:t>在土地招牌挂环节进入用地规划条件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3AB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60960" y="-20321"/>
            <a:ext cx="8052816" cy="1313645"/>
            <a:chOff x="-60960" y="-20321"/>
            <a:chExt cx="8052816" cy="1313645"/>
          </a:xfrm>
        </p:grpSpPr>
        <p:sp>
          <p:nvSpPr>
            <p:cNvPr id="47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6687616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建筑产业现代化升级的重要途径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26" name="稻壳儿春秋广告/盗版必究        原创来源：http://chn.docer.com/works?userid=199329941#!/work_time"/>
          <p:cNvSpPr>
            <a:spLocks noChangeAspect="1"/>
          </p:cNvSpPr>
          <p:nvPr/>
        </p:nvSpPr>
        <p:spPr>
          <a:xfrm rot="5400000">
            <a:off x="11921544" y="307322"/>
            <a:ext cx="371712" cy="16920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10"/>
          <p:cNvCxnSpPr>
            <a:cxnSpLocks noChangeShapeType="1"/>
            <a:stCxn id="32" idx="6"/>
            <a:endCxn id="35" idx="2"/>
          </p:cNvCxnSpPr>
          <p:nvPr/>
        </p:nvCxnSpPr>
        <p:spPr bwMode="auto">
          <a:xfrm>
            <a:off x="2355215" y="3743960"/>
            <a:ext cx="807085" cy="10160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</a:ln>
        </p:spPr>
      </p:cxnSp>
      <p:cxnSp>
        <p:nvCxnSpPr>
          <p:cNvPr id="30" name="直接连接符 9"/>
          <p:cNvCxnSpPr>
            <a:cxnSpLocks noChangeShapeType="1"/>
          </p:cNvCxnSpPr>
          <p:nvPr/>
        </p:nvCxnSpPr>
        <p:spPr bwMode="auto">
          <a:xfrm flipV="1">
            <a:off x="930910" y="3743960"/>
            <a:ext cx="1143000" cy="3810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  <a:headEnd type="diamond" w="lg" len="lg"/>
          </a:ln>
        </p:spPr>
      </p:cxnSp>
      <p:cxnSp>
        <p:nvCxnSpPr>
          <p:cNvPr id="31" name="直接连接符 17"/>
          <p:cNvCxnSpPr>
            <a:cxnSpLocks noChangeShapeType="1"/>
          </p:cNvCxnSpPr>
          <p:nvPr/>
        </p:nvCxnSpPr>
        <p:spPr bwMode="auto">
          <a:xfrm>
            <a:off x="10403840" y="3743325"/>
            <a:ext cx="1089660" cy="0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  <a:tailEnd type="triangle" w="lg" len="lg"/>
          </a:ln>
        </p:spPr>
      </p:cxnSp>
      <p:sp>
        <p:nvSpPr>
          <p:cNvPr id="32" name="椭圆 19"/>
          <p:cNvSpPr>
            <a:spLocks noChangeArrowheads="1"/>
          </p:cNvSpPr>
          <p:nvPr/>
        </p:nvSpPr>
        <p:spPr bwMode="auto">
          <a:xfrm>
            <a:off x="2110740" y="3631565"/>
            <a:ext cx="244475" cy="224155"/>
          </a:xfrm>
          <a:prstGeom prst="ellipse">
            <a:avLst/>
          </a:prstGeom>
          <a:noFill/>
          <a:ln w="50800">
            <a:solidFill>
              <a:srgbClr val="AE4845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3" name="椭圆 23"/>
          <p:cNvSpPr>
            <a:spLocks noChangeArrowheads="1"/>
          </p:cNvSpPr>
          <p:nvPr/>
        </p:nvSpPr>
        <p:spPr bwMode="auto">
          <a:xfrm>
            <a:off x="7451090" y="3641725"/>
            <a:ext cx="244475" cy="224155"/>
          </a:xfrm>
          <a:prstGeom prst="ellipse">
            <a:avLst/>
          </a:prstGeom>
          <a:noFill/>
          <a:ln w="50800">
            <a:solidFill>
              <a:srgbClr val="AE4845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4" name="椭圆 25"/>
          <p:cNvSpPr>
            <a:spLocks noChangeArrowheads="1"/>
          </p:cNvSpPr>
          <p:nvPr/>
        </p:nvSpPr>
        <p:spPr bwMode="auto">
          <a:xfrm>
            <a:off x="10144125" y="3631565"/>
            <a:ext cx="242570" cy="224155"/>
          </a:xfrm>
          <a:prstGeom prst="ellipse">
            <a:avLst/>
          </a:prstGeom>
          <a:noFill/>
          <a:ln w="50800">
            <a:solidFill>
              <a:srgbClr val="AE4845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5" name="椭圆 26"/>
          <p:cNvSpPr>
            <a:spLocks noChangeArrowheads="1"/>
          </p:cNvSpPr>
          <p:nvPr/>
        </p:nvSpPr>
        <p:spPr bwMode="auto">
          <a:xfrm>
            <a:off x="3162300" y="3641090"/>
            <a:ext cx="242570" cy="225425"/>
          </a:xfrm>
          <a:prstGeom prst="ellipse">
            <a:avLst/>
          </a:prstGeom>
          <a:noFill/>
          <a:ln w="50800">
            <a:solidFill>
              <a:srgbClr val="03D6F3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36" name="文本框 32"/>
          <p:cNvSpPr txBox="1">
            <a:spLocks noChangeArrowheads="1"/>
          </p:cNvSpPr>
          <p:nvPr/>
        </p:nvSpPr>
        <p:spPr bwMode="auto">
          <a:xfrm>
            <a:off x="931545" y="3993515"/>
            <a:ext cx="2231390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动力革命、机械制造时代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蒸汽机的出现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3"/>
          <p:cNvSpPr txBox="1">
            <a:spLocks noChangeArrowheads="1"/>
          </p:cNvSpPr>
          <p:nvPr/>
        </p:nvSpPr>
        <p:spPr bwMode="auto">
          <a:xfrm>
            <a:off x="3770630" y="3993515"/>
            <a:ext cx="232156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电气化与自动化时代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产品标准化阶段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产品的标准化设计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流水线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4"/>
          <p:cNvSpPr txBox="1">
            <a:spLocks noChangeArrowheads="1"/>
          </p:cNvSpPr>
          <p:nvPr/>
        </p:nvSpPr>
        <p:spPr bwMode="auto">
          <a:xfrm>
            <a:off x="6404610" y="3993515"/>
            <a:ext cx="2350770" cy="737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互联网时代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计算机广泛应用，互联网普及，部分智能化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5"/>
          <p:cNvSpPr txBox="1">
            <a:spLocks noChangeArrowheads="1"/>
          </p:cNvSpPr>
          <p:nvPr/>
        </p:nvSpPr>
        <p:spPr bwMode="auto">
          <a:xfrm>
            <a:off x="9098280" y="3993515"/>
            <a:ext cx="2395220" cy="953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rPr>
              <a:t>智能化时代</a:t>
            </a:r>
            <a:endParaRPr lang="zh-CN" altLang="en-US" sz="1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工厂标准化阶段，以大数据、云计算、物联网、移动互联网，智能制造为特征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8"/>
          <p:cNvSpPr txBox="1">
            <a:spLocks noChangeArrowheads="1"/>
          </p:cNvSpPr>
          <p:nvPr/>
        </p:nvSpPr>
        <p:spPr bwMode="auto">
          <a:xfrm>
            <a:off x="1599565" y="3317875"/>
            <a:ext cx="6496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Calibri" panose="020F0502020204030204" pitchFamily="34" charset="0"/>
              </a:rPr>
              <a:t>1.0</a:t>
            </a:r>
            <a:endParaRPr lang="en-US" altLang="zh-CN" sz="2400">
              <a:latin typeface="Calibri" panose="020F0502020204030204" pitchFamily="34" charset="0"/>
            </a:endParaRPr>
          </a:p>
        </p:txBody>
      </p:sp>
      <p:cxnSp>
        <p:nvCxnSpPr>
          <p:cNvPr id="41" name="直接连接符 10"/>
          <p:cNvCxnSpPr>
            <a:cxnSpLocks noChangeShapeType="1"/>
          </p:cNvCxnSpPr>
          <p:nvPr/>
        </p:nvCxnSpPr>
        <p:spPr bwMode="auto">
          <a:xfrm>
            <a:off x="5024755" y="3753485"/>
            <a:ext cx="2388235" cy="635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</a:ln>
        </p:spPr>
      </p:cxnSp>
      <p:cxnSp>
        <p:nvCxnSpPr>
          <p:cNvPr id="42" name="直接连接符 10"/>
          <p:cNvCxnSpPr>
            <a:cxnSpLocks noChangeShapeType="1"/>
          </p:cNvCxnSpPr>
          <p:nvPr/>
        </p:nvCxnSpPr>
        <p:spPr bwMode="auto">
          <a:xfrm>
            <a:off x="7716520" y="3743325"/>
            <a:ext cx="2399030" cy="635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</a:ln>
        </p:spPr>
      </p:cxnSp>
      <p:sp>
        <p:nvSpPr>
          <p:cNvPr id="43" name="文本框 38"/>
          <p:cNvSpPr txBox="1">
            <a:spLocks noChangeArrowheads="1"/>
          </p:cNvSpPr>
          <p:nvPr/>
        </p:nvSpPr>
        <p:spPr bwMode="auto">
          <a:xfrm>
            <a:off x="4298950" y="3317875"/>
            <a:ext cx="6496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Calibri" panose="020F0502020204030204" pitchFamily="34" charset="0"/>
              </a:rPr>
              <a:t>2.0</a:t>
            </a:r>
            <a:endParaRPr lang="en-US" altLang="zh-CN" sz="2400">
              <a:latin typeface="Calibri" panose="020F0502020204030204" pitchFamily="34" charset="0"/>
            </a:endParaRPr>
          </a:p>
        </p:txBody>
      </p:sp>
      <p:sp>
        <p:nvSpPr>
          <p:cNvPr id="44" name="文本框 38"/>
          <p:cNvSpPr txBox="1">
            <a:spLocks noChangeArrowheads="1"/>
          </p:cNvSpPr>
          <p:nvPr/>
        </p:nvSpPr>
        <p:spPr bwMode="auto">
          <a:xfrm>
            <a:off x="6939280" y="3298825"/>
            <a:ext cx="6496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Calibri" panose="020F0502020204030204" pitchFamily="34" charset="0"/>
              </a:rPr>
              <a:t>3.0</a:t>
            </a:r>
            <a:endParaRPr lang="en-US" altLang="zh-CN" sz="2400">
              <a:latin typeface="Calibri" panose="020F0502020204030204" pitchFamily="34" charset="0"/>
            </a:endParaRPr>
          </a:p>
        </p:txBody>
      </p:sp>
      <p:sp>
        <p:nvSpPr>
          <p:cNvPr id="45" name="文本框 38"/>
          <p:cNvSpPr txBox="1">
            <a:spLocks noChangeArrowheads="1"/>
          </p:cNvSpPr>
          <p:nvPr/>
        </p:nvSpPr>
        <p:spPr bwMode="auto">
          <a:xfrm>
            <a:off x="9601835" y="3287395"/>
            <a:ext cx="64960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>
                <a:latin typeface="Calibri" panose="020F0502020204030204" pitchFamily="34" charset="0"/>
              </a:rPr>
              <a:t>4.0</a:t>
            </a:r>
            <a:endParaRPr lang="en-US" altLang="zh-CN" sz="2400">
              <a:latin typeface="Calibri" panose="020F050202020403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693545" y="1650365"/>
            <a:ext cx="1088390" cy="1938655"/>
            <a:chOff x="1355" y="2224"/>
            <a:chExt cx="1714" cy="3053"/>
          </a:xfrm>
        </p:grpSpPr>
        <p:cxnSp>
          <p:nvCxnSpPr>
            <p:cNvPr id="53" name="直接连接符 39"/>
            <p:cNvCxnSpPr>
              <a:cxnSpLocks noChangeShapeType="1"/>
            </p:cNvCxnSpPr>
            <p:nvPr/>
          </p:nvCxnSpPr>
          <p:spPr bwMode="auto">
            <a:xfrm flipV="1">
              <a:off x="2197" y="4895"/>
              <a:ext cx="0" cy="383"/>
            </a:xfrm>
            <a:prstGeom prst="line">
              <a:avLst/>
            </a:prstGeom>
            <a:noFill/>
            <a:ln w="28575">
              <a:solidFill>
                <a:srgbClr val="A6A6A6"/>
              </a:solidFill>
              <a:round/>
            </a:ln>
          </p:spPr>
        </p:cxnSp>
        <p:pic>
          <p:nvPicPr>
            <p:cNvPr id="54" name="图片 53" descr="u=3049344156,3192139271&amp;fm=27&amp;gp=0"/>
            <p:cNvPicPr>
              <a:picLocks noChangeAspect="1"/>
            </p:cNvPicPr>
            <p:nvPr/>
          </p:nvPicPr>
          <p:blipFill>
            <a:blip r:embed="rId1"/>
            <a:srcRect l="16082" r="27744"/>
            <a:stretch>
              <a:fillRect/>
            </a:stretch>
          </p:blipFill>
          <p:spPr>
            <a:xfrm>
              <a:off x="1355" y="3089"/>
              <a:ext cx="1715" cy="1715"/>
            </a:xfrm>
            <a:prstGeom prst="ellipse">
              <a:avLst/>
            </a:prstGeom>
            <a:ln w="41275" cmpd="sng">
              <a:solidFill>
                <a:srgbClr val="7E7E7E"/>
              </a:solidFill>
              <a:prstDash val="solid"/>
            </a:ln>
          </p:spPr>
        </p:pic>
        <p:sp>
          <p:nvSpPr>
            <p:cNvPr id="55" name="文本框 38"/>
            <p:cNvSpPr txBox="1">
              <a:spLocks noChangeArrowheads="1"/>
            </p:cNvSpPr>
            <p:nvPr/>
          </p:nvSpPr>
          <p:spPr bwMode="auto">
            <a:xfrm>
              <a:off x="1355" y="2224"/>
              <a:ext cx="1714" cy="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机械化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04030" y="1660525"/>
            <a:ext cx="1247140" cy="1939925"/>
            <a:chOff x="5434" y="2224"/>
            <a:chExt cx="1964" cy="3055"/>
          </a:xfrm>
        </p:grpSpPr>
        <p:cxnSp>
          <p:nvCxnSpPr>
            <p:cNvPr id="57" name="直接连接符 40"/>
            <p:cNvCxnSpPr>
              <a:cxnSpLocks noChangeShapeType="1"/>
            </p:cNvCxnSpPr>
            <p:nvPr/>
          </p:nvCxnSpPr>
          <p:spPr bwMode="auto">
            <a:xfrm flipV="1">
              <a:off x="6403" y="4899"/>
              <a:ext cx="0" cy="380"/>
            </a:xfrm>
            <a:prstGeom prst="line">
              <a:avLst/>
            </a:prstGeom>
            <a:noFill/>
            <a:ln w="28575">
              <a:solidFill>
                <a:srgbClr val="A6A6A6"/>
              </a:solidFill>
              <a:round/>
            </a:ln>
          </p:spPr>
        </p:cxnSp>
        <p:pic>
          <p:nvPicPr>
            <p:cNvPr id="58" name="图片 57" descr="C:\Users\admin\Desktop\绿博会\268-1024x802.jpg268-1024x80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>
            <a:xfrm>
              <a:off x="5553" y="3079"/>
              <a:ext cx="1725" cy="1725"/>
            </a:xfrm>
            <a:prstGeom prst="ellipse">
              <a:avLst/>
            </a:prstGeom>
            <a:ln w="41275">
              <a:solidFill>
                <a:srgbClr val="7E7E7E"/>
              </a:solidFill>
            </a:ln>
          </p:spPr>
        </p:pic>
        <p:sp>
          <p:nvSpPr>
            <p:cNvPr id="59" name="文本框 38"/>
            <p:cNvSpPr txBox="1">
              <a:spLocks noChangeArrowheads="1"/>
            </p:cNvSpPr>
            <p:nvPr/>
          </p:nvSpPr>
          <p:spPr bwMode="auto">
            <a:xfrm>
              <a:off x="5434" y="2224"/>
              <a:ext cx="1964" cy="63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自动化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029450" y="1660525"/>
            <a:ext cx="1098550" cy="1939925"/>
            <a:chOff x="9756" y="2224"/>
            <a:chExt cx="1730" cy="3055"/>
          </a:xfrm>
        </p:grpSpPr>
        <p:cxnSp>
          <p:nvCxnSpPr>
            <p:cNvPr id="61" name="直接连接符 52"/>
            <p:cNvCxnSpPr>
              <a:cxnSpLocks noChangeShapeType="1"/>
            </p:cNvCxnSpPr>
            <p:nvPr/>
          </p:nvCxnSpPr>
          <p:spPr bwMode="auto">
            <a:xfrm flipV="1">
              <a:off x="10606" y="4899"/>
              <a:ext cx="0" cy="380"/>
            </a:xfrm>
            <a:prstGeom prst="line">
              <a:avLst/>
            </a:prstGeom>
            <a:noFill/>
            <a:ln w="28575">
              <a:solidFill>
                <a:srgbClr val="A6A6A6"/>
              </a:solidFill>
              <a:round/>
            </a:ln>
          </p:spPr>
        </p:cxnSp>
        <p:pic>
          <p:nvPicPr>
            <p:cNvPr id="62" name="图片 61" descr="timg (4)"/>
            <p:cNvPicPr>
              <a:picLocks noChangeAspect="1"/>
            </p:cNvPicPr>
            <p:nvPr/>
          </p:nvPicPr>
          <p:blipFill>
            <a:blip r:embed="rId3" cstate="print"/>
            <a:srcRect l="16656" r="16656"/>
            <a:stretch>
              <a:fillRect/>
            </a:stretch>
          </p:blipFill>
          <p:spPr>
            <a:xfrm>
              <a:off x="9756" y="3079"/>
              <a:ext cx="1725" cy="1725"/>
            </a:xfrm>
            <a:prstGeom prst="ellipse">
              <a:avLst/>
            </a:prstGeom>
            <a:ln w="41275">
              <a:solidFill>
                <a:srgbClr val="7E7E7E"/>
              </a:solidFill>
            </a:ln>
          </p:spPr>
        </p:pic>
        <p:sp>
          <p:nvSpPr>
            <p:cNvPr id="63" name="文本框 38"/>
            <p:cNvSpPr txBox="1">
              <a:spLocks noChangeArrowheads="1"/>
            </p:cNvSpPr>
            <p:nvPr/>
          </p:nvSpPr>
          <p:spPr bwMode="auto">
            <a:xfrm>
              <a:off x="9772" y="2224"/>
              <a:ext cx="1714" cy="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互联网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708515" y="1651000"/>
            <a:ext cx="1090295" cy="1939925"/>
            <a:chOff x="13945" y="2224"/>
            <a:chExt cx="1717" cy="3055"/>
          </a:xfrm>
        </p:grpSpPr>
        <p:cxnSp>
          <p:nvCxnSpPr>
            <p:cNvPr id="65" name="直接连接符 52"/>
            <p:cNvCxnSpPr>
              <a:cxnSpLocks noChangeShapeType="1"/>
            </p:cNvCxnSpPr>
            <p:nvPr/>
          </p:nvCxnSpPr>
          <p:spPr bwMode="auto">
            <a:xfrm flipV="1">
              <a:off x="14802" y="4899"/>
              <a:ext cx="0" cy="380"/>
            </a:xfrm>
            <a:prstGeom prst="line">
              <a:avLst/>
            </a:prstGeom>
            <a:noFill/>
            <a:ln w="28575">
              <a:solidFill>
                <a:srgbClr val="A6A6A6"/>
              </a:solidFill>
              <a:round/>
            </a:ln>
          </p:spPr>
        </p:cxnSp>
        <p:pic>
          <p:nvPicPr>
            <p:cNvPr id="66" name="图片 65" descr="timg (5)"/>
            <p:cNvPicPr>
              <a:picLocks noChangeAspect="1"/>
            </p:cNvPicPr>
            <p:nvPr/>
          </p:nvPicPr>
          <p:blipFill>
            <a:blip r:embed="rId4" cstate="print"/>
            <a:srcRect l="24984" r="19517"/>
            <a:stretch>
              <a:fillRect/>
            </a:stretch>
          </p:blipFill>
          <p:spPr>
            <a:xfrm>
              <a:off x="13966" y="3091"/>
              <a:ext cx="1697" cy="1697"/>
            </a:xfrm>
            <a:prstGeom prst="ellipse">
              <a:avLst/>
            </a:prstGeom>
            <a:ln w="41275">
              <a:solidFill>
                <a:srgbClr val="7E7E7E"/>
              </a:solidFill>
            </a:ln>
          </p:spPr>
        </p:pic>
        <p:sp>
          <p:nvSpPr>
            <p:cNvPr id="67" name="文本框 38"/>
            <p:cNvSpPr txBox="1">
              <a:spLocks noChangeArrowheads="1"/>
            </p:cNvSpPr>
            <p:nvPr/>
          </p:nvSpPr>
          <p:spPr bwMode="auto">
            <a:xfrm>
              <a:off x="13945" y="2224"/>
              <a:ext cx="1714" cy="6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云计算</a:t>
              </a:r>
              <a:endPara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720340" y="3856990"/>
            <a:ext cx="4992370" cy="2382520"/>
            <a:chOff x="5481" y="5729"/>
            <a:chExt cx="7862" cy="3752"/>
          </a:xfrm>
        </p:grpSpPr>
        <p:cxnSp>
          <p:nvCxnSpPr>
            <p:cNvPr id="69" name="直接连接符 37"/>
            <p:cNvCxnSpPr>
              <a:cxnSpLocks noChangeShapeType="1"/>
              <a:endCxn id="35" idx="4"/>
            </p:cNvCxnSpPr>
            <p:nvPr/>
          </p:nvCxnSpPr>
          <p:spPr bwMode="auto">
            <a:xfrm flipV="1">
              <a:off x="6368" y="5729"/>
              <a:ext cx="0" cy="2381"/>
            </a:xfrm>
            <a:prstGeom prst="line">
              <a:avLst/>
            </a:prstGeom>
            <a:noFill/>
            <a:ln w="41275" cmpd="sng">
              <a:solidFill>
                <a:schemeClr val="accent5"/>
              </a:solidFill>
              <a:prstDash val="sysDot"/>
              <a:round/>
            </a:ln>
          </p:spPr>
        </p:cxnSp>
        <p:pic>
          <p:nvPicPr>
            <p:cNvPr id="70" name="图片 69" descr="timg (6)"/>
            <p:cNvPicPr>
              <a:picLocks noChangeAspect="1"/>
            </p:cNvPicPr>
            <p:nvPr/>
          </p:nvPicPr>
          <p:blipFill>
            <a:blip r:embed="rId5" cstate="print"/>
            <a:srcRect l="16667" t="682" r="16667" b="682"/>
            <a:stretch>
              <a:fillRect/>
            </a:stretch>
          </p:blipFill>
          <p:spPr>
            <a:xfrm>
              <a:off x="5481" y="7707"/>
              <a:ext cx="1774" cy="1774"/>
            </a:xfrm>
            <a:prstGeom prst="ellipse">
              <a:avLst/>
            </a:prstGeom>
            <a:ln w="41275">
              <a:solidFill>
                <a:srgbClr val="7E7E7E"/>
              </a:solidFill>
            </a:ln>
          </p:spPr>
        </p:pic>
        <p:sp>
          <p:nvSpPr>
            <p:cNvPr id="71" name="文本框 33"/>
            <p:cNvSpPr txBox="1">
              <a:spLocks noChangeArrowheads="1"/>
            </p:cNvSpPr>
            <p:nvPr/>
          </p:nvSpPr>
          <p:spPr bwMode="auto">
            <a:xfrm>
              <a:off x="6354" y="8702"/>
              <a:ext cx="6989" cy="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处于</a:t>
              </a:r>
              <a:r>
                <a:rPr lang="en-US" altLang="zh-CN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1.2</a:t>
              </a:r>
              <a:r>
                <a: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rPr>
                <a:t>时代，即农民工手工操作时代</a:t>
              </a: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398" y="8122"/>
              <a:ext cx="1368" cy="58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b="1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建筑业</a:t>
              </a:r>
              <a:endPara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cxnSp>
        <p:nvCxnSpPr>
          <p:cNvPr id="73" name="直接连接符 10"/>
          <p:cNvCxnSpPr>
            <a:cxnSpLocks noChangeShapeType="1"/>
            <a:endCxn id="74" idx="2"/>
          </p:cNvCxnSpPr>
          <p:nvPr/>
        </p:nvCxnSpPr>
        <p:spPr bwMode="auto">
          <a:xfrm>
            <a:off x="3404870" y="3734435"/>
            <a:ext cx="1390650" cy="10160"/>
          </a:xfrm>
          <a:prstGeom prst="line">
            <a:avLst/>
          </a:prstGeom>
          <a:noFill/>
          <a:ln w="31750">
            <a:solidFill>
              <a:srgbClr val="A6A6A6"/>
            </a:solidFill>
            <a:round/>
          </a:ln>
        </p:spPr>
      </p:cxnSp>
      <p:sp>
        <p:nvSpPr>
          <p:cNvPr id="74" name="椭圆 21"/>
          <p:cNvSpPr>
            <a:spLocks noChangeArrowheads="1"/>
          </p:cNvSpPr>
          <p:nvPr/>
        </p:nvSpPr>
        <p:spPr bwMode="auto">
          <a:xfrm>
            <a:off x="4795520" y="3641725"/>
            <a:ext cx="245110" cy="224155"/>
          </a:xfrm>
          <a:prstGeom prst="ellipse">
            <a:avLst/>
          </a:prstGeom>
          <a:noFill/>
          <a:ln w="50800">
            <a:solidFill>
              <a:srgbClr val="AE4845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稻壳儿春秋广告/盗版必究        原创来源：http://chn.docer.com/works?userid=199329941#!/work_time"/>
          <p:cNvSpPr/>
          <p:nvPr/>
        </p:nvSpPr>
        <p:spPr>
          <a:xfrm>
            <a:off x="0" y="4315184"/>
            <a:ext cx="12192000" cy="2561522"/>
          </a:xfrm>
          <a:prstGeom prst="rect">
            <a:avLst/>
          </a:prstGeom>
          <a:blipFill>
            <a:blip r:embed="rId1"/>
            <a:srcRect/>
            <a:stretch>
              <a:fillRect b="-7149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0" y="4315185"/>
            <a:ext cx="12192000" cy="2561522"/>
          </a:xfrm>
          <a:prstGeom prst="rect">
            <a:avLst/>
          </a:prstGeom>
          <a:solidFill>
            <a:schemeClr val="tx1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-60960" y="-20321"/>
            <a:ext cx="11655552" cy="1429268"/>
            <a:chOff x="-60960" y="-20321"/>
            <a:chExt cx="11655552" cy="1429268"/>
          </a:xfrm>
        </p:grpSpPr>
        <p:sp>
          <p:nvSpPr>
            <p:cNvPr id="47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市场展望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924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5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千亿跃进万亿的巨大市场</a:t>
              </a: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197790" y="5018166"/>
            <a:ext cx="327474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ln>
                  <a:solidFill>
                    <a:schemeClr val="bg1"/>
                  </a:solidFill>
                </a:ln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千亿跃进万亿</a:t>
            </a:r>
            <a:endParaRPr lang="zh-CN" altLang="en-US" sz="4000" b="1" dirty="0">
              <a:ln>
                <a:solidFill>
                  <a:schemeClr val="bg1"/>
                </a:solidFill>
              </a:ln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8105434" y="3747589"/>
            <a:ext cx="1274092" cy="1069182"/>
            <a:chOff x="8105434" y="3747589"/>
            <a:chExt cx="1274092" cy="106918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矩形 3"/>
            <p:cNvSpPr/>
            <p:nvPr/>
          </p:nvSpPr>
          <p:spPr>
            <a:xfrm>
              <a:off x="8282768" y="4262261"/>
              <a:ext cx="988052" cy="55451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8105434" y="3747589"/>
              <a:ext cx="127409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rgbClr val="2E75B6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2016</a:t>
              </a:r>
              <a:endParaRPr lang="zh-CN" altLang="en-US" sz="3800" dirty="0">
                <a:solidFill>
                  <a:srgbClr val="2E75B6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8005048" y="4339461"/>
            <a:ext cx="15667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3600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9370831" y="2900608"/>
            <a:ext cx="1274092" cy="1916163"/>
            <a:chOff x="9370831" y="2900608"/>
            <a:chExt cx="1274092" cy="19161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92" name="矩形 91"/>
            <p:cNvSpPr/>
            <p:nvPr/>
          </p:nvSpPr>
          <p:spPr>
            <a:xfrm>
              <a:off x="9500410" y="3416371"/>
              <a:ext cx="990000" cy="1400400"/>
            </a:xfrm>
            <a:prstGeom prst="rect">
              <a:avLst/>
            </a:prstGeom>
            <a:solidFill>
              <a:srgbClr val="2E75B6"/>
            </a:solidFill>
            <a:ln>
              <a:noFill/>
            </a:ln>
            <a:effectLst>
              <a:outerShdw blurRad="2540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9370831" y="2900608"/>
              <a:ext cx="127409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rgbClr val="2E75B6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2020</a:t>
              </a:r>
              <a:endParaRPr lang="zh-CN" altLang="en-US" sz="3800" dirty="0">
                <a:solidFill>
                  <a:srgbClr val="2E75B6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9447490" y="3683516"/>
              <a:ext cx="1093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0575613" y="1009424"/>
            <a:ext cx="1274092" cy="3807347"/>
            <a:chOff x="10575613" y="1009424"/>
            <a:chExt cx="1274092" cy="3807347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2" name="组合 1"/>
            <p:cNvGrpSpPr/>
            <p:nvPr/>
          </p:nvGrpSpPr>
          <p:grpSpPr>
            <a:xfrm>
              <a:off x="10575613" y="1009424"/>
              <a:ext cx="1274092" cy="3807347"/>
              <a:chOff x="10575613" y="1009424"/>
              <a:chExt cx="1274092" cy="3807347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10720000" y="1526371"/>
                <a:ext cx="990000" cy="3290400"/>
              </a:xfrm>
              <a:prstGeom prst="rect">
                <a:avLst/>
              </a:prstGeom>
              <a:solidFill>
                <a:srgbClr val="2E75B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10575613" y="1009424"/>
                <a:ext cx="1274092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800" dirty="0">
                    <a:solidFill>
                      <a:srgbClr val="2E75B6"/>
                    </a:solidFill>
                    <a:latin typeface="Impact" panose="020B0806030902050204" pitchFamily="34" charset="0"/>
                    <a:ea typeface="Segoe UI Black" panose="020B0A02040204020203" pitchFamily="34" charset="0"/>
                    <a:cs typeface="Segoe UI Black" panose="020B0A02040204020203" pitchFamily="34" charset="0"/>
                  </a:rPr>
                  <a:t>2025</a:t>
                </a:r>
                <a:endParaRPr lang="zh-CN" altLang="en-US" sz="3800" dirty="0">
                  <a:solidFill>
                    <a:srgbClr val="2E75B6"/>
                  </a:solidFill>
                  <a:latin typeface="Impact" panose="020B0806030902050204" pitchFamily="34" charset="0"/>
                  <a:cs typeface="Segoe UI Black" panose="020B0A02040204020203" pitchFamily="34" charset="0"/>
                </a:endParaRPr>
              </a:p>
            </p:txBody>
          </p:sp>
        </p:grpSp>
        <p:sp>
          <p:nvSpPr>
            <p:cNvPr id="100" name="文本框 99"/>
            <p:cNvSpPr txBox="1"/>
            <p:nvPr/>
          </p:nvSpPr>
          <p:spPr>
            <a:xfrm>
              <a:off x="10662894" y="2157797"/>
              <a:ext cx="1093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4.7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万亿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9111331" y="5660406"/>
            <a:ext cx="27120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000" b="1" dirty="0">
                <a:ln>
                  <a:solidFill>
                    <a:schemeClr val="bg1"/>
                  </a:solidFill>
                </a:ln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的巨大市场</a:t>
            </a:r>
            <a:endParaRPr lang="zh-CN" altLang="en-US" sz="3000" b="1" dirty="0">
              <a:ln>
                <a:solidFill>
                  <a:schemeClr val="bg1"/>
                </a:solidFill>
              </a:ln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9312" y="4330225"/>
            <a:ext cx="7267016" cy="4773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sx="102000" sy="102000" algn="ctr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489312" y="1893105"/>
          <a:ext cx="7267016" cy="2904235"/>
        </p:xfrm>
        <a:graphic>
          <a:graphicData uri="http://schemas.openxmlformats.org/drawingml/2006/table">
            <a:tbl>
              <a:tblPr firstRow="1" bandRow="1">
                <a:effectLst>
                  <a:outerShdw blurRad="381000" sx="102000" sy="102000" algn="ctr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268836"/>
                <a:gridCol w="599818"/>
                <a:gridCol w="599818"/>
                <a:gridCol w="599818"/>
                <a:gridCol w="599818"/>
                <a:gridCol w="599818"/>
                <a:gridCol w="599818"/>
                <a:gridCol w="599818"/>
                <a:gridCol w="599818"/>
                <a:gridCol w="599818"/>
                <a:gridCol w="599818"/>
              </a:tblGrid>
              <a:tr h="391825">
                <a:tc>
                  <a:txBody>
                    <a:bodyPr/>
                    <a:lstStyle/>
                    <a:p>
                      <a:pPr algn="ctr"/>
                      <a:endParaRPr lang="zh-CN" altLang="en-US" sz="10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2016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2017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2018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2019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2020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2023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2024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2025</a:t>
                      </a:r>
                      <a:endParaRPr lang="zh-CN" altLang="en-US" sz="10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5B9BD5"/>
                    </a:solidFill>
                  </a:tcPr>
                </a:tc>
              </a:tr>
              <a:tr h="418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建筑业新开工面积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亿平方米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48.25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49.69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51.19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52.72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54.3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55.93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57.61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59.34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61.12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62.95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8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装配式建筑占新建建筑面积的比例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18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装配式建筑面积</a:t>
                      </a:r>
                      <a:endParaRPr lang="en-US" altLang="zh-CN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万平方米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14475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29814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46071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63264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81450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100674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120981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142416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165024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188850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8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装配式建筑每平米造价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元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2500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装配式建筑市场规模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亿元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3619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7454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11518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15816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20363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25169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30245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35604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41256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47213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1866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b="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装配式建筑市场规模增速</a:t>
                      </a:r>
                      <a:endParaRPr lang="zh-CN" altLang="en-US" sz="10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106%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29%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14%</a:t>
                      </a:r>
                      <a:endParaRPr lang="zh-CN" altLang="en-US" sz="9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" name="稻壳儿春秋广告/盗版必究        原创来源：http://chn.docer.com/works?userid=199329941#!/work_time"/>
          <p:cNvSpPr>
            <a:spLocks noChangeAspect="1"/>
          </p:cNvSpPr>
          <p:nvPr/>
        </p:nvSpPr>
        <p:spPr>
          <a:xfrm rot="5400000">
            <a:off x="11921544" y="307322"/>
            <a:ext cx="371712" cy="16920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0" y="1783544"/>
            <a:ext cx="12192000" cy="5782653"/>
            <a:chOff x="0" y="2272427"/>
            <a:chExt cx="12192000" cy="5782653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97564"/>
              <a:ext cx="12192000" cy="5757516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0" y="2272427"/>
              <a:ext cx="12192000" cy="1560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内容占位符 2"/>
          <p:cNvSpPr>
            <a:spLocks noGrp="1"/>
          </p:cNvSpPr>
          <p:nvPr>
            <p:ph idx="1"/>
          </p:nvPr>
        </p:nvSpPr>
        <p:spPr>
          <a:xfrm>
            <a:off x="622427" y="1707136"/>
            <a:ext cx="10911689" cy="140462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70000"/>
              </a:lnSpc>
              <a:buNone/>
            </a:pPr>
            <a:r>
              <a:rPr altLang="en-US" sz="2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根据国家及各省发展规划</a:t>
            </a:r>
            <a:r>
              <a:rPr lang="en-US" altLang="zh-CN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2021-2025</a:t>
            </a:r>
            <a:r>
              <a:rPr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将进入普及应用期，</a:t>
            </a:r>
            <a:r>
              <a:rPr lang="zh-CN"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而装配式建筑体系建设发展还处于初级阶段，目前看体系建设</a:t>
            </a:r>
            <a:r>
              <a:rPr altLang="en-US" sz="23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瓶颈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制约着国家战略的实施。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69904" y="4160101"/>
            <a:ext cx="6082072" cy="502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部品、信息化等局部要素叠代扎实改进创新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 bwMode="auto">
          <a:xfrm>
            <a:off x="9660488" y="3991854"/>
            <a:ext cx="1658471" cy="2646689"/>
          </a:xfrm>
          <a:custGeom>
            <a:avLst/>
            <a:gdLst>
              <a:gd name="connsiteX0" fmla="*/ 0 w 4830965"/>
              <a:gd name="connsiteY0" fmla="*/ 0 h 1962150"/>
              <a:gd name="connsiteX1" fmla="*/ 4830965 w 4830965"/>
              <a:gd name="connsiteY1" fmla="*/ 0 h 1962150"/>
              <a:gd name="connsiteX2" fmla="*/ 4830965 w 4830965"/>
              <a:gd name="connsiteY2" fmla="*/ 1962150 h 1962150"/>
              <a:gd name="connsiteX3" fmla="*/ 0 w 4830965"/>
              <a:gd name="connsiteY3" fmla="*/ 1962150 h 1962150"/>
              <a:gd name="connsiteX4" fmla="*/ 0 w 4830965"/>
              <a:gd name="connsiteY4" fmla="*/ 0 h 1962150"/>
              <a:gd name="connsiteX5" fmla="*/ 95250 w 4830965"/>
              <a:gd name="connsiteY5" fmla="*/ 95250 h 1962150"/>
              <a:gd name="connsiteX6" fmla="*/ 95250 w 4830965"/>
              <a:gd name="connsiteY6" fmla="*/ 1876425 h 1962150"/>
              <a:gd name="connsiteX7" fmla="*/ 4726190 w 4830965"/>
              <a:gd name="connsiteY7" fmla="*/ 1876425 h 1962150"/>
              <a:gd name="connsiteX8" fmla="*/ 4726190 w 4830965"/>
              <a:gd name="connsiteY8" fmla="*/ 95250 h 1962150"/>
              <a:gd name="connsiteX9" fmla="*/ 95250 w 4830965"/>
              <a:gd name="connsiteY9" fmla="*/ 952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0965" h="1962150">
                <a:moveTo>
                  <a:pt x="0" y="0"/>
                </a:moveTo>
                <a:lnTo>
                  <a:pt x="4830965" y="0"/>
                </a:lnTo>
                <a:lnTo>
                  <a:pt x="4830965" y="1962150"/>
                </a:lnTo>
                <a:lnTo>
                  <a:pt x="0" y="1962150"/>
                </a:lnTo>
                <a:lnTo>
                  <a:pt x="0" y="0"/>
                </a:lnTo>
                <a:close/>
                <a:moveTo>
                  <a:pt x="95250" y="95250"/>
                </a:moveTo>
                <a:lnTo>
                  <a:pt x="95250" y="1876425"/>
                </a:lnTo>
                <a:lnTo>
                  <a:pt x="4726190" y="1876425"/>
                </a:lnTo>
                <a:lnTo>
                  <a:pt x="4726190" y="95250"/>
                </a:lnTo>
                <a:lnTo>
                  <a:pt x="95250" y="952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3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成熟体系</a:t>
            </a:r>
            <a:endParaRPr lang="zh-CN" altLang="en-US" sz="23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5896" y="5490132"/>
            <a:ext cx="6210088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聚焦应用领域，依托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EPC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集成迭代完善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3043640" y="4807606"/>
            <a:ext cx="6612424" cy="7529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2979632" y="6179423"/>
            <a:ext cx="6612424" cy="75290"/>
          </a:xfrm>
          <a:prstGeom prst="straightConnector1">
            <a:avLst/>
          </a:prstGeom>
          <a:ln w="381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22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857128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市场机会窗口期  “</a:t>
              </a:r>
              <a:r>
                <a:rPr lang="en-US" altLang="zh-CN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2018-2020</a:t>
              </a: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 smtClean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/>
          <a:srcRect l="25292"/>
          <a:stretch>
            <a:fillRect/>
          </a:stretch>
        </p:blipFill>
        <p:spPr>
          <a:xfrm>
            <a:off x="-63500" y="-5777"/>
            <a:ext cx="9121889" cy="6869555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4" name="组合 12"/>
          <p:cNvGrpSpPr/>
          <p:nvPr/>
        </p:nvGrpSpPr>
        <p:grpSpPr>
          <a:xfrm>
            <a:off x="-77586" y="-20247"/>
            <a:ext cx="6795886" cy="6898495"/>
            <a:chOff x="-77586" y="-20247"/>
            <a:chExt cx="6795886" cy="6898495"/>
          </a:xfrm>
        </p:grpSpPr>
        <p:sp>
          <p:nvSpPr>
            <p:cNvPr id="33" name="矩形 32"/>
            <p:cNvSpPr/>
            <p:nvPr/>
          </p:nvSpPr>
          <p:spPr>
            <a:xfrm>
              <a:off x="-25400" y="-20247"/>
              <a:ext cx="6743700" cy="687824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-77586" y="2998975"/>
              <a:ext cx="6045200" cy="3879273"/>
            </a:xfrm>
            <a:prstGeom prst="rtTriangl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280160" y="1899614"/>
              <a:ext cx="2926902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重点解决三个问题</a:t>
              </a:r>
              <a:endParaRPr lang="zh-CN" altLang="en-US" sz="5000" b="1" dirty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1"/>
          <p:cNvGrpSpPr/>
          <p:nvPr/>
        </p:nvGrpSpPr>
        <p:grpSpPr>
          <a:xfrm>
            <a:off x="5953975" y="-20247"/>
            <a:ext cx="6238026" cy="6878247"/>
            <a:chOff x="5981700" y="-20247"/>
            <a:chExt cx="6238026" cy="6878247"/>
          </a:xfrm>
        </p:grpSpPr>
        <p:sp>
          <p:nvSpPr>
            <p:cNvPr id="2" name="矩形 1"/>
            <p:cNvSpPr/>
            <p:nvPr/>
          </p:nvSpPr>
          <p:spPr>
            <a:xfrm>
              <a:off x="6046500" y="-20247"/>
              <a:ext cx="6172200" cy="6858000"/>
            </a:xfrm>
            <a:prstGeom prst="rect">
              <a:avLst/>
            </a:prstGeom>
            <a:solidFill>
              <a:srgbClr val="2D7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81700" y="0"/>
              <a:ext cx="648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10"/>
            <p:cNvGrpSpPr/>
            <p:nvPr/>
          </p:nvGrpSpPr>
          <p:grpSpPr>
            <a:xfrm>
              <a:off x="6746025" y="1557346"/>
              <a:ext cx="5473701" cy="2895439"/>
              <a:chOff x="6746025" y="1557346"/>
              <a:chExt cx="5473701" cy="2895439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6746025" y="1557346"/>
                <a:ext cx="441944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一   完善技术体系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6746026" y="2499270"/>
                <a:ext cx="54737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二   探索适合装配式建造的管理模式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6746025" y="3479313"/>
                <a:ext cx="5292935" cy="973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三   推广装配化装修，将装配式建筑</a:t>
                </a:r>
                <a:endParaRPr lang="en-US" altLang="zh-CN" sz="2400" b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      作为完整的建筑产品打造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7199041" y="2785082"/>
            <a:ext cx="470937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国内外发展情况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25400" y="-22449"/>
            <a:ext cx="7731689" cy="6880450"/>
            <a:chOff x="-25400" y="-22449"/>
            <a:chExt cx="7731689" cy="6880450"/>
          </a:xfrm>
        </p:grpSpPr>
        <p:sp>
          <p:nvSpPr>
            <p:cNvPr id="17" name="等腰三角形 5"/>
            <p:cNvSpPr/>
            <p:nvPr/>
          </p:nvSpPr>
          <p:spPr>
            <a:xfrm rot="10800000" flipV="1">
              <a:off x="-25400" y="-22449"/>
              <a:ext cx="7115630" cy="6880450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115630" h="6880450">
                  <a:moveTo>
                    <a:pt x="0" y="3237364"/>
                  </a:moveTo>
                  <a:lnTo>
                    <a:pt x="7115630" y="0"/>
                  </a:lnTo>
                  <a:cubicBezTo>
                    <a:pt x="7107163" y="2293483"/>
                    <a:pt x="7098697" y="4586967"/>
                    <a:pt x="7090230" y="6880450"/>
                  </a:cubicBezTo>
                  <a:lnTo>
                    <a:pt x="0" y="323736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等腰三角形 7"/>
            <p:cNvSpPr/>
            <p:nvPr/>
          </p:nvSpPr>
          <p:spPr>
            <a:xfrm rot="16200000" flipV="1">
              <a:off x="-1983588" y="1983579"/>
              <a:ext cx="6858002" cy="2890837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33518" y="2644902"/>
              <a:ext cx="31727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ONE</a:t>
              </a:r>
              <a:endParaRPr lang="zh-CN" altLang="en-US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334500" y="5486398"/>
            <a:ext cx="3567109" cy="1409705"/>
            <a:chOff x="9334500" y="5486398"/>
            <a:chExt cx="3567109" cy="1409705"/>
          </a:xfrm>
        </p:grpSpPr>
        <p:grpSp>
          <p:nvGrpSpPr>
            <p:cNvPr id="21" name="组合 20"/>
            <p:cNvGrpSpPr/>
            <p:nvPr/>
          </p:nvGrpSpPr>
          <p:grpSpPr>
            <a:xfrm>
              <a:off x="9886945" y="5486398"/>
              <a:ext cx="3014664" cy="1390653"/>
              <a:chOff x="9886945" y="5486398"/>
              <a:chExt cx="3014664" cy="1390653"/>
            </a:xfrm>
          </p:grpSpPr>
          <p:sp>
            <p:nvSpPr>
              <p:cNvPr id="25" name="等腰三角形 24"/>
              <p:cNvSpPr/>
              <p:nvPr/>
            </p:nvSpPr>
            <p:spPr>
              <a:xfrm>
                <a:off x="9886945" y="5505450"/>
                <a:ext cx="2990855" cy="1352550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7"/>
              <p:cNvSpPr/>
              <p:nvPr/>
            </p:nvSpPr>
            <p:spPr>
              <a:xfrm rot="16200000" flipV="1">
                <a:off x="11446664" y="5422106"/>
                <a:ext cx="1390653" cy="1519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9334500" y="5505450"/>
              <a:ext cx="2271712" cy="1390653"/>
              <a:chOff x="9334500" y="5505450"/>
              <a:chExt cx="2271712" cy="13906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9334500" y="5505450"/>
                <a:ext cx="2266950" cy="1352550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7"/>
              <p:cNvSpPr/>
              <p:nvPr/>
            </p:nvSpPr>
            <p:spPr>
              <a:xfrm rot="16200000" flipV="1">
                <a:off x="10341767" y="5631658"/>
                <a:ext cx="1390653" cy="1138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1" cstate="print"/>
          <a:srcRect l="25292"/>
          <a:stretch>
            <a:fillRect/>
          </a:stretch>
        </p:blipFill>
        <p:spPr>
          <a:xfrm>
            <a:off x="-63500" y="-5777"/>
            <a:ext cx="9121889" cy="6869555"/>
          </a:xfrm>
          <a:prstGeom prst="rect">
            <a:avLst/>
          </a:prstGeom>
          <a:solidFill>
            <a:schemeClr val="accent1"/>
          </a:solidFill>
        </p:spPr>
      </p:pic>
      <p:grpSp>
        <p:nvGrpSpPr>
          <p:cNvPr id="4" name="组合 12"/>
          <p:cNvGrpSpPr/>
          <p:nvPr/>
        </p:nvGrpSpPr>
        <p:grpSpPr>
          <a:xfrm>
            <a:off x="-77586" y="-20247"/>
            <a:ext cx="6795886" cy="6898495"/>
            <a:chOff x="-77586" y="-20247"/>
            <a:chExt cx="6795886" cy="6898495"/>
          </a:xfrm>
        </p:grpSpPr>
        <p:sp>
          <p:nvSpPr>
            <p:cNvPr id="33" name="矩形 32"/>
            <p:cNvSpPr/>
            <p:nvPr/>
          </p:nvSpPr>
          <p:spPr>
            <a:xfrm>
              <a:off x="-25400" y="-20247"/>
              <a:ext cx="6743700" cy="6878247"/>
            </a:xfrm>
            <a:prstGeom prst="rect">
              <a:avLst/>
            </a:prstGeom>
            <a:solidFill>
              <a:schemeClr val="tx1">
                <a:lumMod val="85000"/>
                <a:lumOff val="15000"/>
                <a:alpha val="4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直角三角形 79"/>
            <p:cNvSpPr/>
            <p:nvPr/>
          </p:nvSpPr>
          <p:spPr>
            <a:xfrm>
              <a:off x="-77586" y="2998975"/>
              <a:ext cx="6045200" cy="3879273"/>
            </a:xfrm>
            <a:prstGeom prst="rtTriangle">
              <a:avLst/>
            </a:prstGeom>
            <a:solidFill>
              <a:schemeClr val="tx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19548" y="1773299"/>
              <a:ext cx="4959276" cy="209288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30000"/>
                </a:lnSpc>
              </a:pPr>
              <a:r>
                <a:rPr lang="zh-CN" altLang="en-US" sz="5000" b="1" dirty="0" smtClean="0">
                  <a:solidFill>
                    <a:prstClr val="white"/>
                  </a:solidFill>
                  <a:effectLst>
                    <a:outerShdw blurRad="317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装配式建筑发展路途分三步走</a:t>
              </a:r>
              <a:endParaRPr lang="zh-CN" altLang="en-US" sz="5000" b="1" dirty="0">
                <a:solidFill>
                  <a:prstClr val="white"/>
                </a:solidFill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1"/>
          <p:cNvGrpSpPr/>
          <p:nvPr/>
        </p:nvGrpSpPr>
        <p:grpSpPr>
          <a:xfrm>
            <a:off x="5953975" y="-20247"/>
            <a:ext cx="6237000" cy="6878247"/>
            <a:chOff x="5981700" y="-20247"/>
            <a:chExt cx="6237000" cy="6878247"/>
          </a:xfrm>
        </p:grpSpPr>
        <p:sp>
          <p:nvSpPr>
            <p:cNvPr id="2" name="矩形 1"/>
            <p:cNvSpPr/>
            <p:nvPr/>
          </p:nvSpPr>
          <p:spPr>
            <a:xfrm>
              <a:off x="6046500" y="-20247"/>
              <a:ext cx="6172200" cy="6858000"/>
            </a:xfrm>
            <a:prstGeom prst="rect">
              <a:avLst/>
            </a:prstGeom>
            <a:solidFill>
              <a:srgbClr val="2D76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981700" y="0"/>
              <a:ext cx="64800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10"/>
            <p:cNvGrpSpPr/>
            <p:nvPr/>
          </p:nvGrpSpPr>
          <p:grpSpPr>
            <a:xfrm>
              <a:off x="7323439" y="1773299"/>
              <a:ext cx="3978299" cy="2383632"/>
              <a:chOff x="7323439" y="1773299"/>
              <a:chExt cx="3978299" cy="2383632"/>
            </a:xfrm>
          </p:grpSpPr>
          <p:sp>
            <p:nvSpPr>
              <p:cNvPr id="68" name="文本框 67"/>
              <p:cNvSpPr txBox="1"/>
              <p:nvPr/>
            </p:nvSpPr>
            <p:spPr>
              <a:xfrm>
                <a:off x="7323439" y="1773299"/>
                <a:ext cx="282327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1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、先做水平构件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7323440" y="2715223"/>
                <a:ext cx="349676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2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、再做非承重竖向构件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  <p:sp>
            <p:nvSpPr>
              <p:cNvPr id="71" name="文本框 70"/>
              <p:cNvSpPr txBox="1"/>
              <p:nvPr/>
            </p:nvSpPr>
            <p:spPr>
              <a:xfrm>
                <a:off x="7323440" y="3695266"/>
                <a:ext cx="397829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3</a:t>
                </a:r>
                <a:r>
                  <a:rPr lang="zh-CN" altLang="en-US" sz="2400" b="1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ahoma" panose="020B0604030504040204" pitchFamily="34" charset="0"/>
                  </a:rPr>
                  <a:t>、最后是承重竖向构件</a:t>
                </a:r>
                <a:endPara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ahoma" panose="020B060403050404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17321" y="2795673"/>
            <a:ext cx="42626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ahoma" panose="020B0604030504040204" pitchFamily="34" charset="0"/>
              </a:rPr>
              <a:t>配套三板部品</a:t>
            </a:r>
            <a:endParaRPr lang="zh-CN" altLang="en-US" sz="5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733911" y="-15830"/>
            <a:ext cx="7489988" cy="6880450"/>
            <a:chOff x="4733911" y="-15830"/>
            <a:chExt cx="7489988" cy="6880450"/>
          </a:xfrm>
        </p:grpSpPr>
        <p:sp>
          <p:nvSpPr>
            <p:cNvPr id="15" name="等腰三角形 5"/>
            <p:cNvSpPr/>
            <p:nvPr/>
          </p:nvSpPr>
          <p:spPr>
            <a:xfrm rot="10800000" flipH="1" flipV="1">
              <a:off x="5106699" y="-15830"/>
              <a:ext cx="7117200" cy="6880450"/>
            </a:xfrm>
            <a:custGeom>
              <a:avLst/>
              <a:gdLst>
                <a:gd name="connsiteX0" fmla="*/ 0 w 6858001"/>
                <a:gd name="connsiteY0" fmla="*/ 6967535 h 6967535"/>
                <a:gd name="connsiteX1" fmla="*/ 3429001 w 6858001"/>
                <a:gd name="connsiteY1" fmla="*/ 0 h 6967535"/>
                <a:gd name="connsiteX2" fmla="*/ 6858001 w 6858001"/>
                <a:gd name="connsiteY2" fmla="*/ 6967535 h 6967535"/>
                <a:gd name="connsiteX3" fmla="*/ 0 w 6858001"/>
                <a:gd name="connsiteY3" fmla="*/ 6967535 h 6967535"/>
                <a:gd name="connsiteX0-1" fmla="*/ 0 w 6883401"/>
                <a:gd name="connsiteY0-2" fmla="*/ 6880450 h 6880450"/>
                <a:gd name="connsiteX1-3" fmla="*/ 6883401 w 6883401"/>
                <a:gd name="connsiteY1-4" fmla="*/ 0 h 6880450"/>
                <a:gd name="connsiteX2-5" fmla="*/ 6858001 w 6883401"/>
                <a:gd name="connsiteY2-6" fmla="*/ 6880450 h 6880450"/>
                <a:gd name="connsiteX3-7" fmla="*/ 0 w 6883401"/>
                <a:gd name="connsiteY3-8" fmla="*/ 6880450 h 6880450"/>
                <a:gd name="connsiteX0-9" fmla="*/ 0 w 6839858"/>
                <a:gd name="connsiteY0-10" fmla="*/ 3585707 h 6880450"/>
                <a:gd name="connsiteX1-11" fmla="*/ 6839858 w 6839858"/>
                <a:gd name="connsiteY1-12" fmla="*/ 0 h 6880450"/>
                <a:gd name="connsiteX2-13" fmla="*/ 6814458 w 6839858"/>
                <a:gd name="connsiteY2-14" fmla="*/ 6880450 h 6880450"/>
                <a:gd name="connsiteX3-15" fmla="*/ 0 w 6839858"/>
                <a:gd name="connsiteY3-16" fmla="*/ 3585707 h 6880450"/>
                <a:gd name="connsiteX0-17" fmla="*/ 0 w 7014030"/>
                <a:gd name="connsiteY0-18" fmla="*/ 3208336 h 6880450"/>
                <a:gd name="connsiteX1-19" fmla="*/ 7014030 w 7014030"/>
                <a:gd name="connsiteY1-20" fmla="*/ 0 h 6880450"/>
                <a:gd name="connsiteX2-21" fmla="*/ 6988630 w 7014030"/>
                <a:gd name="connsiteY2-22" fmla="*/ 6880450 h 6880450"/>
                <a:gd name="connsiteX3-23" fmla="*/ 0 w 7014030"/>
                <a:gd name="connsiteY3-24" fmla="*/ 3208336 h 6880450"/>
                <a:gd name="connsiteX0-25" fmla="*/ 0 w 7115630"/>
                <a:gd name="connsiteY0-26" fmla="*/ 3237364 h 6880450"/>
                <a:gd name="connsiteX1-27" fmla="*/ 7115630 w 7115630"/>
                <a:gd name="connsiteY1-28" fmla="*/ 0 h 6880450"/>
                <a:gd name="connsiteX2-29" fmla="*/ 7090230 w 7115630"/>
                <a:gd name="connsiteY2-30" fmla="*/ 6880450 h 6880450"/>
                <a:gd name="connsiteX3-31" fmla="*/ 0 w 7115630"/>
                <a:gd name="connsiteY3-32" fmla="*/ 3237364 h 6880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7115630" h="6880450">
                  <a:moveTo>
                    <a:pt x="0" y="3237364"/>
                  </a:moveTo>
                  <a:lnTo>
                    <a:pt x="7115630" y="0"/>
                  </a:lnTo>
                  <a:cubicBezTo>
                    <a:pt x="7107163" y="2293483"/>
                    <a:pt x="7098697" y="4586967"/>
                    <a:pt x="7090230" y="6880450"/>
                  </a:cubicBezTo>
                  <a:lnTo>
                    <a:pt x="0" y="3237364"/>
                  </a:lnTo>
                  <a:close/>
                </a:path>
              </a:pathLst>
            </a:custGeom>
            <a:blipFill dpi="0" rotWithShape="1">
              <a:blip r:embed="rId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733911" y="2682748"/>
              <a:ext cx="385876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Black" panose="020B0A02040204020203" pitchFamily="34" charset="0"/>
                </a:rPr>
                <a:t>TWO</a:t>
              </a:r>
              <a:endParaRPr lang="en-US" altLang="zh-CN" sz="7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Black" panose="020B0A02040204020203" pitchFamily="34" charset="0"/>
              </a:endParaRPr>
            </a:p>
          </p:txBody>
        </p:sp>
        <p:sp>
          <p:nvSpPr>
            <p:cNvPr id="16" name="等腰三角形 7"/>
            <p:cNvSpPr/>
            <p:nvPr/>
          </p:nvSpPr>
          <p:spPr>
            <a:xfrm rot="5400000" flipH="1" flipV="1">
              <a:off x="7276216" y="1942217"/>
              <a:ext cx="6858002" cy="2973570"/>
            </a:xfrm>
            <a:custGeom>
              <a:avLst/>
              <a:gdLst>
                <a:gd name="connsiteX0" fmla="*/ 0 w 6858002"/>
                <a:gd name="connsiteY0" fmla="*/ 6958012 h 6958012"/>
                <a:gd name="connsiteX1" fmla="*/ 3429001 w 6858002"/>
                <a:gd name="connsiteY1" fmla="*/ 0 h 6958012"/>
                <a:gd name="connsiteX2" fmla="*/ 6858002 w 6858002"/>
                <a:gd name="connsiteY2" fmla="*/ 6958012 h 6958012"/>
                <a:gd name="connsiteX3" fmla="*/ 0 w 6858002"/>
                <a:gd name="connsiteY3" fmla="*/ 6958012 h 6958012"/>
                <a:gd name="connsiteX0-1" fmla="*/ 0 w 6858002"/>
                <a:gd name="connsiteY0-2" fmla="*/ 1685924 h 1685924"/>
                <a:gd name="connsiteX1-3" fmla="*/ 814388 w 6858002"/>
                <a:gd name="connsiteY1-4" fmla="*/ 0 h 1685924"/>
                <a:gd name="connsiteX2-5" fmla="*/ 6858002 w 6858002"/>
                <a:gd name="connsiteY2-6" fmla="*/ 1685924 h 1685924"/>
                <a:gd name="connsiteX3-7" fmla="*/ 0 w 6858002"/>
                <a:gd name="connsiteY3-8" fmla="*/ 1685924 h 1685924"/>
                <a:gd name="connsiteX0-9" fmla="*/ 0 w 6858002"/>
                <a:gd name="connsiteY0-10" fmla="*/ 1700212 h 1700212"/>
                <a:gd name="connsiteX1-11" fmla="*/ 885825 w 6858002"/>
                <a:gd name="connsiteY1-12" fmla="*/ 0 h 1700212"/>
                <a:gd name="connsiteX2-13" fmla="*/ 6858002 w 6858002"/>
                <a:gd name="connsiteY2-14" fmla="*/ 1700212 h 1700212"/>
                <a:gd name="connsiteX3-15" fmla="*/ 0 w 6858002"/>
                <a:gd name="connsiteY3-16" fmla="*/ 1700212 h 1700212"/>
                <a:gd name="connsiteX0-17" fmla="*/ 0 w 6858002"/>
                <a:gd name="connsiteY0-18" fmla="*/ 2071687 h 2071687"/>
                <a:gd name="connsiteX1-19" fmla="*/ 1057275 w 6858002"/>
                <a:gd name="connsiteY1-20" fmla="*/ 0 h 2071687"/>
                <a:gd name="connsiteX2-21" fmla="*/ 6858002 w 6858002"/>
                <a:gd name="connsiteY2-22" fmla="*/ 2071687 h 2071687"/>
                <a:gd name="connsiteX3-23" fmla="*/ 0 w 6858002"/>
                <a:gd name="connsiteY3-24" fmla="*/ 2071687 h 2071687"/>
                <a:gd name="connsiteX0-25" fmla="*/ 0 w 6858002"/>
                <a:gd name="connsiteY0-26" fmla="*/ 2890837 h 2890837"/>
                <a:gd name="connsiteX1-27" fmla="*/ 1495422 w 6858002"/>
                <a:gd name="connsiteY1-28" fmla="*/ 0 h 2890837"/>
                <a:gd name="connsiteX2-29" fmla="*/ 6858002 w 6858002"/>
                <a:gd name="connsiteY2-30" fmla="*/ 2890837 h 2890837"/>
                <a:gd name="connsiteX3-31" fmla="*/ 0 w 6858002"/>
                <a:gd name="connsiteY3-32" fmla="*/ 2890837 h 289083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6858002" h="2890837">
                  <a:moveTo>
                    <a:pt x="0" y="2890837"/>
                  </a:moveTo>
                  <a:lnTo>
                    <a:pt x="1495422" y="0"/>
                  </a:lnTo>
                  <a:lnTo>
                    <a:pt x="6858002" y="2890837"/>
                  </a:lnTo>
                  <a:lnTo>
                    <a:pt x="0" y="2890837"/>
                  </a:lnTo>
                  <a:close/>
                </a:path>
              </a:pathLst>
            </a:custGeom>
            <a:solidFill>
              <a:schemeClr val="bg1">
                <a:lumMod val="85000"/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 flipH="1">
            <a:off x="-673100" y="5486398"/>
            <a:ext cx="3567109" cy="1409705"/>
            <a:chOff x="9334500" y="5486398"/>
            <a:chExt cx="3567109" cy="1409705"/>
          </a:xfrm>
        </p:grpSpPr>
        <p:grpSp>
          <p:nvGrpSpPr>
            <p:cNvPr id="3" name="组合 2"/>
            <p:cNvGrpSpPr/>
            <p:nvPr/>
          </p:nvGrpSpPr>
          <p:grpSpPr>
            <a:xfrm>
              <a:off x="9886945" y="5486398"/>
              <a:ext cx="3014664" cy="1390653"/>
              <a:chOff x="9886945" y="5486398"/>
              <a:chExt cx="3014664" cy="1390653"/>
            </a:xfrm>
          </p:grpSpPr>
          <p:sp>
            <p:nvSpPr>
              <p:cNvPr id="22" name="等腰三角形 21"/>
              <p:cNvSpPr/>
              <p:nvPr/>
            </p:nvSpPr>
            <p:spPr>
              <a:xfrm>
                <a:off x="9886945" y="5505450"/>
                <a:ext cx="2990855" cy="1352550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7"/>
              <p:cNvSpPr/>
              <p:nvPr/>
            </p:nvSpPr>
            <p:spPr>
              <a:xfrm rot="16200000" flipV="1">
                <a:off x="11446664" y="5422106"/>
                <a:ext cx="1390653" cy="1519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  <a:gd name="connsiteX0-65" fmla="*/ 0 w 3109533"/>
                  <a:gd name="connsiteY0-66" fmla="*/ 947737 h 1423987"/>
                  <a:gd name="connsiteX1-67" fmla="*/ 132344 w 3109533"/>
                  <a:gd name="connsiteY1-68" fmla="*/ 0 h 1423987"/>
                  <a:gd name="connsiteX2-69" fmla="*/ 3109533 w 3109533"/>
                  <a:gd name="connsiteY2-70" fmla="*/ 1423987 h 1423987"/>
                  <a:gd name="connsiteX3-71" fmla="*/ 0 w 3109533"/>
                  <a:gd name="connsiteY3-72" fmla="*/ 947737 h 1423987"/>
                  <a:gd name="connsiteX0-73" fmla="*/ 0 w 3109533"/>
                  <a:gd name="connsiteY0-74" fmla="*/ 966787 h 1443037"/>
                  <a:gd name="connsiteX1-75" fmla="*/ 132344 w 3109533"/>
                  <a:gd name="connsiteY1-76" fmla="*/ 0 h 1443037"/>
                  <a:gd name="connsiteX2-77" fmla="*/ 3109533 w 3109533"/>
                  <a:gd name="connsiteY2-78" fmla="*/ 1443037 h 1443037"/>
                  <a:gd name="connsiteX3-79" fmla="*/ 0 w 3109533"/>
                  <a:gd name="connsiteY3-80" fmla="*/ 966787 h 1443037"/>
                  <a:gd name="connsiteX0-81" fmla="*/ 0 w 3109533"/>
                  <a:gd name="connsiteY0-82" fmla="*/ 1042987 h 1519237"/>
                  <a:gd name="connsiteX1-83" fmla="*/ 47151 w 3109533"/>
                  <a:gd name="connsiteY1-84" fmla="*/ 0 h 1519237"/>
                  <a:gd name="connsiteX2-85" fmla="*/ 3109533 w 3109533"/>
                  <a:gd name="connsiteY2-86" fmla="*/ 1519237 h 1519237"/>
                  <a:gd name="connsiteX3-87" fmla="*/ 0 w 3109533"/>
                  <a:gd name="connsiteY3-88" fmla="*/ 1042987 h 1519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519237">
                    <a:moveTo>
                      <a:pt x="0" y="1042987"/>
                    </a:moveTo>
                    <a:lnTo>
                      <a:pt x="47151" y="0"/>
                    </a:lnTo>
                    <a:lnTo>
                      <a:pt x="3109533" y="1519237"/>
                    </a:lnTo>
                    <a:lnTo>
                      <a:pt x="0" y="1042987"/>
                    </a:lnTo>
                    <a:close/>
                  </a:path>
                </a:pathLst>
              </a:cu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9334500" y="5505450"/>
              <a:ext cx="2271712" cy="1390653"/>
              <a:chOff x="9334500" y="5505450"/>
              <a:chExt cx="2271712" cy="1390653"/>
            </a:xfrm>
          </p:grpSpPr>
          <p:sp>
            <p:nvSpPr>
              <p:cNvPr id="23" name="等腰三角形 22"/>
              <p:cNvSpPr/>
              <p:nvPr/>
            </p:nvSpPr>
            <p:spPr>
              <a:xfrm>
                <a:off x="9334500" y="5505450"/>
                <a:ext cx="2266950" cy="1352550"/>
              </a:xfrm>
              <a:prstGeom prst="triangle">
                <a:avLst/>
              </a:prstGeom>
              <a:solidFill>
                <a:srgbClr val="2D76B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7"/>
              <p:cNvSpPr/>
              <p:nvPr/>
            </p:nvSpPr>
            <p:spPr>
              <a:xfrm rot="16200000" flipV="1">
                <a:off x="10341767" y="5631658"/>
                <a:ext cx="1390653" cy="1138237"/>
              </a:xfrm>
              <a:custGeom>
                <a:avLst/>
                <a:gdLst>
                  <a:gd name="connsiteX0" fmla="*/ 0 w 6858002"/>
                  <a:gd name="connsiteY0" fmla="*/ 6958012 h 6958012"/>
                  <a:gd name="connsiteX1" fmla="*/ 3429001 w 6858002"/>
                  <a:gd name="connsiteY1" fmla="*/ 0 h 6958012"/>
                  <a:gd name="connsiteX2" fmla="*/ 6858002 w 6858002"/>
                  <a:gd name="connsiteY2" fmla="*/ 6958012 h 6958012"/>
                  <a:gd name="connsiteX3" fmla="*/ 0 w 6858002"/>
                  <a:gd name="connsiteY3" fmla="*/ 6958012 h 6958012"/>
                  <a:gd name="connsiteX0-1" fmla="*/ 0 w 6858002"/>
                  <a:gd name="connsiteY0-2" fmla="*/ 1685924 h 1685924"/>
                  <a:gd name="connsiteX1-3" fmla="*/ 814388 w 6858002"/>
                  <a:gd name="connsiteY1-4" fmla="*/ 0 h 1685924"/>
                  <a:gd name="connsiteX2-5" fmla="*/ 6858002 w 6858002"/>
                  <a:gd name="connsiteY2-6" fmla="*/ 1685924 h 1685924"/>
                  <a:gd name="connsiteX3-7" fmla="*/ 0 w 6858002"/>
                  <a:gd name="connsiteY3-8" fmla="*/ 1685924 h 1685924"/>
                  <a:gd name="connsiteX0-9" fmla="*/ 0 w 6858002"/>
                  <a:gd name="connsiteY0-10" fmla="*/ 1700212 h 1700212"/>
                  <a:gd name="connsiteX1-11" fmla="*/ 885825 w 6858002"/>
                  <a:gd name="connsiteY1-12" fmla="*/ 0 h 1700212"/>
                  <a:gd name="connsiteX2-13" fmla="*/ 6858002 w 6858002"/>
                  <a:gd name="connsiteY2-14" fmla="*/ 1700212 h 1700212"/>
                  <a:gd name="connsiteX3-15" fmla="*/ 0 w 6858002"/>
                  <a:gd name="connsiteY3-16" fmla="*/ 1700212 h 1700212"/>
                  <a:gd name="connsiteX0-17" fmla="*/ 0 w 6858002"/>
                  <a:gd name="connsiteY0-18" fmla="*/ 2071687 h 2071687"/>
                  <a:gd name="connsiteX1-19" fmla="*/ 1057275 w 6858002"/>
                  <a:gd name="connsiteY1-20" fmla="*/ 0 h 2071687"/>
                  <a:gd name="connsiteX2-21" fmla="*/ 6858002 w 6858002"/>
                  <a:gd name="connsiteY2-22" fmla="*/ 2071687 h 2071687"/>
                  <a:gd name="connsiteX3-23" fmla="*/ 0 w 6858002"/>
                  <a:gd name="connsiteY3-24" fmla="*/ 2071687 h 2071687"/>
                  <a:gd name="connsiteX0-25" fmla="*/ 0 w 6858002"/>
                  <a:gd name="connsiteY0-26" fmla="*/ 2890837 h 2890837"/>
                  <a:gd name="connsiteX1-27" fmla="*/ 1495422 w 6858002"/>
                  <a:gd name="connsiteY1-28" fmla="*/ 0 h 2890837"/>
                  <a:gd name="connsiteX2-29" fmla="*/ 6858002 w 6858002"/>
                  <a:gd name="connsiteY2-30" fmla="*/ 2890837 h 2890837"/>
                  <a:gd name="connsiteX3-31" fmla="*/ 0 w 6858002"/>
                  <a:gd name="connsiteY3-32" fmla="*/ 2890837 h 2890837"/>
                  <a:gd name="connsiteX0-33" fmla="*/ 2295644 w 5362580"/>
                  <a:gd name="connsiteY0-34" fmla="*/ 2852737 h 2890837"/>
                  <a:gd name="connsiteX1-35" fmla="*/ 0 w 5362580"/>
                  <a:gd name="connsiteY1-36" fmla="*/ 0 h 2890837"/>
                  <a:gd name="connsiteX2-37" fmla="*/ 5362580 w 5362580"/>
                  <a:gd name="connsiteY2-38" fmla="*/ 2890837 h 2890837"/>
                  <a:gd name="connsiteX3-39" fmla="*/ 2295644 w 5362580"/>
                  <a:gd name="connsiteY3-40" fmla="*/ 2852737 h 2890837"/>
                  <a:gd name="connsiteX0-41" fmla="*/ 1 w 3066937"/>
                  <a:gd name="connsiteY0-42" fmla="*/ 1423987 h 1462087"/>
                  <a:gd name="connsiteX1-43" fmla="*/ 47150 w 3066937"/>
                  <a:gd name="connsiteY1-44" fmla="*/ 0 h 1462087"/>
                  <a:gd name="connsiteX2-45" fmla="*/ 3066937 w 3066937"/>
                  <a:gd name="connsiteY2-46" fmla="*/ 1462087 h 1462087"/>
                  <a:gd name="connsiteX3-47" fmla="*/ 1 w 3066937"/>
                  <a:gd name="connsiteY3-48" fmla="*/ 1423987 h 1462087"/>
                  <a:gd name="connsiteX0-49" fmla="*/ 1 w 3066937"/>
                  <a:gd name="connsiteY0-50" fmla="*/ 1100137 h 1138237"/>
                  <a:gd name="connsiteX1-51" fmla="*/ 47151 w 3066937"/>
                  <a:gd name="connsiteY1-52" fmla="*/ 0 h 1138237"/>
                  <a:gd name="connsiteX2-53" fmla="*/ 3066937 w 3066937"/>
                  <a:gd name="connsiteY2-54" fmla="*/ 1138237 h 1138237"/>
                  <a:gd name="connsiteX3-55" fmla="*/ 1 w 3066937"/>
                  <a:gd name="connsiteY3-56" fmla="*/ 1100137 h 1138237"/>
                  <a:gd name="connsiteX0-57" fmla="*/ 0 w 3109533"/>
                  <a:gd name="connsiteY0-58" fmla="*/ 661987 h 1138237"/>
                  <a:gd name="connsiteX1-59" fmla="*/ 89747 w 3109533"/>
                  <a:gd name="connsiteY1-60" fmla="*/ 0 h 1138237"/>
                  <a:gd name="connsiteX2-61" fmla="*/ 3109533 w 3109533"/>
                  <a:gd name="connsiteY2-62" fmla="*/ 1138237 h 1138237"/>
                  <a:gd name="connsiteX3-63" fmla="*/ 0 w 3109533"/>
                  <a:gd name="connsiteY3-64" fmla="*/ 661987 h 113823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3109533" h="1138237">
                    <a:moveTo>
                      <a:pt x="0" y="661987"/>
                    </a:moveTo>
                    <a:lnTo>
                      <a:pt x="89747" y="0"/>
                    </a:lnTo>
                    <a:lnTo>
                      <a:pt x="3109533" y="1138237"/>
                    </a:lnTo>
                    <a:lnTo>
                      <a:pt x="0" y="661987"/>
                    </a:lnTo>
                    <a:close/>
                  </a:path>
                </a:pathLst>
              </a:custGeom>
              <a:solidFill>
                <a:srgbClr val="00ADE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混凝土预制楼梯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5493" y="4090502"/>
            <a:ext cx="3493515" cy="2333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2" y="1196284"/>
            <a:ext cx="2938864" cy="391521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031" y="1293325"/>
            <a:ext cx="5011943" cy="3720878"/>
          </a:xfrm>
          <a:prstGeom prst="rect">
            <a:avLst/>
          </a:prstGeom>
        </p:spPr>
      </p:pic>
      <p:sp>
        <p:nvSpPr>
          <p:cNvPr id="5" name="右箭头 4"/>
          <p:cNvSpPr/>
          <p:nvPr/>
        </p:nvSpPr>
        <p:spPr>
          <a:xfrm>
            <a:off x="4240299" y="1897475"/>
            <a:ext cx="1298448" cy="946309"/>
          </a:xfrm>
          <a:prstGeom prst="rightArrow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8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稻壳儿春秋广告/盗版必究        原创来源：http://chn.docer.com/works?userid=199329941#!/work_time"/>
            <p:cNvSpPr txBox="1"/>
            <p:nvPr/>
          </p:nvSpPr>
          <p:spPr>
            <a:xfrm>
              <a:off x="1304240" y="206066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混凝土叠合楼板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2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921" y="1360216"/>
            <a:ext cx="3841579" cy="221133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921" y="3718195"/>
            <a:ext cx="3841579" cy="26587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272" y="1293325"/>
            <a:ext cx="5160856" cy="5083582"/>
          </a:xfrm>
          <a:prstGeom prst="rect">
            <a:avLst/>
          </a:prstGeom>
        </p:spPr>
      </p:pic>
      <p:sp>
        <p:nvSpPr>
          <p:cNvPr id="15" name="右箭头 14"/>
          <p:cNvSpPr/>
          <p:nvPr/>
        </p:nvSpPr>
        <p:spPr>
          <a:xfrm>
            <a:off x="5897880" y="3098395"/>
            <a:ext cx="1121368" cy="842670"/>
          </a:xfrm>
          <a:prstGeom prst="rightArrow">
            <a:avLst/>
          </a:prstGeom>
          <a:solidFill>
            <a:schemeClr val="bg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61826" y="733473"/>
            <a:ext cx="11030174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/>
              <a:t>装配式建筑常用楼板形式</a:t>
            </a:r>
            <a:endParaRPr lang="zh-CN" alt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2054711" y="1293325"/>
            <a:ext cx="3821880" cy="51179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一、钢制楼承板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1</a:t>
            </a:r>
            <a:r>
              <a:rPr lang="zh-CN" altLang="en-US" sz="2000" dirty="0" smtClean="0"/>
              <a:t>、压型钢板楼承板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2</a:t>
            </a:r>
            <a:r>
              <a:rPr lang="zh-CN" altLang="en-US" sz="2000" dirty="0" smtClean="0"/>
              <a:t>、桁架楼承板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二、预制混凝土楼板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1</a:t>
            </a:r>
            <a:r>
              <a:rPr lang="zh-CN" altLang="en-US" sz="2000" dirty="0" smtClean="0"/>
              <a:t>、双</a:t>
            </a:r>
            <a:r>
              <a:rPr lang="en-US" altLang="zh-CN" sz="2000" dirty="0" smtClean="0"/>
              <a:t>T</a:t>
            </a:r>
            <a:r>
              <a:rPr lang="zh-CN" altLang="en-US" sz="2000" dirty="0" smtClean="0"/>
              <a:t>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2</a:t>
            </a:r>
            <a:r>
              <a:rPr lang="zh-CN" altLang="en-US" sz="2000" dirty="0" smtClean="0"/>
              <a:t>、带肋预应力空心板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三、叠合板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1</a:t>
            </a:r>
            <a:r>
              <a:rPr lang="zh-CN" altLang="en-US" sz="2000" dirty="0" smtClean="0"/>
              <a:t>、预应力混凝土平板叠合楼板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2</a:t>
            </a:r>
            <a:r>
              <a:rPr lang="zh-CN" altLang="en-US" sz="2000" dirty="0" smtClean="0"/>
              <a:t>、钢筋混凝土平板叠合板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3</a:t>
            </a:r>
            <a:r>
              <a:rPr lang="zh-CN" altLang="en-US" sz="2000" dirty="0" smtClean="0"/>
              <a:t>、钢筋混凝土桁架叠合板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4</a:t>
            </a:r>
            <a:r>
              <a:rPr lang="zh-CN" altLang="en-US" sz="2000" dirty="0" smtClean="0"/>
              <a:t>、带肋预应力混凝土叠合板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61826" y="988510"/>
            <a:ext cx="11030174" cy="40011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u"/>
            </a:pPr>
            <a:r>
              <a:rPr lang="zh-CN" altLang="en-US" sz="2000" dirty="0" smtClean="0"/>
              <a:t>楼板</a:t>
            </a:r>
            <a:endParaRPr lang="zh-CN" alt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054711" y="1936376"/>
            <a:ext cx="3821880" cy="24006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三、钢筋混凝土叠合板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   1</a:t>
            </a:r>
            <a:r>
              <a:rPr lang="zh-CN" altLang="en-US" sz="2000" dirty="0" smtClean="0"/>
              <a:t>、预应力混凝土平板叠合楼板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2</a:t>
            </a:r>
            <a:r>
              <a:rPr lang="zh-CN" altLang="en-US" sz="2000" dirty="0" smtClean="0"/>
              <a:t>、钢筋混凝土平板叠合板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3</a:t>
            </a:r>
            <a:r>
              <a:rPr lang="zh-CN" altLang="en-US" sz="2000" dirty="0" smtClean="0"/>
              <a:t>、钢筋混凝土桁架叠合板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 </a:t>
            </a:r>
            <a:r>
              <a:rPr lang="en-US" altLang="zh-CN" sz="2000" dirty="0" smtClean="0"/>
              <a:t>  4</a:t>
            </a:r>
            <a:r>
              <a:rPr lang="zh-CN" altLang="en-US" sz="2000" dirty="0" smtClean="0"/>
              <a:t>、带肋预应力混凝土叠合板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89091" name="Picture 3" descr="C:\Documents and Settings\Administrator\桌面\培训课件\装配式建筑ppt18 11 15\叠合板\15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885193" y="475548"/>
            <a:ext cx="11299475" cy="63611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春秋广告/盗版必究        原创来源：http://chn.docer.com/works?userid=199329941#!/work_time"/>
          <p:cNvSpPr/>
          <p:nvPr/>
        </p:nvSpPr>
        <p:spPr>
          <a:xfrm rot="5400000">
            <a:off x="-351582" y="270301"/>
            <a:ext cx="1313645" cy="732402"/>
          </a:xfrm>
          <a:custGeom>
            <a:avLst/>
            <a:gdLst>
              <a:gd name="connsiteX0" fmla="*/ 1506776 w 3013553"/>
              <a:gd name="connsiteY0" fmla="*/ 0 h 1680159"/>
              <a:gd name="connsiteX1" fmla="*/ 1785083 w 3013553"/>
              <a:gd name="connsiteY1" fmla="*/ 115278 h 1680159"/>
              <a:gd name="connsiteX2" fmla="*/ 2898274 w 3013553"/>
              <a:gd name="connsiteY2" fmla="*/ 1228469 h 1680159"/>
              <a:gd name="connsiteX3" fmla="*/ 2984733 w 3013553"/>
              <a:gd name="connsiteY3" fmla="*/ 1654883 h 1680159"/>
              <a:gd name="connsiteX4" fmla="*/ 2971432 w 3013553"/>
              <a:gd name="connsiteY4" fmla="*/ 1680159 h 1680159"/>
              <a:gd name="connsiteX5" fmla="*/ 42121 w 3013553"/>
              <a:gd name="connsiteY5" fmla="*/ 1680159 h 1680159"/>
              <a:gd name="connsiteX6" fmla="*/ 28820 w 3013553"/>
              <a:gd name="connsiteY6" fmla="*/ 1654883 h 1680159"/>
              <a:gd name="connsiteX7" fmla="*/ 115278 w 3013553"/>
              <a:gd name="connsiteY7" fmla="*/ 1228469 h 1680159"/>
              <a:gd name="connsiteX8" fmla="*/ 1228470 w 3013553"/>
              <a:gd name="connsiteY8" fmla="*/ 115278 h 1680159"/>
              <a:gd name="connsiteX9" fmla="*/ 1506776 w 3013553"/>
              <a:gd name="connsiteY9" fmla="*/ 0 h 168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013553" h="1680159">
                <a:moveTo>
                  <a:pt x="1506776" y="0"/>
                </a:moveTo>
                <a:cubicBezTo>
                  <a:pt x="1607503" y="0"/>
                  <a:pt x="1708231" y="38426"/>
                  <a:pt x="1785083" y="115278"/>
                </a:cubicBezTo>
                <a:lnTo>
                  <a:pt x="2898274" y="1228469"/>
                </a:lnTo>
                <a:cubicBezTo>
                  <a:pt x="3013553" y="1343748"/>
                  <a:pt x="3042373" y="1512745"/>
                  <a:pt x="2984733" y="1654883"/>
                </a:cubicBezTo>
                <a:lnTo>
                  <a:pt x="2971432" y="1680159"/>
                </a:lnTo>
                <a:lnTo>
                  <a:pt x="42121" y="1680159"/>
                </a:lnTo>
                <a:lnTo>
                  <a:pt x="28820" y="1654883"/>
                </a:lnTo>
                <a:cubicBezTo>
                  <a:pt x="-28819" y="1512745"/>
                  <a:pt x="0" y="1343748"/>
                  <a:pt x="115278" y="1228469"/>
                </a:cubicBezTo>
                <a:lnTo>
                  <a:pt x="1228470" y="115278"/>
                </a:lnTo>
                <a:cubicBezTo>
                  <a:pt x="1305322" y="38426"/>
                  <a:pt x="1406049" y="0"/>
                  <a:pt x="1506776" y="0"/>
                </a:cubicBezTo>
                <a:close/>
              </a:path>
            </a:pathLst>
          </a:cu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稻壳儿春秋广告/盗版必究        原创来源：http://chn.docer.com/works?userid=199329941#!/work_time"/>
          <p:cNvSpPr/>
          <p:nvPr/>
        </p:nvSpPr>
        <p:spPr>
          <a:xfrm>
            <a:off x="346040" y="-10160"/>
            <a:ext cx="1026734" cy="467360"/>
          </a:xfrm>
          <a:custGeom>
            <a:avLst/>
            <a:gdLst>
              <a:gd name="connsiteX0" fmla="*/ 0 w 2929311"/>
              <a:gd name="connsiteY0" fmla="*/ 0 h 1333393"/>
              <a:gd name="connsiteX1" fmla="*/ 2929311 w 2929311"/>
              <a:gd name="connsiteY1" fmla="*/ 0 h 1333393"/>
              <a:gd name="connsiteX2" fmla="*/ 2906587 w 2929311"/>
              <a:gd name="connsiteY2" fmla="*/ 43181 h 1333393"/>
              <a:gd name="connsiteX3" fmla="*/ 2856153 w 2929311"/>
              <a:gd name="connsiteY3" fmla="*/ 104924 h 1333393"/>
              <a:gd name="connsiteX4" fmla="*/ 1742962 w 2929311"/>
              <a:gd name="connsiteY4" fmla="*/ 1218115 h 1333393"/>
              <a:gd name="connsiteX5" fmla="*/ 1186349 w 2929311"/>
              <a:gd name="connsiteY5" fmla="*/ 1218115 h 1333393"/>
              <a:gd name="connsiteX6" fmla="*/ 73157 w 2929311"/>
              <a:gd name="connsiteY6" fmla="*/ 104924 h 1333393"/>
              <a:gd name="connsiteX7" fmla="*/ 22723 w 2929311"/>
              <a:gd name="connsiteY7" fmla="*/ 43181 h 1333393"/>
              <a:gd name="connsiteX8" fmla="*/ 0 w 2929311"/>
              <a:gd name="connsiteY8" fmla="*/ 0 h 133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29311" h="1333393">
                <a:moveTo>
                  <a:pt x="0" y="0"/>
                </a:moveTo>
                <a:lnTo>
                  <a:pt x="2929311" y="0"/>
                </a:lnTo>
                <a:lnTo>
                  <a:pt x="2906587" y="43181"/>
                </a:lnTo>
                <a:cubicBezTo>
                  <a:pt x="2892178" y="65006"/>
                  <a:pt x="2875366" y="85711"/>
                  <a:pt x="2856153" y="104924"/>
                </a:cubicBezTo>
                <a:lnTo>
                  <a:pt x="1742962" y="1218115"/>
                </a:lnTo>
                <a:cubicBezTo>
                  <a:pt x="1589257" y="1371819"/>
                  <a:pt x="1340053" y="1371819"/>
                  <a:pt x="1186349" y="1218115"/>
                </a:cubicBezTo>
                <a:lnTo>
                  <a:pt x="73157" y="104924"/>
                </a:lnTo>
                <a:cubicBezTo>
                  <a:pt x="53944" y="85711"/>
                  <a:pt x="37133" y="65006"/>
                  <a:pt x="22723" y="43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1"/>
          <p:cNvSpPr txBox="1"/>
          <p:nvPr/>
        </p:nvSpPr>
        <p:spPr>
          <a:xfrm>
            <a:off x="102763" y="311402"/>
            <a:ext cx="33250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800" dirty="0">
                <a:solidFill>
                  <a:schemeClr val="bg1"/>
                </a:solidFill>
                <a:latin typeface="Impact" panose="020B080603090205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2</a:t>
            </a:r>
            <a:endParaRPr lang="zh-CN" altLang="en-US" sz="3800" dirty="0">
              <a:solidFill>
                <a:schemeClr val="bg1"/>
              </a:solidFill>
              <a:latin typeface="Impact" panose="020B0806030902050204" pitchFamily="34" charset="0"/>
              <a:cs typeface="Segoe UI Black" panose="020B0A02040204020203" pitchFamily="34" charset="0"/>
            </a:endParaRPr>
          </a:p>
        </p:txBody>
      </p:sp>
      <p:pic>
        <p:nvPicPr>
          <p:cNvPr id="90114" name="Picture 2" descr="C:\Documents and Settings\Administrator\桌面\培训课件\装配式建筑ppt18 11 15\叠合板\16.webp.jp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74505" y="723015"/>
            <a:ext cx="11417495" cy="6139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 txBox="1"/>
            <p:nvPr/>
          </p:nvSpPr>
          <p:spPr>
            <a:xfrm>
              <a:off x="1372774" y="60177"/>
              <a:ext cx="3816400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国外发展现状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9" name="文本框 23"/>
          <p:cNvSpPr>
            <a:spLocks noChangeArrowheads="1"/>
          </p:cNvSpPr>
          <p:nvPr/>
        </p:nvSpPr>
        <p:spPr bwMode="auto">
          <a:xfrm>
            <a:off x="835166" y="720012"/>
            <a:ext cx="642239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</a:pPr>
            <a:r>
              <a:rPr lang="zh-CN" altLang="en-US" sz="2800" b="1" dirty="0" smtClean="0">
                <a:ln w="12700" cmpd="sng">
                  <a:solidFill>
                    <a:srgbClr val="ACEFFF">
                      <a:alpha val="18000"/>
                    </a:srgbClr>
                  </a:solidFill>
                  <a:prstDash val="solid"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 Light" panose="020B0502040204020203" pitchFamily="2" charset="-122"/>
              </a:rPr>
              <a:t>国外主要国家装配式体系特点</a:t>
            </a:r>
            <a:endParaRPr lang="zh-CN" altLang="en-US" sz="2800" dirty="0" smtClean="0">
              <a:ln w="12700" cmpd="sng">
                <a:solidFill>
                  <a:srgbClr val="ACEFFF">
                    <a:alpha val="18000"/>
                  </a:srgbClr>
                </a:solidFill>
                <a:prstDash val="solid"/>
              </a:ln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 Light" panose="020B0502040204020203" pitchFamily="2" charset="-122"/>
            </a:endParaRPr>
          </a:p>
        </p:txBody>
      </p:sp>
      <p:pic>
        <p:nvPicPr>
          <p:cNvPr id="13" name="Picture 4" descr="100_059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2328" y="4070767"/>
            <a:ext cx="2153656" cy="1614903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14" name="Picture 5" descr="100_139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2328" y="1554580"/>
            <a:ext cx="2153656" cy="1614903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5" name="Rectangle 6"/>
          <p:cNvSpPr>
            <a:spLocks noGrp="1"/>
          </p:cNvSpPr>
          <p:nvPr/>
        </p:nvSpPr>
        <p:spPr>
          <a:xfrm>
            <a:off x="1158240" y="6093241"/>
            <a:ext cx="2862042" cy="4571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美国钢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+PC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挂板</a:t>
            </a:r>
            <a:r>
              <a:rPr lang="zh-CN" altLang="en-US" sz="1600" b="1" dirty="0" smtClean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组合高层；装配式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框架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预应力双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T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板车库体系；各种工业化小住宅</a:t>
            </a:r>
            <a:endParaRPr lang="zh-CN" altLang="en-US" sz="1600" b="1" dirty="0">
              <a:solidFill>
                <a:schemeClr val="tx2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6" name="Rectangle 7"/>
          <p:cNvSpPr>
            <a:spLocks noGrp="1"/>
          </p:cNvSpPr>
          <p:nvPr/>
        </p:nvSpPr>
        <p:spPr>
          <a:xfrm>
            <a:off x="4506278" y="3445291"/>
            <a:ext cx="2278505" cy="4571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新加坡保障房</a:t>
            </a:r>
            <a:b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</a:b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预制剪力墙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灌浆套筒</a:t>
            </a:r>
            <a:endParaRPr lang="en-US" altLang="zh-CN" sz="1600" b="1" dirty="0">
              <a:solidFill>
                <a:schemeClr val="tx2"/>
              </a:solidFill>
              <a:latin typeface="Calibri" panose="020F0502020204030204" pitchFamily="34" charset="0"/>
              <a:ea typeface="楷体_GB2312" pitchFamily="49" charset="-122"/>
            </a:endParaRPr>
          </a:p>
        </p:txBody>
      </p:sp>
      <p:sp>
        <p:nvSpPr>
          <p:cNvPr id="17" name="Rectangle 8"/>
          <p:cNvSpPr>
            <a:spLocks noGrp="1"/>
          </p:cNvSpPr>
          <p:nvPr/>
        </p:nvSpPr>
        <p:spPr>
          <a:xfrm>
            <a:off x="4361816" y="6021805"/>
            <a:ext cx="2830829" cy="4571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香港超高层公屋</a:t>
            </a:r>
            <a:b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</a:b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PC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外墙挂板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标准化定型化</a:t>
            </a:r>
            <a:endParaRPr lang="zh-CN" altLang="en-US" sz="1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3" name="Picture 9" descr="ZJ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9528" y="1554579"/>
            <a:ext cx="2741263" cy="3765844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Picture 10" descr="IMG_30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59028" y="1554579"/>
            <a:ext cx="2153656" cy="161626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5" name="Picture 11" descr="芬兰考察 (6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9028" y="4070767"/>
            <a:ext cx="2153656" cy="1614903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6" name="Rectangle 12"/>
          <p:cNvSpPr>
            <a:spLocks noGrp="1"/>
          </p:cNvSpPr>
          <p:nvPr/>
        </p:nvSpPr>
        <p:spPr>
          <a:xfrm>
            <a:off x="7314567" y="3445291"/>
            <a:ext cx="2278506" cy="4571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日本公寓</a:t>
            </a:r>
            <a:b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</a:b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预制框架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灌浆套筒</a:t>
            </a:r>
            <a:endParaRPr lang="zh-CN" altLang="en-US" sz="1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Rectangle 13"/>
          <p:cNvSpPr>
            <a:spLocks noGrp="1"/>
          </p:cNvSpPr>
          <p:nvPr/>
        </p:nvSpPr>
        <p:spPr>
          <a:xfrm>
            <a:off x="7396603" y="6044664"/>
            <a:ext cx="2278506" cy="45719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北欧全预制房屋</a:t>
            </a:r>
            <a:b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</a:b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装配板式</a:t>
            </a:r>
            <a:r>
              <a:rPr lang="en-US" altLang="zh-CN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+</a:t>
            </a:r>
            <a:r>
              <a:rPr lang="zh-CN" altLang="en-US" sz="1600" b="1" dirty="0">
                <a:solidFill>
                  <a:schemeClr val="tx2"/>
                </a:solidFill>
                <a:latin typeface="Calibri" panose="020F0502020204030204" pitchFamily="34" charset="0"/>
                <a:ea typeface="楷体_GB2312" pitchFamily="49" charset="-122"/>
              </a:rPr>
              <a:t>弱连接</a:t>
            </a:r>
            <a:endParaRPr lang="zh-CN" altLang="en-US" sz="1600" b="1" dirty="0">
              <a:solidFill>
                <a:schemeClr val="tx2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993879" cy="1313645"/>
            <a:chOff x="-60960" y="-20321"/>
            <a:chExt cx="11993879" cy="1313645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1006551" y="150961"/>
              <a:ext cx="10926368" cy="724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美国装配式建筑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4" name="图片 4" descr="DPP_001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5050" y="1264552"/>
            <a:ext cx="8137869" cy="53122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44" b="2832"/>
          <a:stretch>
            <a:fillRect/>
          </a:stretch>
        </p:blipFill>
        <p:spPr bwMode="auto">
          <a:xfrm>
            <a:off x="671442" y="3648456"/>
            <a:ext cx="2954281" cy="2928316"/>
          </a:xfrm>
          <a:prstGeom prst="rect">
            <a:avLst/>
          </a:prstGeom>
          <a:noFill/>
          <a:ln w="25400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902047" cy="1313645"/>
            <a:chOff x="-60960" y="-20321"/>
            <a:chExt cx="11902047" cy="1313645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914719" y="235290"/>
              <a:ext cx="10926368" cy="724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美国装配式建筑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4" name="图片 3" descr="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528" y="1501902"/>
            <a:ext cx="3005138" cy="239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5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528" y="1501902"/>
            <a:ext cx="3005138" cy="2390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7" descr="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528" y="4100640"/>
            <a:ext cx="3003550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10" descr="1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6528" y="4100640"/>
            <a:ext cx="3005138" cy="240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6145" descr="7058137145512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077390" y="4100640"/>
            <a:ext cx="309947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 descr="04-05 0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389" y="1501902"/>
            <a:ext cx="3099471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902047" cy="1313645"/>
            <a:chOff x="-60960" y="-20321"/>
            <a:chExt cx="11902047" cy="1313645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914719" y="223520"/>
              <a:ext cx="10926368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香港装配式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pic>
        <p:nvPicPr>
          <p:cNvPr id="16" name="Picture 7" descr="圖片8_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5305" y="1637737"/>
            <a:ext cx="2544763" cy="171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3"/>
          <p:cNvSpPr/>
          <p:nvPr/>
        </p:nvSpPr>
        <p:spPr>
          <a:xfrm>
            <a:off x="8190230" y="6173224"/>
            <a:ext cx="2052638" cy="266700"/>
          </a:xfrm>
          <a:prstGeom prst="rect">
            <a:avLst/>
          </a:prstGeom>
          <a:noFill/>
          <a:ln w="9525">
            <a:noFill/>
          </a:ln>
        </p:spPr>
        <p:txBody>
          <a:bodyPr wrap="none" lIns="65298" tIns="32649" rIns="65298" bIns="32649" anchor="ctr">
            <a:spAutoFit/>
          </a:bodyPr>
          <a:lstStyle/>
          <a:p>
            <a:pPr indent="163830" defTabSz="652780"/>
            <a:r>
              <a:rPr lang="zh-CN" altLang="en-US" sz="1300" dirty="0">
                <a:latin typeface="Tahoma" panose="020B0604030504040204" pitchFamily="34" charset="0"/>
                <a:ea typeface="微软雅黑" panose="020B0503020204020204" pitchFamily="34" charset="-122"/>
              </a:rPr>
              <a:t>上图：香港海德</a:t>
            </a:r>
            <a:r>
              <a:rPr lang="en-US" altLang="zh-CN" sz="1300" dirty="0">
                <a:latin typeface="Tahoma" panose="020B0604030504040204" pitchFamily="34" charset="0"/>
                <a:ea typeface="微软雅黑" panose="020B0503020204020204" pitchFamily="34" charset="-122"/>
              </a:rPr>
              <a:t>1A</a:t>
            </a:r>
            <a:r>
              <a:rPr lang="zh-CN" altLang="en-US" sz="1300" dirty="0">
                <a:latin typeface="Tahoma" panose="020B0604030504040204" pitchFamily="34" charset="0"/>
                <a:ea typeface="微软雅黑" panose="020B0503020204020204" pitchFamily="34" charset="-122"/>
              </a:rPr>
              <a:t>公屋</a:t>
            </a:r>
            <a:endParaRPr lang="zh-CN" altLang="en-US" sz="13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3" name="Picture 8" descr="9FRB(G~699ZD8(5[0XJCIU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3080" y="1637737"/>
            <a:ext cx="6011863" cy="4481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0855" y="3437962"/>
            <a:ext cx="2565400" cy="2705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902047" cy="1313645"/>
            <a:chOff x="-60960" y="-20321"/>
            <a:chExt cx="11902047" cy="1313645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914719" y="240239"/>
              <a:ext cx="10926368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日本装配式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grpSp>
        <p:nvGrpSpPr>
          <p:cNvPr id="2" name="Group 2"/>
          <p:cNvGrpSpPr/>
          <p:nvPr/>
        </p:nvGrpSpPr>
        <p:grpSpPr bwMode="auto">
          <a:xfrm>
            <a:off x="7333488" y="3182112"/>
            <a:ext cx="4383194" cy="3185478"/>
            <a:chOff x="1176" y="290"/>
            <a:chExt cx="9889" cy="555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6" y="289"/>
              <a:ext cx="9889" cy="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8220" y="946"/>
              <a:ext cx="1784" cy="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/>
            <a:lstStyle/>
            <a:p>
              <a:pPr marL="0" marR="0" lvl="0" indent="0" algn="just" defTabSz="914400" rtl="0" eaLnBrk="0" fontAlgn="base" latinLnBrk="0" hangingPunct="0">
                <a:lnSpc>
                  <a:spcPct val="56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en-US" sz="700" b="0" i="0" u="none" strike="noStrike" cap="none" normalizeH="0" baseline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rPr>
                <a:t>日本木结构装配式住宅施工</a:t>
              </a:r>
              <a:endParaRPr kumimoji="0" lang="zh-CN" altLang="zh-CN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032" y="1637737"/>
            <a:ext cx="6096000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969371" cy="1313645"/>
            <a:chOff x="-60960" y="-20321"/>
            <a:chExt cx="11969371" cy="1313645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982043" y="226989"/>
              <a:ext cx="10926368" cy="7925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北欧装配式</a:t>
              </a:r>
              <a:r>
                <a:rPr lang="zh-CN" altLang="en-US" sz="35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建筑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10" name="矩形 4"/>
          <p:cNvSpPr/>
          <p:nvPr/>
        </p:nvSpPr>
        <p:spPr>
          <a:xfrm>
            <a:off x="1098556" y="5644292"/>
            <a:ext cx="10348399" cy="896932"/>
          </a:xfrm>
          <a:prstGeom prst="rect">
            <a:avLst/>
          </a:prstGeom>
          <a:noFill/>
          <a:ln w="9525">
            <a:noFill/>
          </a:ln>
        </p:spPr>
        <p:txBody>
          <a:bodyPr wrap="square" lIns="65298" tIns="32649" rIns="65298" bIns="32649" anchor="t">
            <a:spAutoFit/>
          </a:bodyPr>
          <a:lstStyle/>
          <a:p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</a:rPr>
              <a:t>瑞典建筑工业化特点：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1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</a:rPr>
              <a:t>在完善的标准体系基础上发展通用部件；</a:t>
            </a:r>
            <a:endParaRPr lang="en-US" altLang="zh-CN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2</a:t>
            </a:r>
            <a:r>
              <a:rPr lang="zh-CN" altLang="en-US" dirty="0">
                <a:latin typeface="Calibri" panose="020F0502020204030204" pitchFamily="34" charset="0"/>
                <a:ea typeface="宋体" panose="02010600030101010101" pitchFamily="2" charset="-122"/>
              </a:rPr>
              <a:t>）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</a:rPr>
              <a:t>模数协调形成“瑞典工业标准”（</a:t>
            </a:r>
            <a:r>
              <a:rPr lang="en-US" altLang="zh-CN" dirty="0">
                <a:latin typeface="Calibri" panose="020F0502020204030204" pitchFamily="34" charset="0"/>
                <a:ea typeface="宋体" panose="02010600030101010101" pitchFamily="2" charset="-122"/>
              </a:rPr>
              <a:t>SIS</a:t>
            </a:r>
            <a:r>
              <a:rPr lang="zh-CN" altLang="zh-CN" dirty="0">
                <a:latin typeface="Calibri" panose="020F0502020204030204" pitchFamily="34" charset="0"/>
                <a:ea typeface="宋体" panose="02010600030101010101" pitchFamily="2" charset="-122"/>
              </a:rPr>
              <a:t>），实现了部品尺寸、对接尺寸的标准化与系列化。</a:t>
            </a:r>
            <a:endParaRPr lang="zh-CN" altLang="en-US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9" descr="IMG_045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3419" y="1415827"/>
            <a:ext cx="6852221" cy="406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6" descr="d:\我的文档\桌面\写文章-马尔默\马尔默住宅区考察\IMG_0450.JPG"/>
          <p:cNvPicPr/>
          <p:nvPr/>
        </p:nvPicPr>
        <p:blipFill>
          <a:blip r:embed="rId2"/>
          <a:stretch>
            <a:fillRect/>
          </a:stretch>
        </p:blipFill>
        <p:spPr>
          <a:xfrm>
            <a:off x="1133856" y="1673002"/>
            <a:ext cx="3129672" cy="2262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60960" y="-20321"/>
            <a:ext cx="11655552" cy="1380537"/>
            <a:chOff x="-60960" y="-20321"/>
            <a:chExt cx="11655552" cy="1380537"/>
          </a:xfrm>
        </p:grpSpPr>
        <p:sp>
          <p:nvSpPr>
            <p:cNvPr id="30" name="稻壳儿春秋广告/盗版必究        原创来源：http://chn.docer.com/works?userid=199329941#!/work_time"/>
            <p:cNvSpPr/>
            <p:nvPr/>
          </p:nvSpPr>
          <p:spPr>
            <a:xfrm rot="5400000">
              <a:off x="-351582" y="270301"/>
              <a:ext cx="1313645" cy="732402"/>
            </a:xfrm>
            <a:custGeom>
              <a:avLst/>
              <a:gdLst>
                <a:gd name="connsiteX0" fmla="*/ 1506776 w 3013553"/>
                <a:gd name="connsiteY0" fmla="*/ 0 h 1680159"/>
                <a:gd name="connsiteX1" fmla="*/ 1785083 w 3013553"/>
                <a:gd name="connsiteY1" fmla="*/ 115278 h 1680159"/>
                <a:gd name="connsiteX2" fmla="*/ 2898274 w 3013553"/>
                <a:gd name="connsiteY2" fmla="*/ 1228469 h 1680159"/>
                <a:gd name="connsiteX3" fmla="*/ 2984733 w 3013553"/>
                <a:gd name="connsiteY3" fmla="*/ 1654883 h 1680159"/>
                <a:gd name="connsiteX4" fmla="*/ 2971432 w 3013553"/>
                <a:gd name="connsiteY4" fmla="*/ 1680159 h 1680159"/>
                <a:gd name="connsiteX5" fmla="*/ 42121 w 3013553"/>
                <a:gd name="connsiteY5" fmla="*/ 1680159 h 1680159"/>
                <a:gd name="connsiteX6" fmla="*/ 28820 w 3013553"/>
                <a:gd name="connsiteY6" fmla="*/ 1654883 h 1680159"/>
                <a:gd name="connsiteX7" fmla="*/ 115278 w 3013553"/>
                <a:gd name="connsiteY7" fmla="*/ 1228469 h 1680159"/>
                <a:gd name="connsiteX8" fmla="*/ 1228470 w 3013553"/>
                <a:gd name="connsiteY8" fmla="*/ 115278 h 1680159"/>
                <a:gd name="connsiteX9" fmla="*/ 1506776 w 3013553"/>
                <a:gd name="connsiteY9" fmla="*/ 0 h 168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13553" h="1680159">
                  <a:moveTo>
                    <a:pt x="1506776" y="0"/>
                  </a:moveTo>
                  <a:cubicBezTo>
                    <a:pt x="1607503" y="0"/>
                    <a:pt x="1708231" y="38426"/>
                    <a:pt x="1785083" y="115278"/>
                  </a:cubicBezTo>
                  <a:lnTo>
                    <a:pt x="2898274" y="1228469"/>
                  </a:lnTo>
                  <a:cubicBezTo>
                    <a:pt x="3013553" y="1343748"/>
                    <a:pt x="3042373" y="1512745"/>
                    <a:pt x="2984733" y="1654883"/>
                  </a:cubicBezTo>
                  <a:lnTo>
                    <a:pt x="2971432" y="1680159"/>
                  </a:lnTo>
                  <a:lnTo>
                    <a:pt x="42121" y="1680159"/>
                  </a:lnTo>
                  <a:lnTo>
                    <a:pt x="28820" y="1654883"/>
                  </a:lnTo>
                  <a:cubicBezTo>
                    <a:pt x="-28819" y="1512745"/>
                    <a:pt x="0" y="1343748"/>
                    <a:pt x="115278" y="1228469"/>
                  </a:cubicBezTo>
                  <a:lnTo>
                    <a:pt x="1228470" y="115278"/>
                  </a:lnTo>
                  <a:cubicBezTo>
                    <a:pt x="1305322" y="38426"/>
                    <a:pt x="1406049" y="0"/>
                    <a:pt x="1506776" y="0"/>
                  </a:cubicBezTo>
                  <a:close/>
                </a:path>
              </a:pathLst>
            </a:cu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稻壳儿春秋广告/盗版必究        原创来源：http://chn.docer.com/works?userid=199329941#!/work_time"/>
            <p:cNvSpPr/>
            <p:nvPr/>
          </p:nvSpPr>
          <p:spPr>
            <a:xfrm>
              <a:off x="346040" y="-10160"/>
              <a:ext cx="1026734" cy="467360"/>
            </a:xfrm>
            <a:custGeom>
              <a:avLst/>
              <a:gdLst>
                <a:gd name="connsiteX0" fmla="*/ 0 w 2929311"/>
                <a:gd name="connsiteY0" fmla="*/ 0 h 1333393"/>
                <a:gd name="connsiteX1" fmla="*/ 2929311 w 2929311"/>
                <a:gd name="connsiteY1" fmla="*/ 0 h 1333393"/>
                <a:gd name="connsiteX2" fmla="*/ 2906587 w 2929311"/>
                <a:gd name="connsiteY2" fmla="*/ 43181 h 1333393"/>
                <a:gd name="connsiteX3" fmla="*/ 2856153 w 2929311"/>
                <a:gd name="connsiteY3" fmla="*/ 104924 h 1333393"/>
                <a:gd name="connsiteX4" fmla="*/ 1742962 w 2929311"/>
                <a:gd name="connsiteY4" fmla="*/ 1218115 h 1333393"/>
                <a:gd name="connsiteX5" fmla="*/ 1186349 w 2929311"/>
                <a:gd name="connsiteY5" fmla="*/ 1218115 h 1333393"/>
                <a:gd name="connsiteX6" fmla="*/ 73157 w 2929311"/>
                <a:gd name="connsiteY6" fmla="*/ 104924 h 1333393"/>
                <a:gd name="connsiteX7" fmla="*/ 22723 w 2929311"/>
                <a:gd name="connsiteY7" fmla="*/ 43181 h 1333393"/>
                <a:gd name="connsiteX8" fmla="*/ 0 w 2929311"/>
                <a:gd name="connsiteY8" fmla="*/ 0 h 133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29311" h="1333393">
                  <a:moveTo>
                    <a:pt x="0" y="0"/>
                  </a:moveTo>
                  <a:lnTo>
                    <a:pt x="2929311" y="0"/>
                  </a:lnTo>
                  <a:lnTo>
                    <a:pt x="2906587" y="43181"/>
                  </a:lnTo>
                  <a:cubicBezTo>
                    <a:pt x="2892178" y="65006"/>
                    <a:pt x="2875366" y="85711"/>
                    <a:pt x="2856153" y="104924"/>
                  </a:cubicBezTo>
                  <a:lnTo>
                    <a:pt x="1742962" y="1218115"/>
                  </a:lnTo>
                  <a:cubicBezTo>
                    <a:pt x="1589257" y="1371819"/>
                    <a:pt x="1340053" y="1371819"/>
                    <a:pt x="1186349" y="1218115"/>
                  </a:cubicBezTo>
                  <a:lnTo>
                    <a:pt x="73157" y="104924"/>
                  </a:lnTo>
                  <a:cubicBezTo>
                    <a:pt x="53944" y="85711"/>
                    <a:pt x="37133" y="65006"/>
                    <a:pt x="22723" y="4318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稻壳儿春秋广告/盗版必究        原创来源：http://chn.docer.com/works?userid=199329941#!/work_time"/>
            <p:cNvSpPr txBox="1"/>
            <p:nvPr/>
          </p:nvSpPr>
          <p:spPr>
            <a:xfrm>
              <a:off x="1258039" y="199577"/>
              <a:ext cx="9004492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500" b="1" dirty="0" smtClean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国外装配式建筑发展：市场为主，公屋引导</a:t>
              </a:r>
              <a:endParaRPr lang="zh-CN" altLang="en-US" sz="3500" b="1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稻壳儿春秋广告/盗版必究        原创来源：http://chn.docer.com/works?userid=199329941#!/work_time"/>
            <p:cNvSpPr txBox="1"/>
            <p:nvPr/>
          </p:nvSpPr>
          <p:spPr>
            <a:xfrm>
              <a:off x="668224" y="816477"/>
              <a:ext cx="10926368" cy="5437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endParaRPr lang="zh-CN" altLang="en-US" sz="2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02763" y="311402"/>
              <a:ext cx="33250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800" dirty="0">
                  <a:solidFill>
                    <a:schemeClr val="bg1"/>
                  </a:solidFill>
                  <a:latin typeface="Impact" panose="020B0806030902050204" pitchFamily="34" charset="0"/>
                  <a:ea typeface="Segoe UI Black" panose="020B0A02040204020203" pitchFamily="34" charset="0"/>
                  <a:cs typeface="Segoe UI Black" panose="020B0A02040204020203" pitchFamily="34" charset="0"/>
                </a:rPr>
                <a:t>1</a:t>
              </a:r>
              <a:endParaRPr lang="zh-CN" altLang="en-US" sz="3800" dirty="0">
                <a:solidFill>
                  <a:schemeClr val="bg1"/>
                </a:solidFill>
                <a:latin typeface="Impact" panose="020B0806030902050204" pitchFamily="34" charset="0"/>
                <a:cs typeface="Segoe UI Black" panose="020B0A02040204020203" pitchFamily="34" charset="0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86613" y="1947444"/>
            <a:ext cx="10689590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 eaLnBrk="0" hangingPunct="0">
              <a:lnSpc>
                <a:spcPct val="100000"/>
              </a:lnSpc>
              <a:spcBef>
                <a:spcPct val="100000"/>
              </a:spcBef>
              <a:buAutoNum type="arabicPeriod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公共建筑装配式结构形式以钢结构为主，如美国、日本。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57200" indent="-457200" eaLnBrk="0" hangingPunct="0">
              <a:lnSpc>
                <a:spcPct val="100000"/>
              </a:lnSpc>
              <a:spcBef>
                <a:spcPct val="100000"/>
              </a:spcBef>
              <a:buAutoNum type="arabicPeriod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住宅建筑装配式结构形式在高烈度地震区以框架、框剪为主，如日本、台湾；低烈度地震区以剪力墙为主，如香港、新加坡。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57200" indent="-457200" eaLnBrk="0" hangingPunct="0">
              <a:lnSpc>
                <a:spcPct val="100000"/>
              </a:lnSpc>
              <a:spcBef>
                <a:spcPct val="100000"/>
              </a:spcBef>
              <a:buAutoNum type="arabicPeriod" startAt="3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三板应用比例较高，如预应力大跨预制楼板（楼梯）、内墙板与外墙板；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457200" indent="-457200" eaLnBrk="0" hangingPunct="0">
              <a:lnSpc>
                <a:spcPct val="100000"/>
              </a:lnSpc>
              <a:spcBef>
                <a:spcPct val="100000"/>
              </a:spcBef>
              <a:buAutoNum type="arabicPeriod" startAt="3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聚焦“公屋”应用领域，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香港、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新加坡经过多年系统积累形成了成熟的全过程应用模式。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50000"/>
            <a:alpha val="85000"/>
          </a:schemeClr>
        </a:solid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2068</Words>
  <Application>WPS 演示</Application>
  <PresentationFormat>自定义</PresentationFormat>
  <Paragraphs>419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8" baseType="lpstr">
      <vt:lpstr>Arial</vt:lpstr>
      <vt:lpstr>宋体</vt:lpstr>
      <vt:lpstr>Wingdings</vt:lpstr>
      <vt:lpstr>Century Gothic</vt:lpstr>
      <vt:lpstr>微软雅黑</vt:lpstr>
      <vt:lpstr>Tahoma</vt:lpstr>
      <vt:lpstr>时尚中黑简体</vt:lpstr>
      <vt:lpstr>Calibri</vt:lpstr>
      <vt:lpstr>Lato</vt:lpstr>
      <vt:lpstr>Segoe UI Black</vt:lpstr>
      <vt:lpstr>Impact</vt:lpstr>
      <vt:lpstr>微软雅黑 Light</vt:lpstr>
      <vt:lpstr>Calibri</vt:lpstr>
      <vt:lpstr>楷体_GB2312</vt:lpstr>
      <vt:lpstr>黑体</vt:lpstr>
      <vt:lpstr>Yu Gothic UI</vt:lpstr>
      <vt:lpstr>Arial Unicode MS</vt:lpstr>
      <vt:lpstr>Calibri Light</vt:lpstr>
      <vt:lpstr>新宋体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智聚创新公司介绍_20180406</dc:title>
  <dc:creator>alison</dc:creator>
  <cp:lastModifiedBy>dr</cp:lastModifiedBy>
  <cp:revision>550</cp:revision>
  <dcterms:created xsi:type="dcterms:W3CDTF">2015-02-16T08:21:00Z</dcterms:created>
  <dcterms:modified xsi:type="dcterms:W3CDTF">2018-12-17T02:52:28Z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