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42"/>
  </p:notesMasterIdLst>
  <p:sldIdLst>
    <p:sldId id="761" r:id="rId4"/>
    <p:sldId id="762" r:id="rId5"/>
    <p:sldId id="763" r:id="rId6"/>
    <p:sldId id="746" r:id="rId7"/>
    <p:sldId id="747" r:id="rId8"/>
    <p:sldId id="748" r:id="rId9"/>
    <p:sldId id="749" r:id="rId10"/>
    <p:sldId id="750" r:id="rId11"/>
    <p:sldId id="751" r:id="rId12"/>
    <p:sldId id="752" r:id="rId13"/>
    <p:sldId id="753" r:id="rId14"/>
    <p:sldId id="754" r:id="rId15"/>
    <p:sldId id="755" r:id="rId16"/>
    <p:sldId id="756" r:id="rId17"/>
    <p:sldId id="757" r:id="rId18"/>
    <p:sldId id="668" r:id="rId19"/>
    <p:sldId id="669" r:id="rId20"/>
    <p:sldId id="673" r:id="rId21"/>
    <p:sldId id="674" r:id="rId22"/>
    <p:sldId id="633" r:id="rId23"/>
    <p:sldId id="666" r:id="rId24"/>
    <p:sldId id="675" r:id="rId25"/>
    <p:sldId id="738" r:id="rId26"/>
    <p:sldId id="737" r:id="rId27"/>
    <p:sldId id="736" r:id="rId28"/>
    <p:sldId id="735" r:id="rId29"/>
    <p:sldId id="734" r:id="rId30"/>
    <p:sldId id="741" r:id="rId31"/>
    <p:sldId id="740" r:id="rId32"/>
    <p:sldId id="743" r:id="rId33"/>
    <p:sldId id="742" r:id="rId34"/>
    <p:sldId id="739" r:id="rId35"/>
    <p:sldId id="793" r:id="rId36"/>
    <p:sldId id="794" r:id="rId37"/>
    <p:sldId id="795" r:id="rId38"/>
    <p:sldId id="796" r:id="rId39"/>
    <p:sldId id="797" r:id="rId40"/>
    <p:sldId id="798" r:id="rId4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2" clrIdx="0"/>
  <p:cmAuthor id="2" name="xb21cn" initials="xb21cn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76B2"/>
    <a:srgbClr val="309ED8"/>
    <a:srgbClr val="00ADEE"/>
    <a:srgbClr val="309DD7"/>
    <a:srgbClr val="23245B"/>
    <a:srgbClr val="584FD7"/>
    <a:srgbClr val="2E75B6"/>
    <a:srgbClr val="5F9ED7"/>
    <a:srgbClr val="F2F2F2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3614" autoAdjust="0"/>
    <p:restoredTop sz="94087" autoAdjust="0"/>
  </p:normalViewPr>
  <p:slideViewPr>
    <p:cSldViewPr snapToGrid="0">
      <p:cViewPr varScale="1">
        <p:scale>
          <a:sx n="90" d="100"/>
          <a:sy n="90" d="100"/>
        </p:scale>
        <p:origin x="-642" y="-108"/>
      </p:cViewPr>
      <p:guideLst>
        <p:guide orient="horz" pos="2112"/>
        <p:guide pos="38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6" Type="http://schemas.openxmlformats.org/officeDocument/2006/relationships/commentAuthors" Target="commentAuthors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notesMaster" Target="notesMasters/notesMaster1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C58C2E-F07F-4FB4-BF4E-FB68EEB7E0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B16EC5-18F0-437E-95A5-AA782ABB29C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96A0B-D013-4F07-80AC-CA47C8F94C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80BA7-3816-42AE-A7C0-0A49797829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96A0B-D013-4F07-80AC-CA47C8F94C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80BA7-3816-42AE-A7C0-0A49797829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53841-0912-4869-813B-F060B5F076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064632-E650-4214-9D19-C72E672070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0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3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F96A0B-D013-4F07-80AC-CA47C8F94C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F80BA7-3816-42AE-A7C0-0A497978291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2.wmf"/><Relationship Id="rId3" Type="http://schemas.openxmlformats.org/officeDocument/2006/relationships/oleObject" Target="../embeddings/oleObject1.bin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25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24.wmf"/><Relationship Id="rId1" Type="http://schemas.openxmlformats.org/officeDocument/2006/relationships/oleObject" Target="../embeddings/oleObject2.bin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9.wmf"/><Relationship Id="rId4" Type="http://schemas.openxmlformats.org/officeDocument/2006/relationships/oleObject" Target="../embeddings/oleObject6.bin"/><Relationship Id="rId3" Type="http://schemas.openxmlformats.org/officeDocument/2006/relationships/image" Target="../media/image28.wmf"/><Relationship Id="rId2" Type="http://schemas.openxmlformats.org/officeDocument/2006/relationships/oleObject" Target="../embeddings/oleObject5.bin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9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0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3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4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5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6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7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8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9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0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1.jpeg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image" Target="../media/image52.jpeg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0.jpeg"/><Relationship Id="rId4" Type="http://schemas.openxmlformats.org/officeDocument/2006/relationships/image" Target="../media/image59.png"/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image" Target="../media/image5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9"/>
          <p:cNvGrpSpPr/>
          <p:nvPr/>
        </p:nvGrpSpPr>
        <p:grpSpPr>
          <a:xfrm>
            <a:off x="-60960" y="-20321"/>
            <a:ext cx="5181600" cy="1313645"/>
            <a:chOff x="-60960" y="-20321"/>
            <a:chExt cx="5181600" cy="1313645"/>
          </a:xfrm>
        </p:grpSpPr>
        <p:sp>
          <p:nvSpPr>
            <p:cNvPr id="51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稻壳儿春秋广告/盗版必究        原创来源：http://chn.docer.com/works?userid=199329941#!/work_time"/>
            <p:cNvSpPr txBox="1"/>
            <p:nvPr/>
          </p:nvSpPr>
          <p:spPr>
            <a:xfrm>
              <a:off x="1304240" y="206066"/>
              <a:ext cx="3816400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装配式剪力墙体系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3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5848" y="2014233"/>
            <a:ext cx="5379144" cy="3748149"/>
          </a:xfrm>
          <a:prstGeom prst="rect">
            <a:avLst/>
          </a:prstGeom>
        </p:spPr>
      </p:pic>
      <p:pic>
        <p:nvPicPr>
          <p:cNvPr id="11" name="Picture 3" descr="万豪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3104" y="3285743"/>
            <a:ext cx="5045307" cy="3352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 smtClean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3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133122" name="Picture 2" descr="C:\Documents and Settings\Administrator\桌面\培训课件\李晓明140\132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2720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 smtClean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3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134146" name="Picture 2" descr="C:\Documents and Settings\Administrator\桌面\培训课件\李晓明140\134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3510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 smtClean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3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135170" name="Picture 2" descr="C:\Documents and Settings\Administrator\桌面\培训课件\李晓明140\135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6210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 smtClean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3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136194" name="Picture 2" descr="C:\Documents and Settings\Administrator\桌面\培训课件\李晓明140\136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3670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 smtClean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3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137218" name="Picture 2" descr="C:\Documents and Settings\Administrator\桌面\培训课件\李晓明140\137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6210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 smtClean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3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138242" name="Picture 2" descr="C:\Documents and Settings\Administrator\桌面\培训课件\李晓明140\138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9700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60960" y="-20321"/>
            <a:ext cx="11655552" cy="1380537"/>
            <a:chOff x="-60960" y="-20321"/>
            <a:chExt cx="11655552" cy="1380537"/>
          </a:xfrm>
        </p:grpSpPr>
        <p:sp>
          <p:nvSpPr>
            <p:cNvPr id="8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稻壳儿春秋广告/盗版必究        原创来源：http://chn.docer.com/works?userid=199329941#!/work_time"/>
            <p:cNvSpPr txBox="1"/>
            <p:nvPr/>
          </p:nvSpPr>
          <p:spPr>
            <a:xfrm>
              <a:off x="1304240" y="206066"/>
              <a:ext cx="5544616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装配式剪力墙</a:t>
              </a:r>
              <a:r>
                <a:rPr lang="en-US" altLang="zh-CN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 </a:t>
              </a:r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浆锚连接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稻壳儿春秋广告/盗版必究        原创来源：http://chn.docer.com/works?userid=199329941#!/work_time"/>
            <p:cNvSpPr txBox="1"/>
            <p:nvPr/>
          </p:nvSpPr>
          <p:spPr>
            <a:xfrm>
              <a:off x="668224" y="816477"/>
              <a:ext cx="10926368" cy="543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endParaRPr lang="zh-CN" altLang="en-US" sz="2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3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pic>
        <p:nvPicPr>
          <p:cNvPr id="15" name="图片 12292" descr="SAM_153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0708" y="1509551"/>
            <a:ext cx="3810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2293" descr="SAM_06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017" y="1509551"/>
            <a:ext cx="396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7" name="Object 3"/>
          <p:cNvGraphicFramePr>
            <a:graphicFrameLocks noChangeAspect="1"/>
          </p:cNvGraphicFramePr>
          <p:nvPr/>
        </p:nvGraphicFramePr>
        <p:xfrm>
          <a:off x="8751439" y="1509551"/>
          <a:ext cx="3084801" cy="42542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3" imgW="311353200" imgH="106756200" progId="AutoCAD.Drawing.18">
                  <p:embed/>
                </p:oleObj>
              </mc:Choice>
              <mc:Fallback>
                <p:oleObj name="" r:id="rId3" imgW="311353200" imgH="106756200" progId="AutoCAD.Drawing.18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rcRect l="28416" t="10764" r="47163" b="9355"/>
                      <a:stretch>
                        <a:fillRect/>
                      </a:stretch>
                    </p:blipFill>
                    <p:spPr>
                      <a:xfrm>
                        <a:off x="8751439" y="1509551"/>
                        <a:ext cx="3084801" cy="425425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60960" y="-20321"/>
            <a:ext cx="11655552" cy="1380537"/>
            <a:chOff x="-60960" y="-20321"/>
            <a:chExt cx="11655552" cy="1380537"/>
          </a:xfrm>
        </p:grpSpPr>
        <p:sp>
          <p:nvSpPr>
            <p:cNvPr id="8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稻壳儿春秋广告/盗版必究        原创来源：http://chn.docer.com/works?userid=199329941#!/work_time"/>
            <p:cNvSpPr txBox="1"/>
            <p:nvPr/>
          </p:nvSpPr>
          <p:spPr>
            <a:xfrm>
              <a:off x="1304240" y="206066"/>
              <a:ext cx="5544616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装配式剪力墙</a:t>
              </a:r>
              <a:r>
                <a:rPr lang="en-US" altLang="zh-CN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 </a:t>
              </a:r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浆锚连接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稻壳儿春秋广告/盗版必究        原创来源：http://chn.docer.com/works?userid=199329941#!/work_time"/>
            <p:cNvSpPr txBox="1"/>
            <p:nvPr/>
          </p:nvSpPr>
          <p:spPr>
            <a:xfrm>
              <a:off x="668224" y="816477"/>
              <a:ext cx="10926368" cy="543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endParaRPr lang="zh-CN" altLang="en-US" sz="2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3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1155219" y="1184670"/>
            <a:ext cx="74882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003366"/>
                </a:solidFill>
              </a:rPr>
              <a:t>GB/T 51231-2016 </a:t>
            </a:r>
            <a:r>
              <a:rPr lang="zh-CN" altLang="en-US" sz="2400" b="1" dirty="0">
                <a:solidFill>
                  <a:srgbClr val="003366"/>
                </a:solidFill>
              </a:rPr>
              <a:t>装配式混凝土建筑技术标准</a:t>
            </a:r>
            <a:endParaRPr lang="zh-CN" altLang="en-US" sz="2400" b="1" dirty="0">
              <a:solidFill>
                <a:srgbClr val="003366"/>
              </a:solidFill>
            </a:endParaRPr>
          </a:p>
        </p:txBody>
      </p:sp>
      <p:sp>
        <p:nvSpPr>
          <p:cNvPr id="17" name="Text Box 9"/>
          <p:cNvSpPr txBox="1">
            <a:spLocks noChangeArrowheads="1"/>
          </p:cNvSpPr>
          <p:nvPr/>
        </p:nvSpPr>
        <p:spPr bwMode="auto">
          <a:xfrm>
            <a:off x="904394" y="1616470"/>
            <a:ext cx="89646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003366"/>
                </a:solidFill>
              </a:rPr>
              <a:t>   JGJ1-2014《</a:t>
            </a:r>
            <a:r>
              <a:rPr lang="zh-CN" altLang="en-US" sz="2400" b="1">
                <a:solidFill>
                  <a:srgbClr val="003366"/>
                </a:solidFill>
              </a:rPr>
              <a:t>装配式混凝土结构技术规程</a:t>
            </a:r>
            <a:r>
              <a:rPr lang="en-US" altLang="zh-CN" sz="2400" b="1">
                <a:solidFill>
                  <a:srgbClr val="003366"/>
                </a:solidFill>
              </a:rPr>
              <a:t>》</a:t>
            </a:r>
            <a:r>
              <a:rPr lang="zh-CN" altLang="en-US" sz="2400" b="1">
                <a:solidFill>
                  <a:srgbClr val="003366"/>
                </a:solidFill>
              </a:rPr>
              <a:t>中规定：</a:t>
            </a:r>
            <a:endParaRPr lang="zh-CN" altLang="en-US" sz="2400" b="1">
              <a:solidFill>
                <a:srgbClr val="003366"/>
              </a:solidFill>
            </a:endParaRPr>
          </a:p>
        </p:txBody>
      </p:sp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1085991" y="5560288"/>
            <a:ext cx="9970946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ctr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ctr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ctr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ctr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ctr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</a:rPr>
              <a:t>钢筋</a:t>
            </a:r>
            <a:r>
              <a:rPr lang="zh-CN" altLang="en-US" sz="2400" b="1" dirty="0">
                <a:solidFill>
                  <a:srgbClr val="FF0000"/>
                </a:solidFill>
              </a:rPr>
              <a:t>套筒灌浆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连接方式使用</a:t>
            </a:r>
            <a:r>
              <a:rPr lang="zh-CN" altLang="en-US" sz="2400" b="1" dirty="0">
                <a:solidFill>
                  <a:srgbClr val="FF0000"/>
                </a:solidFill>
              </a:rPr>
              <a:t>范围更广，不受钢筋直接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大小，精度要求高。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pPr algn="l" eaLnBrk="1" hangingPunct="1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</a:rPr>
              <a:t>浆锚主要应用于墙体构造钢筋部分，精度要求低。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pPr algn="l" eaLnBrk="1" hangingPunct="1">
              <a:spcBef>
                <a:spcPct val="50000"/>
              </a:spcBef>
            </a:pP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9" name="Rectangle 12"/>
          <p:cNvSpPr>
            <a:spLocks noChangeArrowheads="1"/>
          </p:cNvSpPr>
          <p:nvPr/>
        </p:nvSpPr>
        <p:spPr bwMode="auto">
          <a:xfrm>
            <a:off x="904394" y="2174044"/>
            <a:ext cx="914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003366"/>
                </a:solidFill>
                <a:sym typeface="Wingdings" panose="05000000000000000000" pitchFamily="2" charset="2"/>
              </a:rPr>
              <a:t>（</a:t>
            </a:r>
            <a:r>
              <a:rPr lang="en-US" altLang="zh-CN" b="1" dirty="0">
                <a:solidFill>
                  <a:srgbClr val="003366"/>
                </a:solidFill>
                <a:sym typeface="Wingdings" panose="05000000000000000000" pitchFamily="2" charset="2"/>
              </a:rPr>
              <a:t>1</a:t>
            </a:r>
            <a:r>
              <a:rPr lang="zh-CN" altLang="en-US" b="1" dirty="0">
                <a:solidFill>
                  <a:srgbClr val="003366"/>
                </a:solidFill>
                <a:sym typeface="Wingdings" panose="05000000000000000000" pitchFamily="2" charset="2"/>
              </a:rPr>
              <a:t>）</a:t>
            </a:r>
            <a:r>
              <a:rPr lang="zh-CN" altLang="en-US" b="1" dirty="0">
                <a:solidFill>
                  <a:srgbClr val="003366"/>
                </a:solidFill>
              </a:rPr>
              <a:t>直径大于</a:t>
            </a:r>
            <a:r>
              <a:rPr lang="en-US" altLang="zh-CN" b="1" dirty="0">
                <a:solidFill>
                  <a:srgbClr val="003366"/>
                </a:solidFill>
              </a:rPr>
              <a:t>20mm</a:t>
            </a:r>
            <a:r>
              <a:rPr lang="zh-CN" altLang="en-US" b="1" dirty="0">
                <a:solidFill>
                  <a:srgbClr val="003366"/>
                </a:solidFill>
              </a:rPr>
              <a:t>的钢筋不宜采用浆锚搭接连接，直接承受动力荷载构件的纵向钢筋不应采用浆锚搭接连接。</a:t>
            </a:r>
            <a:endParaRPr lang="zh-CN" altLang="en-US" b="1" dirty="0">
              <a:solidFill>
                <a:srgbClr val="003366"/>
              </a:solidFill>
            </a:endParaRPr>
          </a:p>
        </p:txBody>
      </p:sp>
      <p:sp>
        <p:nvSpPr>
          <p:cNvPr id="20" name="Rectangle 13"/>
          <p:cNvSpPr>
            <a:spLocks noChangeArrowheads="1"/>
          </p:cNvSpPr>
          <p:nvPr/>
        </p:nvSpPr>
        <p:spPr bwMode="auto">
          <a:xfrm>
            <a:off x="904394" y="2750306"/>
            <a:ext cx="914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003366"/>
                </a:solidFill>
              </a:rPr>
              <a:t>（</a:t>
            </a:r>
            <a:r>
              <a:rPr lang="en-US" altLang="zh-CN" b="1">
                <a:solidFill>
                  <a:srgbClr val="003366"/>
                </a:solidFill>
              </a:rPr>
              <a:t>2</a:t>
            </a:r>
            <a:r>
              <a:rPr lang="zh-CN" altLang="en-US" b="1">
                <a:solidFill>
                  <a:srgbClr val="003366"/>
                </a:solidFill>
              </a:rPr>
              <a:t>）装配整体式框架结构中，当房屋高度大于</a:t>
            </a:r>
            <a:r>
              <a:rPr lang="en-US" altLang="zh-CN" b="1">
                <a:solidFill>
                  <a:srgbClr val="003366"/>
                </a:solidFill>
              </a:rPr>
              <a:t>12m</a:t>
            </a:r>
            <a:r>
              <a:rPr lang="zh-CN" altLang="en-US" b="1">
                <a:solidFill>
                  <a:srgbClr val="003366"/>
                </a:solidFill>
              </a:rPr>
              <a:t>或层数超过</a:t>
            </a:r>
            <a:r>
              <a:rPr lang="en-US" altLang="zh-CN" b="1">
                <a:solidFill>
                  <a:srgbClr val="003366"/>
                </a:solidFill>
              </a:rPr>
              <a:t>3</a:t>
            </a:r>
            <a:r>
              <a:rPr lang="zh-CN" altLang="en-US" b="1">
                <a:solidFill>
                  <a:srgbClr val="003366"/>
                </a:solidFill>
              </a:rPr>
              <a:t>层时，预制柱的纵向连接宜采用套筒灌浆连接。</a:t>
            </a:r>
            <a:endParaRPr lang="zh-CN" altLang="en-US" b="1">
              <a:solidFill>
                <a:srgbClr val="003366"/>
              </a:solidFill>
            </a:endParaRPr>
          </a:p>
        </p:txBody>
      </p:sp>
      <p:pic>
        <p:nvPicPr>
          <p:cNvPr id="22" name="Picture 1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394" y="3528848"/>
            <a:ext cx="8763000" cy="179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60960" y="-20321"/>
            <a:ext cx="11655552" cy="1380537"/>
            <a:chOff x="-60960" y="-20321"/>
            <a:chExt cx="11655552" cy="1380537"/>
          </a:xfrm>
        </p:grpSpPr>
        <p:sp>
          <p:nvSpPr>
            <p:cNvPr id="8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稻壳儿春秋广告/盗版必究        原创来源：http://chn.docer.com/works?userid=199329941#!/work_time"/>
            <p:cNvSpPr txBox="1"/>
            <p:nvPr/>
          </p:nvSpPr>
          <p:spPr>
            <a:xfrm>
              <a:off x="1304240" y="206066"/>
              <a:ext cx="5544616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装配式剪力墙</a:t>
              </a:r>
              <a:r>
                <a:rPr lang="en-US" altLang="zh-CN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 </a:t>
              </a:r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浆锚连接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稻壳儿春秋广告/盗版必究        原创来源：http://chn.docer.com/works?userid=199329941#!/work_time"/>
            <p:cNvSpPr txBox="1"/>
            <p:nvPr/>
          </p:nvSpPr>
          <p:spPr>
            <a:xfrm>
              <a:off x="668224" y="816477"/>
              <a:ext cx="10926368" cy="543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endParaRPr lang="zh-CN" altLang="en-US" sz="2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3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graphicFrame>
        <p:nvGraphicFramePr>
          <p:cNvPr id="25" name="对象 2"/>
          <p:cNvGraphicFramePr>
            <a:graphicFrameLocks noChangeAspect="1"/>
          </p:cNvGraphicFramePr>
          <p:nvPr/>
        </p:nvGraphicFramePr>
        <p:xfrm>
          <a:off x="1637217" y="903402"/>
          <a:ext cx="4953000" cy="320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303314100" imgH="139531725" progId="AutoCAD.Drawing.18">
                  <p:embed/>
                </p:oleObj>
              </mc:Choice>
              <mc:Fallback>
                <p:oleObj name="" r:id="rId1" imgW="303314100" imgH="139531725" progId="AutoCAD.Drawing.18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rcRect l="22888" t="11539" r="38266" b="28534"/>
                      <a:stretch>
                        <a:fillRect/>
                      </a:stretch>
                    </p:blipFill>
                    <p:spPr>
                      <a:xfrm>
                        <a:off x="1637217" y="903402"/>
                        <a:ext cx="4953000" cy="32004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 Box 3"/>
          <p:cNvSpPr txBox="1">
            <a:spLocks noChangeArrowheads="1"/>
          </p:cNvSpPr>
          <p:nvPr/>
        </p:nvSpPr>
        <p:spPr bwMode="auto">
          <a:xfrm>
            <a:off x="6056817" y="5932602"/>
            <a:ext cx="4572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>
                <a:solidFill>
                  <a:srgbClr val="0000CC"/>
                </a:solidFill>
                <a:sym typeface="Arial" panose="020B0604020202020204" pitchFamily="34" charset="0"/>
              </a:rPr>
              <a:t>金属波纹管连接示意</a:t>
            </a:r>
            <a:endParaRPr lang="zh-CN" altLang="en-US" sz="2400" b="1">
              <a:solidFill>
                <a:srgbClr val="0000CC"/>
              </a:solidFill>
              <a:sym typeface="Arial" panose="020B0604020202020204" pitchFamily="34" charset="0"/>
            </a:endParaRPr>
          </a:p>
        </p:txBody>
      </p:sp>
      <p:graphicFrame>
        <p:nvGraphicFramePr>
          <p:cNvPr id="27" name="对象 15"/>
          <p:cNvGraphicFramePr>
            <a:graphicFrameLocks noChangeAspect="1"/>
          </p:cNvGraphicFramePr>
          <p:nvPr/>
        </p:nvGraphicFramePr>
        <p:xfrm>
          <a:off x="2246817" y="3951402"/>
          <a:ext cx="3573463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3" name="" r:id="rId3" imgW="309676800" imgH="249326400" progId="AutoCAD.Drawing.18">
                  <p:embed/>
                </p:oleObj>
              </mc:Choice>
              <mc:Fallback>
                <p:oleObj name="" r:id="rId3" imgW="309676800" imgH="249326400" progId="AutoCAD.Drawing.18">
                  <p:embed/>
                  <p:pic>
                    <p:nvPicPr>
                      <p:cNvPr id="0" name="图片 2122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rcRect l="40770" t="49327" r="24281" b="20015"/>
                      <a:stretch>
                        <a:fillRect/>
                      </a:stretch>
                    </p:blipFill>
                    <p:spPr>
                      <a:xfrm>
                        <a:off x="2246817" y="3951402"/>
                        <a:ext cx="3573463" cy="2286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对象 17"/>
          <p:cNvGraphicFramePr>
            <a:graphicFrameLocks noChangeAspect="1"/>
          </p:cNvGraphicFramePr>
          <p:nvPr/>
        </p:nvGraphicFramePr>
        <p:xfrm>
          <a:off x="7123617" y="1741602"/>
          <a:ext cx="2438400" cy="373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4" name="" r:id="rId5" imgW="309676800" imgH="249326400" progId="AutoCAD.Drawing.18">
                  <p:embed/>
                </p:oleObj>
              </mc:Choice>
              <mc:Fallback>
                <p:oleObj name="" r:id="rId5" imgW="309676800" imgH="249326400" progId="AutoCAD.Drawing.18">
                  <p:embed/>
                  <p:pic>
                    <p:nvPicPr>
                      <p:cNvPr id="0" name="图片 2123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rcRect l="63133" t="53452" r="16772" b="15707"/>
                      <a:stretch>
                        <a:fillRect/>
                      </a:stretch>
                    </p:blipFill>
                    <p:spPr>
                      <a:xfrm>
                        <a:off x="7123617" y="1741602"/>
                        <a:ext cx="2438400" cy="37338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60960" y="-20321"/>
            <a:ext cx="11655552" cy="1380537"/>
            <a:chOff x="-60960" y="-20321"/>
            <a:chExt cx="11655552" cy="1380537"/>
          </a:xfrm>
        </p:grpSpPr>
        <p:sp>
          <p:nvSpPr>
            <p:cNvPr id="8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稻壳儿春秋广告/盗版必究        原创来源：http://chn.docer.com/works?userid=199329941#!/work_time"/>
            <p:cNvSpPr txBox="1"/>
            <p:nvPr/>
          </p:nvSpPr>
          <p:spPr>
            <a:xfrm>
              <a:off x="1304240" y="206066"/>
              <a:ext cx="8000016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装配式剪力墙</a:t>
              </a:r>
              <a:r>
                <a:rPr lang="en-US" altLang="zh-CN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 </a:t>
              </a:r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浆锚与套筒混合连接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稻壳儿春秋广告/盗版必究        原创来源：http://chn.docer.com/works?userid=199329941#!/work_time"/>
            <p:cNvSpPr txBox="1"/>
            <p:nvPr/>
          </p:nvSpPr>
          <p:spPr>
            <a:xfrm>
              <a:off x="668224" y="816477"/>
              <a:ext cx="10926368" cy="543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endParaRPr lang="zh-CN" altLang="en-US" sz="2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3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5842504" y="5853834"/>
            <a:ext cx="4848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solidFill>
                  <a:schemeClr val="tx2"/>
                </a:solidFill>
              </a:rPr>
              <a:t>                 </a:t>
            </a:r>
            <a:r>
              <a:rPr lang="zh-CN" altLang="en-US" sz="2400" b="1">
                <a:solidFill>
                  <a:srgbClr val="0000CC"/>
                </a:solidFill>
                <a:sym typeface="Arial" panose="020B0604020202020204" pitchFamily="34" charset="0"/>
              </a:rPr>
              <a:t> 钢套筒连接示意</a:t>
            </a:r>
            <a:endParaRPr lang="zh-CN" altLang="en-US" sz="2400" b="1">
              <a:solidFill>
                <a:srgbClr val="0000CC"/>
              </a:solidFill>
              <a:sym typeface="Arial" panose="020B0604020202020204" pitchFamily="34" charset="0"/>
            </a:endParaRPr>
          </a:p>
        </p:txBody>
      </p:sp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0304" y="1053234"/>
            <a:ext cx="2657475" cy="464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5" name="对象 2"/>
          <p:cNvGraphicFramePr>
            <a:graphicFrameLocks noChangeAspect="1"/>
          </p:cNvGraphicFramePr>
          <p:nvPr/>
        </p:nvGraphicFramePr>
        <p:xfrm>
          <a:off x="1575304" y="1205634"/>
          <a:ext cx="5638800" cy="335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2" imgW="303314100" imgH="139531725" progId="AutoCAD.Drawing.17">
                  <p:embed/>
                </p:oleObj>
              </mc:Choice>
              <mc:Fallback>
                <p:oleObj name="" r:id="rId2" imgW="303314100" imgH="139531725" progId="AutoCAD.Drawing.17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rcRect l="41586" t="21573" r="32022" b="36778"/>
                      <a:stretch>
                        <a:fillRect/>
                      </a:stretch>
                    </p:blipFill>
                    <p:spPr>
                      <a:xfrm>
                        <a:off x="1575304" y="1205634"/>
                        <a:ext cx="5638800" cy="33528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7"/>
          <p:cNvGraphicFramePr>
            <a:graphicFrameLocks noChangeAspect="1"/>
          </p:cNvGraphicFramePr>
          <p:nvPr/>
        </p:nvGraphicFramePr>
        <p:xfrm>
          <a:off x="1956304" y="4634634"/>
          <a:ext cx="4343400" cy="190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3" name="" r:id="rId4" imgW="310210200" imgH="144808575" progId="AutoCAD.Drawing.18">
                  <p:embed/>
                </p:oleObj>
              </mc:Choice>
              <mc:Fallback>
                <p:oleObj name="" r:id="rId4" imgW="310210200" imgH="144808575" progId="AutoCAD.Drawing.18">
                  <p:embed/>
                  <p:pic>
                    <p:nvPicPr>
                      <p:cNvPr id="0" name="图片 3122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rcRect l="31261" t="45197" r="28339" b="11778"/>
                      <a:stretch>
                        <a:fillRect/>
                      </a:stretch>
                    </p:blipFill>
                    <p:spPr>
                      <a:xfrm>
                        <a:off x="1956304" y="4634634"/>
                        <a:ext cx="4343400" cy="1905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/>
        </p:nvGrpSpPr>
        <p:grpSpPr>
          <a:xfrm>
            <a:off x="-60960" y="-20321"/>
            <a:ext cx="11655552" cy="1380537"/>
            <a:chOff x="-60960" y="-20321"/>
            <a:chExt cx="11655552" cy="1380537"/>
          </a:xfrm>
        </p:grpSpPr>
        <p:sp>
          <p:nvSpPr>
            <p:cNvPr id="8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稻壳儿春秋广告/盗版必究        原创来源：http://chn.docer.com/works?userid=199329941#!/work_time"/>
            <p:cNvSpPr txBox="1"/>
            <p:nvPr/>
          </p:nvSpPr>
          <p:spPr>
            <a:xfrm>
              <a:off x="1304240" y="206066"/>
              <a:ext cx="4310176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装配式剪力墙痛点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稻壳儿春秋广告/盗版必究        原创来源：http://chn.docer.com/works?userid=199329941#!/work_time"/>
            <p:cNvSpPr txBox="1"/>
            <p:nvPr/>
          </p:nvSpPr>
          <p:spPr>
            <a:xfrm>
              <a:off x="668224" y="816477"/>
              <a:ext cx="10926368" cy="543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endParaRPr lang="zh-CN" altLang="en-US" sz="2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3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sp>
        <p:nvSpPr>
          <p:cNvPr id="13" name="稻壳儿春秋广告/盗版必究        原创来源：http://chn.docer.com/works?userid=199329941#!/work_time"/>
          <p:cNvSpPr txBox="1"/>
          <p:nvPr/>
        </p:nvSpPr>
        <p:spPr>
          <a:xfrm>
            <a:off x="759664" y="3833298"/>
            <a:ext cx="1094348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309E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dirty="0" smtClean="0">
                <a:solidFill>
                  <a:srgbClr val="309E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、竖向墙体连接的施工误差问题，套筒连接有效性问题。</a:t>
            </a:r>
            <a:endParaRPr lang="en-US" altLang="zh-CN" sz="2800" b="1" dirty="0" smtClean="0">
              <a:solidFill>
                <a:srgbClr val="309ED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b="1" dirty="0">
              <a:solidFill>
                <a:srgbClr val="309ED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solidFill>
                  <a:srgbClr val="2D76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800" b="1" dirty="0" smtClean="0">
                <a:solidFill>
                  <a:srgbClr val="2D76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引入误差适应性较大的浆锚连接方式进行组合应用。</a:t>
            </a:r>
            <a:endParaRPr lang="en-US" altLang="zh-CN" sz="2800" b="1" dirty="0" smtClean="0">
              <a:solidFill>
                <a:srgbClr val="2D76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b="1" dirty="0">
              <a:solidFill>
                <a:srgbClr val="309ED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稻壳儿春秋广告/盗版必究        原创来源：http://chn.docer.com/works?userid=199329941#!/work_time"/>
          <p:cNvSpPr txBox="1"/>
          <p:nvPr/>
        </p:nvSpPr>
        <p:spPr>
          <a:xfrm>
            <a:off x="768221" y="1519652"/>
            <a:ext cx="1092636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309E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 smtClean="0">
                <a:solidFill>
                  <a:srgbClr val="309E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、结构整体抗震性，是否真正等同现浇？</a:t>
            </a:r>
            <a:endParaRPr lang="en-US" altLang="zh-CN" sz="2800" b="1" dirty="0" smtClean="0">
              <a:solidFill>
                <a:srgbClr val="309ED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b="1" dirty="0">
              <a:solidFill>
                <a:srgbClr val="309ED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 smtClean="0">
                <a:solidFill>
                  <a:srgbClr val="309ED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800" b="1" dirty="0" smtClean="0">
                <a:solidFill>
                  <a:srgbClr val="2D76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主受力部分暗柱尽可能现浇处理，钢筋连续。墙身部分预制；</a:t>
            </a:r>
            <a:endParaRPr lang="en-US" altLang="zh-CN" sz="2800" b="1" dirty="0" smtClean="0">
              <a:solidFill>
                <a:srgbClr val="2D76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800" b="1" dirty="0">
                <a:solidFill>
                  <a:srgbClr val="2D76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 smtClean="0">
                <a:solidFill>
                  <a:srgbClr val="2D76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b="1" dirty="0" smtClean="0">
                <a:solidFill>
                  <a:srgbClr val="2D76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引入消能减震，降低地震力，率先耗能。</a:t>
            </a:r>
            <a:r>
              <a:rPr lang="en-US" altLang="zh-CN" sz="2800" b="1" dirty="0" smtClean="0">
                <a:solidFill>
                  <a:srgbClr val="2D76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800" b="1" dirty="0">
              <a:solidFill>
                <a:srgbClr val="2D76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800" b="1" dirty="0" smtClean="0">
              <a:solidFill>
                <a:srgbClr val="309ED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-60960" y="-20321"/>
            <a:ext cx="5181600" cy="1313645"/>
            <a:chOff x="-60960" y="-20321"/>
            <a:chExt cx="5181600" cy="1313645"/>
          </a:xfrm>
        </p:grpSpPr>
        <p:sp>
          <p:nvSpPr>
            <p:cNvPr id="51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稻壳儿春秋广告/盗版必究        原创来源：http://chn.docer.com/works?userid=199329941#!/work_time"/>
            <p:cNvSpPr txBox="1"/>
            <p:nvPr/>
          </p:nvSpPr>
          <p:spPr>
            <a:xfrm>
              <a:off x="1304240" y="206066"/>
              <a:ext cx="3816400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装配式</a:t>
              </a:r>
              <a:r>
                <a:rPr lang="zh-CN" altLang="en-US" sz="3500" b="1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框架</a:t>
              </a:r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体系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3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358" y="1864177"/>
            <a:ext cx="6576443" cy="369140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2125" y="1864177"/>
            <a:ext cx="4916362" cy="3684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-60960" y="-20321"/>
            <a:ext cx="10567416" cy="1313645"/>
            <a:chOff x="-60960" y="-20321"/>
            <a:chExt cx="10567416" cy="1313645"/>
          </a:xfrm>
        </p:grpSpPr>
        <p:sp>
          <p:nvSpPr>
            <p:cNvPr id="51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稻壳儿春秋广告/盗版必究        原创来源：http://chn.docer.com/works?userid=199329941#!/work_time"/>
            <p:cNvSpPr txBox="1"/>
            <p:nvPr/>
          </p:nvSpPr>
          <p:spPr>
            <a:xfrm>
              <a:off x="1304240" y="206066"/>
              <a:ext cx="9202216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装配式</a:t>
              </a:r>
              <a:r>
                <a:rPr lang="zh-CN" altLang="en-US" sz="3500" b="1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框架</a:t>
              </a:r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体系 减震降低大部分构件配筋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3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551027" y="1286844"/>
            <a:ext cx="3420103" cy="2635801"/>
            <a:chOff x="2568048" y="5101121"/>
            <a:chExt cx="1814069" cy="1599698"/>
          </a:xfrm>
        </p:grpSpPr>
        <p:sp>
          <p:nvSpPr>
            <p:cNvPr id="12" name="object 49"/>
            <p:cNvSpPr txBox="1"/>
            <p:nvPr/>
          </p:nvSpPr>
          <p:spPr>
            <a:xfrm>
              <a:off x="3594717" y="6548419"/>
              <a:ext cx="787400" cy="1524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sz="1000" b="1" dirty="0">
                  <a:solidFill>
                    <a:srgbClr val="302B5A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自主专利节点</a:t>
              </a:r>
              <a:endParaRPr sz="1000" dirty="0"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3" name="object 50"/>
            <p:cNvSpPr txBox="1"/>
            <p:nvPr/>
          </p:nvSpPr>
          <p:spPr>
            <a:xfrm>
              <a:off x="2885818" y="6546540"/>
              <a:ext cx="533400" cy="1524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sz="1000" b="1" dirty="0">
                  <a:solidFill>
                    <a:srgbClr val="302B5A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减震构件</a:t>
              </a:r>
              <a:endParaRPr sz="1000"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4" name="object 59"/>
            <p:cNvSpPr/>
            <p:nvPr/>
          </p:nvSpPr>
          <p:spPr>
            <a:xfrm>
              <a:off x="2568048" y="5101121"/>
              <a:ext cx="1800517" cy="1286713"/>
            </a:xfrm>
            <a:prstGeom prst="rect">
              <a:avLst/>
            </a:prstGeom>
            <a:blipFill>
              <a:blip r:embed="rId1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61"/>
            <p:cNvSpPr/>
            <p:nvPr/>
          </p:nvSpPr>
          <p:spPr>
            <a:xfrm>
              <a:off x="3975082" y="5745792"/>
              <a:ext cx="13335" cy="111760"/>
            </a:xfrm>
            <a:custGeom>
              <a:avLst/>
              <a:gdLst/>
              <a:ahLst/>
              <a:cxnLst/>
              <a:rect l="l" t="t" r="r" b="b"/>
              <a:pathLst>
                <a:path w="13335" h="111759">
                  <a:moveTo>
                    <a:pt x="0" y="111250"/>
                  </a:moveTo>
                  <a:lnTo>
                    <a:pt x="5100" y="99809"/>
                  </a:lnTo>
                  <a:lnTo>
                    <a:pt x="9047" y="87795"/>
                  </a:lnTo>
                  <a:lnTo>
                    <a:pt x="11768" y="75277"/>
                  </a:lnTo>
                  <a:lnTo>
                    <a:pt x="13193" y="62323"/>
                  </a:lnTo>
                  <a:lnTo>
                    <a:pt x="12741" y="47124"/>
                  </a:lnTo>
                  <a:lnTo>
                    <a:pt x="11185" y="33567"/>
                  </a:lnTo>
                  <a:lnTo>
                    <a:pt x="8583" y="21377"/>
                  </a:lnTo>
                  <a:lnTo>
                    <a:pt x="4997" y="10280"/>
                  </a:lnTo>
                  <a:lnTo>
                    <a:pt x="485" y="0"/>
                  </a:lnTo>
                </a:path>
              </a:pathLst>
            </a:custGeom>
            <a:ln w="38100">
              <a:solidFill>
                <a:srgbClr val="23A5DB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62"/>
            <p:cNvSpPr/>
            <p:nvPr/>
          </p:nvSpPr>
          <p:spPr>
            <a:xfrm>
              <a:off x="3809333" y="5677136"/>
              <a:ext cx="111760" cy="13335"/>
            </a:xfrm>
            <a:custGeom>
              <a:avLst/>
              <a:gdLst/>
              <a:ahLst/>
              <a:cxnLst/>
              <a:rect l="l" t="t" r="r" b="b"/>
              <a:pathLst>
                <a:path w="111760" h="13334">
                  <a:moveTo>
                    <a:pt x="111252" y="13194"/>
                  </a:moveTo>
                  <a:lnTo>
                    <a:pt x="99817" y="8088"/>
                  </a:lnTo>
                  <a:lnTo>
                    <a:pt x="87803" y="4141"/>
                  </a:lnTo>
                  <a:lnTo>
                    <a:pt x="75282" y="1422"/>
                  </a:lnTo>
                  <a:lnTo>
                    <a:pt x="62325" y="0"/>
                  </a:lnTo>
                  <a:lnTo>
                    <a:pt x="47129" y="450"/>
                  </a:lnTo>
                  <a:lnTo>
                    <a:pt x="33574" y="2004"/>
                  </a:lnTo>
                  <a:lnTo>
                    <a:pt x="21384" y="4602"/>
                  </a:lnTo>
                  <a:lnTo>
                    <a:pt x="10284" y="8188"/>
                  </a:lnTo>
                  <a:lnTo>
                    <a:pt x="0" y="12702"/>
                  </a:lnTo>
                </a:path>
              </a:pathLst>
            </a:custGeom>
            <a:ln w="38100">
              <a:solidFill>
                <a:srgbClr val="23A5DB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63"/>
            <p:cNvSpPr/>
            <p:nvPr/>
          </p:nvSpPr>
          <p:spPr>
            <a:xfrm>
              <a:off x="3740679" y="5744826"/>
              <a:ext cx="13335" cy="111760"/>
            </a:xfrm>
            <a:custGeom>
              <a:avLst/>
              <a:gdLst/>
              <a:ahLst/>
              <a:cxnLst/>
              <a:rect l="l" t="t" r="r" b="b"/>
              <a:pathLst>
                <a:path w="13335" h="111759">
                  <a:moveTo>
                    <a:pt x="13194" y="0"/>
                  </a:moveTo>
                  <a:lnTo>
                    <a:pt x="8088" y="11435"/>
                  </a:lnTo>
                  <a:lnTo>
                    <a:pt x="4141" y="23449"/>
                  </a:lnTo>
                  <a:lnTo>
                    <a:pt x="1422" y="35970"/>
                  </a:lnTo>
                  <a:lnTo>
                    <a:pt x="0" y="48926"/>
                  </a:lnTo>
                  <a:lnTo>
                    <a:pt x="450" y="64124"/>
                  </a:lnTo>
                  <a:lnTo>
                    <a:pt x="2005" y="77679"/>
                  </a:lnTo>
                  <a:lnTo>
                    <a:pt x="4604" y="89867"/>
                  </a:lnTo>
                  <a:lnTo>
                    <a:pt x="8191" y="100965"/>
                  </a:lnTo>
                  <a:lnTo>
                    <a:pt x="12707" y="111249"/>
                  </a:lnTo>
                </a:path>
              </a:pathLst>
            </a:custGeom>
            <a:ln w="38099">
              <a:solidFill>
                <a:srgbClr val="23A5DB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64"/>
            <p:cNvSpPr/>
            <p:nvPr/>
          </p:nvSpPr>
          <p:spPr>
            <a:xfrm>
              <a:off x="3808356" y="5911538"/>
              <a:ext cx="111760" cy="13335"/>
            </a:xfrm>
            <a:custGeom>
              <a:avLst/>
              <a:gdLst/>
              <a:ahLst/>
              <a:cxnLst/>
              <a:rect l="l" t="t" r="r" b="b"/>
              <a:pathLst>
                <a:path w="111760" h="13334">
                  <a:moveTo>
                    <a:pt x="0" y="0"/>
                  </a:moveTo>
                  <a:lnTo>
                    <a:pt x="11439" y="5099"/>
                  </a:lnTo>
                  <a:lnTo>
                    <a:pt x="23454" y="9045"/>
                  </a:lnTo>
                  <a:lnTo>
                    <a:pt x="35974" y="11767"/>
                  </a:lnTo>
                  <a:lnTo>
                    <a:pt x="48928" y="13192"/>
                  </a:lnTo>
                  <a:lnTo>
                    <a:pt x="64129" y="12741"/>
                  </a:lnTo>
                  <a:lnTo>
                    <a:pt x="77688" y="11185"/>
                  </a:lnTo>
                  <a:lnTo>
                    <a:pt x="89878" y="8585"/>
                  </a:lnTo>
                  <a:lnTo>
                    <a:pt x="100975" y="5000"/>
                  </a:lnTo>
                  <a:lnTo>
                    <a:pt x="111254" y="490"/>
                  </a:lnTo>
                </a:path>
              </a:pathLst>
            </a:custGeom>
            <a:ln w="38100">
              <a:solidFill>
                <a:srgbClr val="23A5DB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65"/>
            <p:cNvSpPr/>
            <p:nvPr/>
          </p:nvSpPr>
          <p:spPr>
            <a:xfrm>
              <a:off x="3288745" y="5634791"/>
              <a:ext cx="15875" cy="136525"/>
            </a:xfrm>
            <a:custGeom>
              <a:avLst/>
              <a:gdLst/>
              <a:ahLst/>
              <a:cxnLst/>
              <a:rect l="l" t="t" r="r" b="b"/>
              <a:pathLst>
                <a:path w="15875" h="136525">
                  <a:moveTo>
                    <a:pt x="0" y="136452"/>
                  </a:moveTo>
                  <a:lnTo>
                    <a:pt x="14554" y="88093"/>
                  </a:lnTo>
                  <a:lnTo>
                    <a:pt x="15730" y="75083"/>
                  </a:lnTo>
                  <a:lnTo>
                    <a:pt x="15371" y="59942"/>
                  </a:lnTo>
                  <a:lnTo>
                    <a:pt x="14129" y="46075"/>
                  </a:lnTo>
                  <a:lnTo>
                    <a:pt x="12040" y="33315"/>
                  </a:lnTo>
                  <a:lnTo>
                    <a:pt x="9139" y="21494"/>
                  </a:lnTo>
                  <a:lnTo>
                    <a:pt x="5461" y="10445"/>
                  </a:lnTo>
                  <a:lnTo>
                    <a:pt x="1042" y="0"/>
                  </a:lnTo>
                </a:path>
              </a:pathLst>
            </a:custGeom>
            <a:ln w="38100">
              <a:solidFill>
                <a:srgbClr val="23A5DB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66"/>
            <p:cNvSpPr/>
            <p:nvPr/>
          </p:nvSpPr>
          <p:spPr>
            <a:xfrm>
              <a:off x="3079138" y="5543729"/>
              <a:ext cx="136525" cy="15875"/>
            </a:xfrm>
            <a:custGeom>
              <a:avLst/>
              <a:gdLst/>
              <a:ahLst/>
              <a:cxnLst/>
              <a:rect l="l" t="t" r="r" b="b"/>
              <a:pathLst>
                <a:path w="136525" h="15875">
                  <a:moveTo>
                    <a:pt x="136454" y="15729"/>
                  </a:moveTo>
                  <a:lnTo>
                    <a:pt x="88088" y="1177"/>
                  </a:lnTo>
                  <a:lnTo>
                    <a:pt x="75082" y="0"/>
                  </a:lnTo>
                  <a:lnTo>
                    <a:pt x="59942" y="359"/>
                  </a:lnTo>
                  <a:lnTo>
                    <a:pt x="46075" y="1603"/>
                  </a:lnTo>
                  <a:lnTo>
                    <a:pt x="33316" y="3694"/>
                  </a:lnTo>
                  <a:lnTo>
                    <a:pt x="21495" y="6596"/>
                  </a:lnTo>
                  <a:lnTo>
                    <a:pt x="10445" y="10273"/>
                  </a:lnTo>
                  <a:lnTo>
                    <a:pt x="0" y="14689"/>
                  </a:lnTo>
                </a:path>
              </a:pathLst>
            </a:custGeom>
            <a:ln w="38099">
              <a:solidFill>
                <a:srgbClr val="23A5DB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67"/>
            <p:cNvSpPr/>
            <p:nvPr/>
          </p:nvSpPr>
          <p:spPr>
            <a:xfrm>
              <a:off x="2988077" y="5632611"/>
              <a:ext cx="15875" cy="136525"/>
            </a:xfrm>
            <a:custGeom>
              <a:avLst/>
              <a:gdLst/>
              <a:ahLst/>
              <a:cxnLst/>
              <a:rect l="l" t="t" r="r" b="b"/>
              <a:pathLst>
                <a:path w="15875" h="136525">
                  <a:moveTo>
                    <a:pt x="15730" y="0"/>
                  </a:moveTo>
                  <a:lnTo>
                    <a:pt x="1175" y="48366"/>
                  </a:lnTo>
                  <a:lnTo>
                    <a:pt x="0" y="61372"/>
                  </a:lnTo>
                  <a:lnTo>
                    <a:pt x="358" y="76518"/>
                  </a:lnTo>
                  <a:lnTo>
                    <a:pt x="1600" y="90387"/>
                  </a:lnTo>
                  <a:lnTo>
                    <a:pt x="3689" y="103148"/>
                  </a:lnTo>
                  <a:lnTo>
                    <a:pt x="6591" y="114968"/>
                  </a:lnTo>
                  <a:lnTo>
                    <a:pt x="10269" y="126015"/>
                  </a:lnTo>
                  <a:lnTo>
                    <a:pt x="14689" y="136456"/>
                  </a:lnTo>
                </a:path>
              </a:pathLst>
            </a:custGeom>
            <a:ln w="38100">
              <a:solidFill>
                <a:srgbClr val="23A5DB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68"/>
            <p:cNvSpPr/>
            <p:nvPr/>
          </p:nvSpPr>
          <p:spPr>
            <a:xfrm>
              <a:off x="3076959" y="5844396"/>
              <a:ext cx="136525" cy="15875"/>
            </a:xfrm>
            <a:custGeom>
              <a:avLst/>
              <a:gdLst/>
              <a:ahLst/>
              <a:cxnLst/>
              <a:rect l="l" t="t" r="r" b="b"/>
              <a:pathLst>
                <a:path w="136525" h="15875">
                  <a:moveTo>
                    <a:pt x="0" y="0"/>
                  </a:moveTo>
                  <a:lnTo>
                    <a:pt x="48364" y="14564"/>
                  </a:lnTo>
                  <a:lnTo>
                    <a:pt x="61370" y="15742"/>
                  </a:lnTo>
                  <a:lnTo>
                    <a:pt x="76510" y="15383"/>
                  </a:lnTo>
                  <a:lnTo>
                    <a:pt x="90376" y="14139"/>
                  </a:lnTo>
                  <a:lnTo>
                    <a:pt x="103136" y="12047"/>
                  </a:lnTo>
                  <a:lnTo>
                    <a:pt x="114956" y="9143"/>
                  </a:lnTo>
                  <a:lnTo>
                    <a:pt x="126005" y="5463"/>
                  </a:lnTo>
                  <a:lnTo>
                    <a:pt x="136450" y="1043"/>
                  </a:lnTo>
                </a:path>
              </a:pathLst>
            </a:custGeom>
            <a:ln w="38099">
              <a:solidFill>
                <a:srgbClr val="23A5DB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70"/>
            <p:cNvSpPr/>
            <p:nvPr/>
          </p:nvSpPr>
          <p:spPr>
            <a:xfrm>
              <a:off x="3152245" y="5877903"/>
              <a:ext cx="50291" cy="518820"/>
            </a:xfrm>
            <a:custGeom>
              <a:avLst/>
              <a:gdLst/>
              <a:ahLst/>
              <a:cxnLst/>
              <a:rect l="l" t="t" r="r" b="b"/>
              <a:pathLst>
                <a:path h="829309">
                  <a:moveTo>
                    <a:pt x="0" y="828852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23A5DB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90"/>
            <p:cNvSpPr/>
            <p:nvPr/>
          </p:nvSpPr>
          <p:spPr>
            <a:xfrm>
              <a:off x="3096969" y="6355445"/>
              <a:ext cx="99060" cy="100965"/>
            </a:xfrm>
            <a:custGeom>
              <a:avLst/>
              <a:gdLst/>
              <a:ahLst/>
              <a:cxnLst/>
              <a:rect l="l" t="t" r="r" b="b"/>
              <a:pathLst>
                <a:path w="99060" h="100965">
                  <a:moveTo>
                    <a:pt x="51576" y="0"/>
                  </a:moveTo>
                  <a:lnTo>
                    <a:pt x="12706" y="15962"/>
                  </a:lnTo>
                  <a:lnTo>
                    <a:pt x="0" y="39846"/>
                  </a:lnTo>
                  <a:lnTo>
                    <a:pt x="1200" y="56930"/>
                  </a:lnTo>
                  <a:lnTo>
                    <a:pt x="21945" y="92148"/>
                  </a:lnTo>
                  <a:lnTo>
                    <a:pt x="49305" y="100749"/>
                  </a:lnTo>
                  <a:lnTo>
                    <a:pt x="63585" y="98698"/>
                  </a:lnTo>
                  <a:lnTo>
                    <a:pt x="76273" y="92936"/>
                  </a:lnTo>
                  <a:lnTo>
                    <a:pt x="86784" y="84050"/>
                  </a:lnTo>
                  <a:lnTo>
                    <a:pt x="94531" y="72626"/>
                  </a:lnTo>
                  <a:lnTo>
                    <a:pt x="98927" y="59252"/>
                  </a:lnTo>
                  <a:lnTo>
                    <a:pt x="97544" y="42540"/>
                  </a:lnTo>
                  <a:lnTo>
                    <a:pt x="75926" y="7952"/>
                  </a:lnTo>
                  <a:lnTo>
                    <a:pt x="51576" y="0"/>
                  </a:lnTo>
                  <a:close/>
                </a:path>
              </a:pathLst>
            </a:custGeom>
            <a:solidFill>
              <a:srgbClr val="23A5D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70"/>
            <p:cNvSpPr/>
            <p:nvPr/>
          </p:nvSpPr>
          <p:spPr>
            <a:xfrm>
              <a:off x="3864842" y="5935053"/>
              <a:ext cx="45719" cy="449315"/>
            </a:xfrm>
            <a:custGeom>
              <a:avLst/>
              <a:gdLst/>
              <a:ahLst/>
              <a:cxnLst/>
              <a:rect l="l" t="t" r="r" b="b"/>
              <a:pathLst>
                <a:path h="829309">
                  <a:moveTo>
                    <a:pt x="0" y="828852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23A5DB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41"/>
            <p:cNvSpPr/>
            <p:nvPr/>
          </p:nvSpPr>
          <p:spPr>
            <a:xfrm>
              <a:off x="3815100" y="6355515"/>
              <a:ext cx="99060" cy="100965"/>
            </a:xfrm>
            <a:custGeom>
              <a:avLst/>
              <a:gdLst/>
              <a:ahLst/>
              <a:cxnLst/>
              <a:rect l="l" t="t" r="r" b="b"/>
              <a:pathLst>
                <a:path w="99060" h="100965">
                  <a:moveTo>
                    <a:pt x="51576" y="0"/>
                  </a:moveTo>
                  <a:lnTo>
                    <a:pt x="12706" y="15962"/>
                  </a:lnTo>
                  <a:lnTo>
                    <a:pt x="0" y="39846"/>
                  </a:lnTo>
                  <a:lnTo>
                    <a:pt x="1200" y="56930"/>
                  </a:lnTo>
                  <a:lnTo>
                    <a:pt x="21945" y="92148"/>
                  </a:lnTo>
                  <a:lnTo>
                    <a:pt x="49305" y="100749"/>
                  </a:lnTo>
                  <a:lnTo>
                    <a:pt x="63585" y="98698"/>
                  </a:lnTo>
                  <a:lnTo>
                    <a:pt x="76273" y="92936"/>
                  </a:lnTo>
                  <a:lnTo>
                    <a:pt x="86784" y="84050"/>
                  </a:lnTo>
                  <a:lnTo>
                    <a:pt x="94531" y="72626"/>
                  </a:lnTo>
                  <a:lnTo>
                    <a:pt x="98927" y="59252"/>
                  </a:lnTo>
                  <a:lnTo>
                    <a:pt x="97544" y="42540"/>
                  </a:lnTo>
                  <a:lnTo>
                    <a:pt x="75926" y="7952"/>
                  </a:lnTo>
                  <a:lnTo>
                    <a:pt x="51576" y="0"/>
                  </a:lnTo>
                  <a:close/>
                </a:path>
              </a:pathLst>
            </a:custGeom>
            <a:solidFill>
              <a:srgbClr val="23A5DB"/>
            </a:solidFill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27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9897" y="2402110"/>
            <a:ext cx="4348095" cy="378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1027" y="4018197"/>
            <a:ext cx="5420068" cy="2856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-60960" y="-20321"/>
            <a:ext cx="10932070" cy="1313645"/>
            <a:chOff x="-60960" y="-20321"/>
            <a:chExt cx="10932070" cy="1313645"/>
          </a:xfrm>
        </p:grpSpPr>
        <p:sp>
          <p:nvSpPr>
            <p:cNvPr id="51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稻壳儿春秋广告/盗版必究        原创来源：http://chn.docer.com/works?userid=199329941#!/work_time"/>
            <p:cNvSpPr txBox="1"/>
            <p:nvPr/>
          </p:nvSpPr>
          <p:spPr>
            <a:xfrm>
              <a:off x="1304239" y="206066"/>
              <a:ext cx="9566871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装配式</a:t>
              </a:r>
              <a:r>
                <a:rPr lang="zh-CN" altLang="en-US" sz="3500" b="1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框架</a:t>
              </a:r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体系三维软件</a:t>
              </a:r>
              <a:r>
                <a:rPr lang="en-US" altLang="zh-CN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BIM</a:t>
              </a:r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建模、自动出图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3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pic>
        <p:nvPicPr>
          <p:cNvPr id="29" name="图片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63" y="2250215"/>
            <a:ext cx="5480465" cy="3921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0244" y="1177073"/>
            <a:ext cx="3855256" cy="2797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344" y="4314470"/>
            <a:ext cx="3336454" cy="2387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5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 smtClean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3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113666" name="Picture 2" descr="C:\Documents and Settings\Administrator\桌面\培训课件\蒙西\1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52500" y="539750"/>
            <a:ext cx="11232444" cy="6318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5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 smtClean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3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114690" name="Picture 2" descr="C:\Documents and Settings\Administrator\桌面\培训课件\蒙西\11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12800" y="336550"/>
            <a:ext cx="11029244" cy="6203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5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 smtClean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3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115714" name="Picture 2" descr="C:\Documents and Settings\Administrator\桌面\培训课件\蒙西\12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73099" y="450850"/>
            <a:ext cx="11390489" cy="64071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5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 smtClean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3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116738" name="Picture 2" descr="C:\Documents and Settings\Administrator\桌面\培训课件\蒙西\13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08378" y="387350"/>
            <a:ext cx="11458222" cy="6445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5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 smtClean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3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117762" name="Picture 2" descr="C:\Documents and Settings\Administrator\桌面\培训课件\蒙西\14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49299" y="476250"/>
            <a:ext cx="11345333" cy="6381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5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 smtClean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3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118786" name="Picture 2" descr="C:\Documents and Settings\Administrator\桌面\培训课件\蒙西\15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12799" y="285750"/>
            <a:ext cx="11164711" cy="62801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5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 smtClean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3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119810" name="Picture 2" descr="C:\Documents and Settings\Administrator\桌面\培训课件\蒙西\16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63600" y="361950"/>
            <a:ext cx="11051822" cy="62166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9"/>
          <p:cNvGrpSpPr/>
          <p:nvPr/>
        </p:nvGrpSpPr>
        <p:grpSpPr>
          <a:xfrm>
            <a:off x="-60960" y="-20321"/>
            <a:ext cx="5181600" cy="1313645"/>
            <a:chOff x="-60960" y="-20321"/>
            <a:chExt cx="5181600" cy="1313645"/>
          </a:xfrm>
        </p:grpSpPr>
        <p:sp>
          <p:nvSpPr>
            <p:cNvPr id="51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稻壳儿春秋广告/盗版必究        原创来源：http://chn.docer.com/works?userid=199329941#!/work_time"/>
            <p:cNvSpPr txBox="1"/>
            <p:nvPr/>
          </p:nvSpPr>
          <p:spPr>
            <a:xfrm>
              <a:off x="1304240" y="206066"/>
              <a:ext cx="3816400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装配式剪力墙体系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3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sp>
        <p:nvSpPr>
          <p:cNvPr id="10" name="object 2"/>
          <p:cNvSpPr/>
          <p:nvPr/>
        </p:nvSpPr>
        <p:spPr>
          <a:xfrm>
            <a:off x="3370470" y="2275744"/>
            <a:ext cx="6206607" cy="3381160"/>
          </a:xfrm>
          <a:prstGeom prst="rect">
            <a:avLst/>
          </a:prstGeom>
          <a:blipFill>
            <a:blip r:embed="rId1" cstate="print"/>
            <a:srcRect/>
            <a:stretch>
              <a:fillRect l="-11236" t="-19299" b="-29198"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1" name="object 8"/>
          <p:cNvSpPr/>
          <p:nvPr/>
        </p:nvSpPr>
        <p:spPr>
          <a:xfrm>
            <a:off x="5713002" y="3307770"/>
            <a:ext cx="203200" cy="225425"/>
          </a:xfrm>
          <a:custGeom>
            <a:avLst/>
            <a:gdLst/>
            <a:ahLst/>
            <a:cxnLst/>
            <a:rect l="l" t="t" r="r" b="b"/>
            <a:pathLst>
              <a:path w="203200" h="225425">
                <a:moveTo>
                  <a:pt x="0" y="225043"/>
                </a:moveTo>
                <a:lnTo>
                  <a:pt x="42954" y="205036"/>
                </a:lnTo>
                <a:lnTo>
                  <a:pt x="82321" y="179357"/>
                </a:lnTo>
                <a:lnTo>
                  <a:pt x="117576" y="148533"/>
                </a:lnTo>
                <a:lnTo>
                  <a:pt x="148189" y="113090"/>
                </a:lnTo>
                <a:lnTo>
                  <a:pt x="173634" y="73555"/>
                </a:lnTo>
                <a:lnTo>
                  <a:pt x="193382" y="30454"/>
                </a:lnTo>
                <a:lnTo>
                  <a:pt x="198608" y="15386"/>
                </a:lnTo>
                <a:lnTo>
                  <a:pt x="203123" y="0"/>
                </a:lnTo>
              </a:path>
            </a:pathLst>
          </a:custGeom>
          <a:ln w="38100">
            <a:solidFill>
              <a:srgbClr val="23A5DB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9"/>
          <p:cNvSpPr/>
          <p:nvPr/>
        </p:nvSpPr>
        <p:spPr>
          <a:xfrm>
            <a:off x="5680599" y="2899825"/>
            <a:ext cx="225425" cy="203200"/>
          </a:xfrm>
          <a:custGeom>
            <a:avLst/>
            <a:gdLst/>
            <a:ahLst/>
            <a:cxnLst/>
            <a:rect l="l" t="t" r="r" b="b"/>
            <a:pathLst>
              <a:path w="225425" h="203200">
                <a:moveTo>
                  <a:pt x="225043" y="203123"/>
                </a:moveTo>
                <a:lnTo>
                  <a:pt x="205035" y="160170"/>
                </a:lnTo>
                <a:lnTo>
                  <a:pt x="179354" y="120804"/>
                </a:lnTo>
                <a:lnTo>
                  <a:pt x="148528" y="85551"/>
                </a:lnTo>
                <a:lnTo>
                  <a:pt x="113084" y="54939"/>
                </a:lnTo>
                <a:lnTo>
                  <a:pt x="73550" y="29494"/>
                </a:lnTo>
                <a:lnTo>
                  <a:pt x="30451" y="9743"/>
                </a:lnTo>
                <a:lnTo>
                  <a:pt x="15384" y="4516"/>
                </a:lnTo>
                <a:lnTo>
                  <a:pt x="0" y="0"/>
                </a:lnTo>
              </a:path>
            </a:pathLst>
          </a:custGeom>
          <a:ln w="38100">
            <a:solidFill>
              <a:srgbClr val="23A5DB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0"/>
          <p:cNvSpPr/>
          <p:nvPr/>
        </p:nvSpPr>
        <p:spPr>
          <a:xfrm>
            <a:off x="5272651" y="2910310"/>
            <a:ext cx="203200" cy="225425"/>
          </a:xfrm>
          <a:custGeom>
            <a:avLst/>
            <a:gdLst/>
            <a:ahLst/>
            <a:cxnLst/>
            <a:rect l="l" t="t" r="r" b="b"/>
            <a:pathLst>
              <a:path w="203200" h="225425">
                <a:moveTo>
                  <a:pt x="203123" y="0"/>
                </a:moveTo>
                <a:lnTo>
                  <a:pt x="160169" y="20007"/>
                </a:lnTo>
                <a:lnTo>
                  <a:pt x="120801" y="45686"/>
                </a:lnTo>
                <a:lnTo>
                  <a:pt x="85547" y="76510"/>
                </a:lnTo>
                <a:lnTo>
                  <a:pt x="54934" y="111953"/>
                </a:lnTo>
                <a:lnTo>
                  <a:pt x="29489" y="151488"/>
                </a:lnTo>
                <a:lnTo>
                  <a:pt x="9740" y="194589"/>
                </a:lnTo>
                <a:lnTo>
                  <a:pt x="4514" y="209657"/>
                </a:lnTo>
                <a:lnTo>
                  <a:pt x="0" y="225044"/>
                </a:lnTo>
              </a:path>
            </a:pathLst>
          </a:custGeom>
          <a:ln w="38100">
            <a:solidFill>
              <a:srgbClr val="23A5DB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1"/>
          <p:cNvSpPr/>
          <p:nvPr/>
        </p:nvSpPr>
        <p:spPr>
          <a:xfrm>
            <a:off x="5283132" y="3340175"/>
            <a:ext cx="225425" cy="203200"/>
          </a:xfrm>
          <a:custGeom>
            <a:avLst/>
            <a:gdLst/>
            <a:ahLst/>
            <a:cxnLst/>
            <a:rect l="l" t="t" r="r" b="b"/>
            <a:pathLst>
              <a:path w="225425" h="203200">
                <a:moveTo>
                  <a:pt x="0" y="0"/>
                </a:moveTo>
                <a:lnTo>
                  <a:pt x="20008" y="42953"/>
                </a:lnTo>
                <a:lnTo>
                  <a:pt x="45689" y="82319"/>
                </a:lnTo>
                <a:lnTo>
                  <a:pt x="76515" y="117572"/>
                </a:lnTo>
                <a:lnTo>
                  <a:pt x="111959" y="148184"/>
                </a:lnTo>
                <a:lnTo>
                  <a:pt x="151493" y="173628"/>
                </a:lnTo>
                <a:lnTo>
                  <a:pt x="194592" y="193379"/>
                </a:lnTo>
                <a:lnTo>
                  <a:pt x="209659" y="198607"/>
                </a:lnTo>
                <a:lnTo>
                  <a:pt x="225044" y="203123"/>
                </a:lnTo>
              </a:path>
            </a:pathLst>
          </a:custGeom>
          <a:ln w="38100">
            <a:solidFill>
              <a:srgbClr val="23A5DB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2"/>
          <p:cNvSpPr/>
          <p:nvPr/>
        </p:nvSpPr>
        <p:spPr>
          <a:xfrm>
            <a:off x="5923209" y="3172931"/>
            <a:ext cx="4445" cy="101600"/>
          </a:xfrm>
          <a:custGeom>
            <a:avLst/>
            <a:gdLst/>
            <a:ahLst/>
            <a:cxnLst/>
            <a:rect l="l" t="t" r="r" b="b"/>
            <a:pathLst>
              <a:path w="4445" h="101600">
                <a:moveTo>
                  <a:pt x="0" y="101529"/>
                </a:moveTo>
                <a:lnTo>
                  <a:pt x="1748" y="89090"/>
                </a:lnTo>
                <a:lnTo>
                  <a:pt x="3030" y="76504"/>
                </a:lnTo>
                <a:lnTo>
                  <a:pt x="3840" y="63781"/>
                </a:lnTo>
                <a:lnTo>
                  <a:pt x="4170" y="50933"/>
                </a:lnTo>
                <a:lnTo>
                  <a:pt x="3951" y="37349"/>
                </a:lnTo>
                <a:lnTo>
                  <a:pt x="3287" y="24438"/>
                </a:lnTo>
                <a:lnTo>
                  <a:pt x="2186" y="12042"/>
                </a:lnTo>
                <a:lnTo>
                  <a:pt x="654" y="0"/>
                </a:lnTo>
              </a:path>
            </a:pathLst>
          </a:custGeom>
          <a:ln w="38100">
            <a:solidFill>
              <a:srgbClr val="23A5D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3"/>
          <p:cNvSpPr/>
          <p:nvPr/>
        </p:nvSpPr>
        <p:spPr>
          <a:xfrm>
            <a:off x="5545758" y="2888567"/>
            <a:ext cx="101600" cy="4445"/>
          </a:xfrm>
          <a:custGeom>
            <a:avLst/>
            <a:gdLst/>
            <a:ahLst/>
            <a:cxnLst/>
            <a:rect l="l" t="t" r="r" b="b"/>
            <a:pathLst>
              <a:path w="101600" h="4445">
                <a:moveTo>
                  <a:pt x="101531" y="4170"/>
                </a:moveTo>
                <a:lnTo>
                  <a:pt x="89083" y="2427"/>
                </a:lnTo>
                <a:lnTo>
                  <a:pt x="76495" y="1144"/>
                </a:lnTo>
                <a:lnTo>
                  <a:pt x="63776" y="331"/>
                </a:lnTo>
                <a:lnTo>
                  <a:pt x="50933" y="0"/>
                </a:lnTo>
                <a:lnTo>
                  <a:pt x="37349" y="220"/>
                </a:lnTo>
                <a:lnTo>
                  <a:pt x="24439" y="887"/>
                </a:lnTo>
                <a:lnTo>
                  <a:pt x="12042" y="1989"/>
                </a:lnTo>
                <a:lnTo>
                  <a:pt x="0" y="3518"/>
                </a:lnTo>
              </a:path>
            </a:pathLst>
          </a:custGeom>
          <a:ln w="38100">
            <a:solidFill>
              <a:srgbClr val="23A5D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object 14"/>
          <p:cNvSpPr/>
          <p:nvPr/>
        </p:nvSpPr>
        <p:spPr>
          <a:xfrm>
            <a:off x="5261395" y="3168657"/>
            <a:ext cx="4445" cy="101600"/>
          </a:xfrm>
          <a:custGeom>
            <a:avLst/>
            <a:gdLst/>
            <a:ahLst/>
            <a:cxnLst/>
            <a:rect l="l" t="t" r="r" b="b"/>
            <a:pathLst>
              <a:path w="4445" h="101600">
                <a:moveTo>
                  <a:pt x="4170" y="0"/>
                </a:moveTo>
                <a:lnTo>
                  <a:pt x="2427" y="12447"/>
                </a:lnTo>
                <a:lnTo>
                  <a:pt x="1144" y="25035"/>
                </a:lnTo>
                <a:lnTo>
                  <a:pt x="331" y="37754"/>
                </a:lnTo>
                <a:lnTo>
                  <a:pt x="0" y="50597"/>
                </a:lnTo>
                <a:lnTo>
                  <a:pt x="220" y="64183"/>
                </a:lnTo>
                <a:lnTo>
                  <a:pt x="887" y="77096"/>
                </a:lnTo>
                <a:lnTo>
                  <a:pt x="1989" y="89493"/>
                </a:lnTo>
                <a:lnTo>
                  <a:pt x="3518" y="101533"/>
                </a:lnTo>
              </a:path>
            </a:pathLst>
          </a:custGeom>
          <a:ln w="38100">
            <a:solidFill>
              <a:srgbClr val="23A5D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5"/>
          <p:cNvSpPr/>
          <p:nvPr/>
        </p:nvSpPr>
        <p:spPr>
          <a:xfrm>
            <a:off x="5541486" y="3550381"/>
            <a:ext cx="101600" cy="4445"/>
          </a:xfrm>
          <a:custGeom>
            <a:avLst/>
            <a:gdLst/>
            <a:ahLst/>
            <a:cxnLst/>
            <a:rect l="l" t="t" r="r" b="b"/>
            <a:pathLst>
              <a:path w="101600" h="4445">
                <a:moveTo>
                  <a:pt x="0" y="0"/>
                </a:moveTo>
                <a:lnTo>
                  <a:pt x="12444" y="1748"/>
                </a:lnTo>
                <a:lnTo>
                  <a:pt x="25030" y="3030"/>
                </a:lnTo>
                <a:lnTo>
                  <a:pt x="37750" y="3840"/>
                </a:lnTo>
                <a:lnTo>
                  <a:pt x="50596" y="4170"/>
                </a:lnTo>
                <a:lnTo>
                  <a:pt x="64180" y="3951"/>
                </a:lnTo>
                <a:lnTo>
                  <a:pt x="77091" y="3287"/>
                </a:lnTo>
                <a:lnTo>
                  <a:pt x="89487" y="2186"/>
                </a:lnTo>
                <a:lnTo>
                  <a:pt x="101529" y="654"/>
                </a:lnTo>
              </a:path>
            </a:pathLst>
          </a:custGeom>
          <a:ln w="38099">
            <a:solidFill>
              <a:srgbClr val="23A5D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object 16"/>
          <p:cNvSpPr/>
          <p:nvPr/>
        </p:nvSpPr>
        <p:spPr>
          <a:xfrm>
            <a:off x="6109995" y="4549295"/>
            <a:ext cx="102235" cy="114300"/>
          </a:xfrm>
          <a:custGeom>
            <a:avLst/>
            <a:gdLst/>
            <a:ahLst/>
            <a:cxnLst/>
            <a:rect l="l" t="t" r="r" b="b"/>
            <a:pathLst>
              <a:path w="102235" h="114300">
                <a:moveTo>
                  <a:pt x="0" y="113849"/>
                </a:moveTo>
                <a:lnTo>
                  <a:pt x="31302" y="91198"/>
                </a:lnTo>
                <a:lnTo>
                  <a:pt x="58983" y="64371"/>
                </a:lnTo>
                <a:lnTo>
                  <a:pt x="82591" y="33821"/>
                </a:lnTo>
                <a:lnTo>
                  <a:pt x="95842" y="11609"/>
                </a:lnTo>
                <a:lnTo>
                  <a:pt x="101671" y="0"/>
                </a:lnTo>
              </a:path>
            </a:pathLst>
          </a:custGeom>
          <a:ln w="38100">
            <a:solidFill>
              <a:srgbClr val="23A5DB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object 17"/>
          <p:cNvSpPr/>
          <p:nvPr/>
        </p:nvSpPr>
        <p:spPr>
          <a:xfrm>
            <a:off x="6083319" y="4192287"/>
            <a:ext cx="114300" cy="102235"/>
          </a:xfrm>
          <a:custGeom>
            <a:avLst/>
            <a:gdLst/>
            <a:ahLst/>
            <a:cxnLst/>
            <a:rect l="l" t="t" r="r" b="b"/>
            <a:pathLst>
              <a:path w="114300" h="102234">
                <a:moveTo>
                  <a:pt x="113852" y="101671"/>
                </a:moveTo>
                <a:lnTo>
                  <a:pt x="91199" y="70364"/>
                </a:lnTo>
                <a:lnTo>
                  <a:pt x="64369" y="42682"/>
                </a:lnTo>
                <a:lnTo>
                  <a:pt x="33817" y="19077"/>
                </a:lnTo>
                <a:lnTo>
                  <a:pt x="11607" y="5828"/>
                </a:lnTo>
                <a:lnTo>
                  <a:pt x="0" y="0"/>
                </a:lnTo>
              </a:path>
            </a:pathLst>
          </a:custGeom>
          <a:ln w="38100">
            <a:solidFill>
              <a:srgbClr val="23A5DB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object 18"/>
          <p:cNvSpPr/>
          <p:nvPr/>
        </p:nvSpPr>
        <p:spPr>
          <a:xfrm>
            <a:off x="5726308" y="4206783"/>
            <a:ext cx="102235" cy="114300"/>
          </a:xfrm>
          <a:custGeom>
            <a:avLst/>
            <a:gdLst/>
            <a:ahLst/>
            <a:cxnLst/>
            <a:rect l="l" t="t" r="r" b="b"/>
            <a:pathLst>
              <a:path w="102235" h="114300">
                <a:moveTo>
                  <a:pt x="101671" y="0"/>
                </a:moveTo>
                <a:lnTo>
                  <a:pt x="70369" y="22651"/>
                </a:lnTo>
                <a:lnTo>
                  <a:pt x="42687" y="49478"/>
                </a:lnTo>
                <a:lnTo>
                  <a:pt x="19080" y="80028"/>
                </a:lnTo>
                <a:lnTo>
                  <a:pt x="5828" y="102240"/>
                </a:lnTo>
                <a:lnTo>
                  <a:pt x="0" y="113849"/>
                </a:lnTo>
              </a:path>
            </a:pathLst>
          </a:custGeom>
          <a:ln w="38100">
            <a:solidFill>
              <a:srgbClr val="23A5DB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22" name="object 19"/>
          <p:cNvSpPr/>
          <p:nvPr/>
        </p:nvSpPr>
        <p:spPr>
          <a:xfrm>
            <a:off x="5740803" y="4575969"/>
            <a:ext cx="114300" cy="102235"/>
          </a:xfrm>
          <a:custGeom>
            <a:avLst/>
            <a:gdLst/>
            <a:ahLst/>
            <a:cxnLst/>
            <a:rect l="l" t="t" r="r" b="b"/>
            <a:pathLst>
              <a:path w="114300" h="102234">
                <a:moveTo>
                  <a:pt x="0" y="0"/>
                </a:moveTo>
                <a:lnTo>
                  <a:pt x="22652" y="31307"/>
                </a:lnTo>
                <a:lnTo>
                  <a:pt x="49482" y="58988"/>
                </a:lnTo>
                <a:lnTo>
                  <a:pt x="80034" y="82593"/>
                </a:lnTo>
                <a:lnTo>
                  <a:pt x="102244" y="95842"/>
                </a:lnTo>
                <a:lnTo>
                  <a:pt x="113852" y="101671"/>
                </a:lnTo>
              </a:path>
            </a:pathLst>
          </a:custGeom>
          <a:ln w="38100">
            <a:solidFill>
              <a:srgbClr val="23A5DB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object 20"/>
          <p:cNvSpPr/>
          <p:nvPr/>
        </p:nvSpPr>
        <p:spPr>
          <a:xfrm>
            <a:off x="6230069" y="4381470"/>
            <a:ext cx="6985" cy="115570"/>
          </a:xfrm>
          <a:custGeom>
            <a:avLst/>
            <a:gdLst/>
            <a:ahLst/>
            <a:cxnLst/>
            <a:rect l="l" t="t" r="r" b="b"/>
            <a:pathLst>
              <a:path w="6985" h="115570">
                <a:moveTo>
                  <a:pt x="0" y="115137"/>
                </a:moveTo>
                <a:lnTo>
                  <a:pt x="2581" y="102882"/>
                </a:lnTo>
                <a:lnTo>
                  <a:pt x="4596" y="90427"/>
                </a:lnTo>
                <a:lnTo>
                  <a:pt x="6030" y="77785"/>
                </a:lnTo>
                <a:lnTo>
                  <a:pt x="6871" y="64974"/>
                </a:lnTo>
                <a:lnTo>
                  <a:pt x="6757" y="49049"/>
                </a:lnTo>
                <a:lnTo>
                  <a:pt x="6176" y="34936"/>
                </a:lnTo>
                <a:lnTo>
                  <a:pt x="5142" y="22288"/>
                </a:lnTo>
                <a:lnTo>
                  <a:pt x="3671" y="10759"/>
                </a:lnTo>
                <a:lnTo>
                  <a:pt x="1778" y="0"/>
                </a:lnTo>
              </a:path>
            </a:pathLst>
          </a:custGeom>
          <a:ln w="38100">
            <a:solidFill>
              <a:srgbClr val="23A5D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object 21"/>
          <p:cNvSpPr/>
          <p:nvPr/>
        </p:nvSpPr>
        <p:spPr>
          <a:xfrm>
            <a:off x="5915497" y="4167004"/>
            <a:ext cx="115570" cy="6985"/>
          </a:xfrm>
          <a:custGeom>
            <a:avLst/>
            <a:gdLst/>
            <a:ahLst/>
            <a:cxnLst/>
            <a:rect l="l" t="t" r="r" b="b"/>
            <a:pathLst>
              <a:path w="115570" h="6985">
                <a:moveTo>
                  <a:pt x="115132" y="6883"/>
                </a:moveTo>
                <a:lnTo>
                  <a:pt x="102879" y="4299"/>
                </a:lnTo>
                <a:lnTo>
                  <a:pt x="90426" y="2282"/>
                </a:lnTo>
                <a:lnTo>
                  <a:pt x="77787" y="844"/>
                </a:lnTo>
                <a:lnTo>
                  <a:pt x="64975" y="0"/>
                </a:lnTo>
                <a:lnTo>
                  <a:pt x="49048" y="114"/>
                </a:lnTo>
                <a:lnTo>
                  <a:pt x="34935" y="697"/>
                </a:lnTo>
                <a:lnTo>
                  <a:pt x="22287" y="1734"/>
                </a:lnTo>
                <a:lnTo>
                  <a:pt x="10758" y="3207"/>
                </a:lnTo>
                <a:lnTo>
                  <a:pt x="0" y="5103"/>
                </a:lnTo>
              </a:path>
            </a:pathLst>
          </a:custGeom>
          <a:ln w="38100">
            <a:solidFill>
              <a:srgbClr val="23A5D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5" name="object 22"/>
          <p:cNvSpPr/>
          <p:nvPr/>
        </p:nvSpPr>
        <p:spPr>
          <a:xfrm>
            <a:off x="5701026" y="4373316"/>
            <a:ext cx="6985" cy="115570"/>
          </a:xfrm>
          <a:custGeom>
            <a:avLst/>
            <a:gdLst/>
            <a:ahLst/>
            <a:cxnLst/>
            <a:rect l="l" t="t" r="r" b="b"/>
            <a:pathLst>
              <a:path w="6985" h="115570">
                <a:moveTo>
                  <a:pt x="6883" y="0"/>
                </a:moveTo>
                <a:lnTo>
                  <a:pt x="4299" y="12259"/>
                </a:lnTo>
                <a:lnTo>
                  <a:pt x="2282" y="24714"/>
                </a:lnTo>
                <a:lnTo>
                  <a:pt x="844" y="37354"/>
                </a:lnTo>
                <a:lnTo>
                  <a:pt x="0" y="50162"/>
                </a:lnTo>
                <a:lnTo>
                  <a:pt x="114" y="66088"/>
                </a:lnTo>
                <a:lnTo>
                  <a:pt x="697" y="80203"/>
                </a:lnTo>
                <a:lnTo>
                  <a:pt x="1734" y="92852"/>
                </a:lnTo>
                <a:lnTo>
                  <a:pt x="3208" y="104382"/>
                </a:lnTo>
                <a:lnTo>
                  <a:pt x="5104" y="115140"/>
                </a:lnTo>
              </a:path>
            </a:pathLst>
          </a:custGeom>
          <a:ln w="38100">
            <a:solidFill>
              <a:srgbClr val="23A5D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6" name="object 23"/>
          <p:cNvSpPr/>
          <p:nvPr/>
        </p:nvSpPr>
        <p:spPr>
          <a:xfrm>
            <a:off x="5907337" y="4696048"/>
            <a:ext cx="115570" cy="6985"/>
          </a:xfrm>
          <a:custGeom>
            <a:avLst/>
            <a:gdLst/>
            <a:ahLst/>
            <a:cxnLst/>
            <a:rect l="l" t="t" r="r" b="b"/>
            <a:pathLst>
              <a:path w="115570" h="6984">
                <a:moveTo>
                  <a:pt x="0" y="0"/>
                </a:moveTo>
                <a:lnTo>
                  <a:pt x="12259" y="2577"/>
                </a:lnTo>
                <a:lnTo>
                  <a:pt x="24715" y="4590"/>
                </a:lnTo>
                <a:lnTo>
                  <a:pt x="37354" y="6026"/>
                </a:lnTo>
                <a:lnTo>
                  <a:pt x="50163" y="6870"/>
                </a:lnTo>
                <a:lnTo>
                  <a:pt x="66094" y="6756"/>
                </a:lnTo>
                <a:lnTo>
                  <a:pt x="80210" y="6173"/>
                </a:lnTo>
                <a:lnTo>
                  <a:pt x="92858" y="5137"/>
                </a:lnTo>
                <a:lnTo>
                  <a:pt x="104386" y="3665"/>
                </a:lnTo>
                <a:lnTo>
                  <a:pt x="115142" y="1774"/>
                </a:lnTo>
              </a:path>
            </a:pathLst>
          </a:custGeom>
          <a:ln w="38099">
            <a:solidFill>
              <a:srgbClr val="23A5D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7" name="object 24"/>
          <p:cNvSpPr/>
          <p:nvPr/>
        </p:nvSpPr>
        <p:spPr>
          <a:xfrm>
            <a:off x="6955200" y="3541772"/>
            <a:ext cx="203200" cy="225425"/>
          </a:xfrm>
          <a:custGeom>
            <a:avLst/>
            <a:gdLst/>
            <a:ahLst/>
            <a:cxnLst/>
            <a:rect l="l" t="t" r="r" b="b"/>
            <a:pathLst>
              <a:path w="203200" h="225425">
                <a:moveTo>
                  <a:pt x="0" y="225043"/>
                </a:moveTo>
                <a:lnTo>
                  <a:pt x="42954" y="205036"/>
                </a:lnTo>
                <a:lnTo>
                  <a:pt x="82321" y="179357"/>
                </a:lnTo>
                <a:lnTo>
                  <a:pt x="117576" y="148533"/>
                </a:lnTo>
                <a:lnTo>
                  <a:pt x="148189" y="113090"/>
                </a:lnTo>
                <a:lnTo>
                  <a:pt x="173634" y="73555"/>
                </a:lnTo>
                <a:lnTo>
                  <a:pt x="193382" y="30454"/>
                </a:lnTo>
                <a:lnTo>
                  <a:pt x="198608" y="15386"/>
                </a:lnTo>
                <a:lnTo>
                  <a:pt x="203123" y="0"/>
                </a:lnTo>
              </a:path>
            </a:pathLst>
          </a:custGeom>
          <a:ln w="38100">
            <a:solidFill>
              <a:srgbClr val="23A5DB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28" name="object 25"/>
          <p:cNvSpPr/>
          <p:nvPr/>
        </p:nvSpPr>
        <p:spPr>
          <a:xfrm>
            <a:off x="6922799" y="3133826"/>
            <a:ext cx="225425" cy="203200"/>
          </a:xfrm>
          <a:custGeom>
            <a:avLst/>
            <a:gdLst/>
            <a:ahLst/>
            <a:cxnLst/>
            <a:rect l="l" t="t" r="r" b="b"/>
            <a:pathLst>
              <a:path w="225425" h="203200">
                <a:moveTo>
                  <a:pt x="225043" y="203123"/>
                </a:moveTo>
                <a:lnTo>
                  <a:pt x="205035" y="160170"/>
                </a:lnTo>
                <a:lnTo>
                  <a:pt x="179354" y="120804"/>
                </a:lnTo>
                <a:lnTo>
                  <a:pt x="148528" y="85551"/>
                </a:lnTo>
                <a:lnTo>
                  <a:pt x="113084" y="54939"/>
                </a:lnTo>
                <a:lnTo>
                  <a:pt x="73550" y="29494"/>
                </a:lnTo>
                <a:lnTo>
                  <a:pt x="30451" y="9743"/>
                </a:lnTo>
                <a:lnTo>
                  <a:pt x="15384" y="4516"/>
                </a:lnTo>
                <a:lnTo>
                  <a:pt x="0" y="0"/>
                </a:lnTo>
              </a:path>
            </a:pathLst>
          </a:custGeom>
          <a:ln w="38100">
            <a:solidFill>
              <a:srgbClr val="23A5DB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29" name="object 26"/>
          <p:cNvSpPr/>
          <p:nvPr/>
        </p:nvSpPr>
        <p:spPr>
          <a:xfrm>
            <a:off x="6514849" y="3144311"/>
            <a:ext cx="203200" cy="225425"/>
          </a:xfrm>
          <a:custGeom>
            <a:avLst/>
            <a:gdLst/>
            <a:ahLst/>
            <a:cxnLst/>
            <a:rect l="l" t="t" r="r" b="b"/>
            <a:pathLst>
              <a:path w="203200" h="225425">
                <a:moveTo>
                  <a:pt x="203123" y="0"/>
                </a:moveTo>
                <a:lnTo>
                  <a:pt x="160169" y="20007"/>
                </a:lnTo>
                <a:lnTo>
                  <a:pt x="120801" y="45686"/>
                </a:lnTo>
                <a:lnTo>
                  <a:pt x="85547" y="76510"/>
                </a:lnTo>
                <a:lnTo>
                  <a:pt x="54934" y="111953"/>
                </a:lnTo>
                <a:lnTo>
                  <a:pt x="29489" y="151488"/>
                </a:lnTo>
                <a:lnTo>
                  <a:pt x="9740" y="194589"/>
                </a:lnTo>
                <a:lnTo>
                  <a:pt x="4514" y="209657"/>
                </a:lnTo>
                <a:lnTo>
                  <a:pt x="0" y="225044"/>
                </a:lnTo>
              </a:path>
            </a:pathLst>
          </a:custGeom>
          <a:ln w="38100">
            <a:solidFill>
              <a:srgbClr val="23A5DB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30" name="object 27"/>
          <p:cNvSpPr/>
          <p:nvPr/>
        </p:nvSpPr>
        <p:spPr>
          <a:xfrm>
            <a:off x="6525332" y="3574176"/>
            <a:ext cx="225425" cy="203200"/>
          </a:xfrm>
          <a:custGeom>
            <a:avLst/>
            <a:gdLst/>
            <a:ahLst/>
            <a:cxnLst/>
            <a:rect l="l" t="t" r="r" b="b"/>
            <a:pathLst>
              <a:path w="225425" h="203200">
                <a:moveTo>
                  <a:pt x="0" y="0"/>
                </a:moveTo>
                <a:lnTo>
                  <a:pt x="20008" y="42953"/>
                </a:lnTo>
                <a:lnTo>
                  <a:pt x="45689" y="82319"/>
                </a:lnTo>
                <a:lnTo>
                  <a:pt x="76515" y="117572"/>
                </a:lnTo>
                <a:lnTo>
                  <a:pt x="111959" y="148184"/>
                </a:lnTo>
                <a:lnTo>
                  <a:pt x="151493" y="173628"/>
                </a:lnTo>
                <a:lnTo>
                  <a:pt x="194592" y="193379"/>
                </a:lnTo>
                <a:lnTo>
                  <a:pt x="209659" y="198607"/>
                </a:lnTo>
                <a:lnTo>
                  <a:pt x="225044" y="203123"/>
                </a:lnTo>
              </a:path>
            </a:pathLst>
          </a:custGeom>
          <a:ln w="38100">
            <a:solidFill>
              <a:srgbClr val="23A5DB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31" name="object 28"/>
          <p:cNvSpPr/>
          <p:nvPr/>
        </p:nvSpPr>
        <p:spPr>
          <a:xfrm>
            <a:off x="7165409" y="3406932"/>
            <a:ext cx="4445" cy="101600"/>
          </a:xfrm>
          <a:custGeom>
            <a:avLst/>
            <a:gdLst/>
            <a:ahLst/>
            <a:cxnLst/>
            <a:rect l="l" t="t" r="r" b="b"/>
            <a:pathLst>
              <a:path w="4445" h="101600">
                <a:moveTo>
                  <a:pt x="0" y="101529"/>
                </a:moveTo>
                <a:lnTo>
                  <a:pt x="1748" y="89090"/>
                </a:lnTo>
                <a:lnTo>
                  <a:pt x="3030" y="76504"/>
                </a:lnTo>
                <a:lnTo>
                  <a:pt x="3840" y="63781"/>
                </a:lnTo>
                <a:lnTo>
                  <a:pt x="4170" y="50933"/>
                </a:lnTo>
                <a:lnTo>
                  <a:pt x="3951" y="37349"/>
                </a:lnTo>
                <a:lnTo>
                  <a:pt x="3287" y="24438"/>
                </a:lnTo>
                <a:lnTo>
                  <a:pt x="2186" y="12042"/>
                </a:lnTo>
                <a:lnTo>
                  <a:pt x="654" y="0"/>
                </a:lnTo>
              </a:path>
            </a:pathLst>
          </a:custGeom>
          <a:ln w="38100">
            <a:solidFill>
              <a:srgbClr val="23A5D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2" name="object 29"/>
          <p:cNvSpPr/>
          <p:nvPr/>
        </p:nvSpPr>
        <p:spPr>
          <a:xfrm>
            <a:off x="6787958" y="3122568"/>
            <a:ext cx="101600" cy="4445"/>
          </a:xfrm>
          <a:custGeom>
            <a:avLst/>
            <a:gdLst/>
            <a:ahLst/>
            <a:cxnLst/>
            <a:rect l="l" t="t" r="r" b="b"/>
            <a:pathLst>
              <a:path w="101600" h="4445">
                <a:moveTo>
                  <a:pt x="101531" y="4170"/>
                </a:moveTo>
                <a:lnTo>
                  <a:pt x="89083" y="2427"/>
                </a:lnTo>
                <a:lnTo>
                  <a:pt x="76495" y="1144"/>
                </a:lnTo>
                <a:lnTo>
                  <a:pt x="63776" y="331"/>
                </a:lnTo>
                <a:lnTo>
                  <a:pt x="50933" y="0"/>
                </a:lnTo>
                <a:lnTo>
                  <a:pt x="37349" y="220"/>
                </a:lnTo>
                <a:lnTo>
                  <a:pt x="24439" y="887"/>
                </a:lnTo>
                <a:lnTo>
                  <a:pt x="12042" y="1989"/>
                </a:lnTo>
                <a:lnTo>
                  <a:pt x="0" y="3518"/>
                </a:lnTo>
              </a:path>
            </a:pathLst>
          </a:custGeom>
          <a:ln w="38100">
            <a:solidFill>
              <a:srgbClr val="23A5D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3" name="object 30"/>
          <p:cNvSpPr/>
          <p:nvPr/>
        </p:nvSpPr>
        <p:spPr>
          <a:xfrm>
            <a:off x="6503594" y="3402658"/>
            <a:ext cx="4445" cy="101600"/>
          </a:xfrm>
          <a:custGeom>
            <a:avLst/>
            <a:gdLst/>
            <a:ahLst/>
            <a:cxnLst/>
            <a:rect l="l" t="t" r="r" b="b"/>
            <a:pathLst>
              <a:path w="4445" h="101600">
                <a:moveTo>
                  <a:pt x="4170" y="0"/>
                </a:moveTo>
                <a:lnTo>
                  <a:pt x="2427" y="12447"/>
                </a:lnTo>
                <a:lnTo>
                  <a:pt x="1144" y="25035"/>
                </a:lnTo>
                <a:lnTo>
                  <a:pt x="331" y="37754"/>
                </a:lnTo>
                <a:lnTo>
                  <a:pt x="0" y="50597"/>
                </a:lnTo>
                <a:lnTo>
                  <a:pt x="220" y="64183"/>
                </a:lnTo>
                <a:lnTo>
                  <a:pt x="887" y="77096"/>
                </a:lnTo>
                <a:lnTo>
                  <a:pt x="1989" y="89493"/>
                </a:lnTo>
                <a:lnTo>
                  <a:pt x="3518" y="101533"/>
                </a:lnTo>
              </a:path>
            </a:pathLst>
          </a:custGeom>
          <a:ln w="38100">
            <a:solidFill>
              <a:srgbClr val="23A5D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4" name="object 31"/>
          <p:cNvSpPr/>
          <p:nvPr/>
        </p:nvSpPr>
        <p:spPr>
          <a:xfrm>
            <a:off x="6783685" y="3784382"/>
            <a:ext cx="101600" cy="4445"/>
          </a:xfrm>
          <a:custGeom>
            <a:avLst/>
            <a:gdLst/>
            <a:ahLst/>
            <a:cxnLst/>
            <a:rect l="l" t="t" r="r" b="b"/>
            <a:pathLst>
              <a:path w="101600" h="4445">
                <a:moveTo>
                  <a:pt x="0" y="0"/>
                </a:moveTo>
                <a:lnTo>
                  <a:pt x="12444" y="1748"/>
                </a:lnTo>
                <a:lnTo>
                  <a:pt x="25030" y="3030"/>
                </a:lnTo>
                <a:lnTo>
                  <a:pt x="37750" y="3840"/>
                </a:lnTo>
                <a:lnTo>
                  <a:pt x="50596" y="4170"/>
                </a:lnTo>
                <a:lnTo>
                  <a:pt x="64180" y="3951"/>
                </a:lnTo>
                <a:lnTo>
                  <a:pt x="77091" y="3287"/>
                </a:lnTo>
                <a:lnTo>
                  <a:pt x="89487" y="2186"/>
                </a:lnTo>
                <a:lnTo>
                  <a:pt x="101529" y="654"/>
                </a:lnTo>
              </a:path>
            </a:pathLst>
          </a:custGeom>
          <a:ln w="38099">
            <a:solidFill>
              <a:srgbClr val="23A5D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5" name="object 32"/>
          <p:cNvSpPr/>
          <p:nvPr/>
        </p:nvSpPr>
        <p:spPr>
          <a:xfrm>
            <a:off x="7474451" y="4081769"/>
            <a:ext cx="203200" cy="225425"/>
          </a:xfrm>
          <a:custGeom>
            <a:avLst/>
            <a:gdLst/>
            <a:ahLst/>
            <a:cxnLst/>
            <a:rect l="l" t="t" r="r" b="b"/>
            <a:pathLst>
              <a:path w="203200" h="225425">
                <a:moveTo>
                  <a:pt x="0" y="225043"/>
                </a:moveTo>
                <a:lnTo>
                  <a:pt x="42954" y="205036"/>
                </a:lnTo>
                <a:lnTo>
                  <a:pt x="82321" y="179357"/>
                </a:lnTo>
                <a:lnTo>
                  <a:pt x="117576" y="148533"/>
                </a:lnTo>
                <a:lnTo>
                  <a:pt x="148189" y="113090"/>
                </a:lnTo>
                <a:lnTo>
                  <a:pt x="173634" y="73555"/>
                </a:lnTo>
                <a:lnTo>
                  <a:pt x="193382" y="30454"/>
                </a:lnTo>
                <a:lnTo>
                  <a:pt x="198608" y="15386"/>
                </a:lnTo>
                <a:lnTo>
                  <a:pt x="203123" y="0"/>
                </a:lnTo>
              </a:path>
            </a:pathLst>
          </a:custGeom>
          <a:ln w="38100">
            <a:solidFill>
              <a:srgbClr val="23A5DB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36" name="object 33"/>
          <p:cNvSpPr/>
          <p:nvPr/>
        </p:nvSpPr>
        <p:spPr>
          <a:xfrm>
            <a:off x="7442048" y="3673825"/>
            <a:ext cx="225425" cy="203200"/>
          </a:xfrm>
          <a:custGeom>
            <a:avLst/>
            <a:gdLst/>
            <a:ahLst/>
            <a:cxnLst/>
            <a:rect l="l" t="t" r="r" b="b"/>
            <a:pathLst>
              <a:path w="225425" h="203200">
                <a:moveTo>
                  <a:pt x="225044" y="203123"/>
                </a:moveTo>
                <a:lnTo>
                  <a:pt x="205035" y="160170"/>
                </a:lnTo>
                <a:lnTo>
                  <a:pt x="179354" y="120804"/>
                </a:lnTo>
                <a:lnTo>
                  <a:pt x="148528" y="85551"/>
                </a:lnTo>
                <a:lnTo>
                  <a:pt x="113084" y="54939"/>
                </a:lnTo>
                <a:lnTo>
                  <a:pt x="73550" y="29494"/>
                </a:lnTo>
                <a:lnTo>
                  <a:pt x="30451" y="9743"/>
                </a:lnTo>
                <a:lnTo>
                  <a:pt x="15384" y="4516"/>
                </a:lnTo>
                <a:lnTo>
                  <a:pt x="0" y="0"/>
                </a:lnTo>
              </a:path>
            </a:pathLst>
          </a:custGeom>
          <a:ln w="38100">
            <a:solidFill>
              <a:srgbClr val="23A5DB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37" name="object 34"/>
          <p:cNvSpPr/>
          <p:nvPr/>
        </p:nvSpPr>
        <p:spPr>
          <a:xfrm>
            <a:off x="7034100" y="3684309"/>
            <a:ext cx="203200" cy="225425"/>
          </a:xfrm>
          <a:custGeom>
            <a:avLst/>
            <a:gdLst/>
            <a:ahLst/>
            <a:cxnLst/>
            <a:rect l="l" t="t" r="r" b="b"/>
            <a:pathLst>
              <a:path w="203200" h="225425">
                <a:moveTo>
                  <a:pt x="203123" y="0"/>
                </a:moveTo>
                <a:lnTo>
                  <a:pt x="160169" y="20007"/>
                </a:lnTo>
                <a:lnTo>
                  <a:pt x="120801" y="45686"/>
                </a:lnTo>
                <a:lnTo>
                  <a:pt x="85547" y="76510"/>
                </a:lnTo>
                <a:lnTo>
                  <a:pt x="54934" y="111953"/>
                </a:lnTo>
                <a:lnTo>
                  <a:pt x="29489" y="151488"/>
                </a:lnTo>
                <a:lnTo>
                  <a:pt x="9740" y="194589"/>
                </a:lnTo>
                <a:lnTo>
                  <a:pt x="4514" y="209657"/>
                </a:lnTo>
                <a:lnTo>
                  <a:pt x="0" y="225044"/>
                </a:lnTo>
              </a:path>
            </a:pathLst>
          </a:custGeom>
          <a:ln w="38100">
            <a:solidFill>
              <a:srgbClr val="23A5DB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38" name="object 35"/>
          <p:cNvSpPr/>
          <p:nvPr/>
        </p:nvSpPr>
        <p:spPr>
          <a:xfrm>
            <a:off x="7044583" y="4114175"/>
            <a:ext cx="225425" cy="203200"/>
          </a:xfrm>
          <a:custGeom>
            <a:avLst/>
            <a:gdLst/>
            <a:ahLst/>
            <a:cxnLst/>
            <a:rect l="l" t="t" r="r" b="b"/>
            <a:pathLst>
              <a:path w="225425" h="203200">
                <a:moveTo>
                  <a:pt x="0" y="0"/>
                </a:moveTo>
                <a:lnTo>
                  <a:pt x="20008" y="42953"/>
                </a:lnTo>
                <a:lnTo>
                  <a:pt x="45689" y="82319"/>
                </a:lnTo>
                <a:lnTo>
                  <a:pt x="76515" y="117572"/>
                </a:lnTo>
                <a:lnTo>
                  <a:pt x="111959" y="148184"/>
                </a:lnTo>
                <a:lnTo>
                  <a:pt x="151493" y="173628"/>
                </a:lnTo>
                <a:lnTo>
                  <a:pt x="194592" y="193379"/>
                </a:lnTo>
                <a:lnTo>
                  <a:pt x="209659" y="198607"/>
                </a:lnTo>
                <a:lnTo>
                  <a:pt x="225044" y="203123"/>
                </a:lnTo>
              </a:path>
            </a:pathLst>
          </a:custGeom>
          <a:ln w="38100">
            <a:solidFill>
              <a:srgbClr val="23A5DB"/>
            </a:solidFill>
            <a:prstDash val="lgDash"/>
          </a:ln>
        </p:spPr>
        <p:txBody>
          <a:bodyPr wrap="square" lIns="0" tIns="0" rIns="0" bIns="0" rtlCol="0"/>
          <a:lstStyle/>
          <a:p/>
        </p:txBody>
      </p:sp>
      <p:sp>
        <p:nvSpPr>
          <p:cNvPr id="42" name="object 36"/>
          <p:cNvSpPr/>
          <p:nvPr/>
        </p:nvSpPr>
        <p:spPr>
          <a:xfrm>
            <a:off x="7684659" y="3946931"/>
            <a:ext cx="4445" cy="101600"/>
          </a:xfrm>
          <a:custGeom>
            <a:avLst/>
            <a:gdLst/>
            <a:ahLst/>
            <a:cxnLst/>
            <a:rect l="l" t="t" r="r" b="b"/>
            <a:pathLst>
              <a:path w="4445" h="101600">
                <a:moveTo>
                  <a:pt x="0" y="101529"/>
                </a:moveTo>
                <a:lnTo>
                  <a:pt x="1748" y="89090"/>
                </a:lnTo>
                <a:lnTo>
                  <a:pt x="3030" y="76504"/>
                </a:lnTo>
                <a:lnTo>
                  <a:pt x="3840" y="63781"/>
                </a:lnTo>
                <a:lnTo>
                  <a:pt x="4170" y="50933"/>
                </a:lnTo>
                <a:lnTo>
                  <a:pt x="3951" y="37349"/>
                </a:lnTo>
                <a:lnTo>
                  <a:pt x="3287" y="24438"/>
                </a:lnTo>
                <a:lnTo>
                  <a:pt x="2186" y="12042"/>
                </a:lnTo>
                <a:lnTo>
                  <a:pt x="654" y="0"/>
                </a:lnTo>
              </a:path>
            </a:pathLst>
          </a:custGeom>
          <a:ln w="38100">
            <a:solidFill>
              <a:srgbClr val="23A5D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3" name="object 37"/>
          <p:cNvSpPr/>
          <p:nvPr/>
        </p:nvSpPr>
        <p:spPr>
          <a:xfrm>
            <a:off x="7307208" y="3662567"/>
            <a:ext cx="101600" cy="4445"/>
          </a:xfrm>
          <a:custGeom>
            <a:avLst/>
            <a:gdLst/>
            <a:ahLst/>
            <a:cxnLst/>
            <a:rect l="l" t="t" r="r" b="b"/>
            <a:pathLst>
              <a:path w="101600" h="4445">
                <a:moveTo>
                  <a:pt x="101531" y="4170"/>
                </a:moveTo>
                <a:lnTo>
                  <a:pt x="89083" y="2427"/>
                </a:lnTo>
                <a:lnTo>
                  <a:pt x="76495" y="1144"/>
                </a:lnTo>
                <a:lnTo>
                  <a:pt x="63776" y="331"/>
                </a:lnTo>
                <a:lnTo>
                  <a:pt x="50933" y="0"/>
                </a:lnTo>
                <a:lnTo>
                  <a:pt x="37349" y="220"/>
                </a:lnTo>
                <a:lnTo>
                  <a:pt x="24439" y="887"/>
                </a:lnTo>
                <a:lnTo>
                  <a:pt x="12042" y="1989"/>
                </a:lnTo>
                <a:lnTo>
                  <a:pt x="0" y="3518"/>
                </a:lnTo>
              </a:path>
            </a:pathLst>
          </a:custGeom>
          <a:ln w="38100">
            <a:solidFill>
              <a:srgbClr val="23A5D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4" name="object 38"/>
          <p:cNvSpPr/>
          <p:nvPr/>
        </p:nvSpPr>
        <p:spPr>
          <a:xfrm>
            <a:off x="7022844" y="3942657"/>
            <a:ext cx="4445" cy="101600"/>
          </a:xfrm>
          <a:custGeom>
            <a:avLst/>
            <a:gdLst/>
            <a:ahLst/>
            <a:cxnLst/>
            <a:rect l="l" t="t" r="r" b="b"/>
            <a:pathLst>
              <a:path w="4445" h="101600">
                <a:moveTo>
                  <a:pt x="4170" y="0"/>
                </a:moveTo>
                <a:lnTo>
                  <a:pt x="2427" y="12447"/>
                </a:lnTo>
                <a:lnTo>
                  <a:pt x="1144" y="25035"/>
                </a:lnTo>
                <a:lnTo>
                  <a:pt x="331" y="37754"/>
                </a:lnTo>
                <a:lnTo>
                  <a:pt x="0" y="50597"/>
                </a:lnTo>
                <a:lnTo>
                  <a:pt x="220" y="64183"/>
                </a:lnTo>
                <a:lnTo>
                  <a:pt x="887" y="77096"/>
                </a:lnTo>
                <a:lnTo>
                  <a:pt x="1989" y="89493"/>
                </a:lnTo>
                <a:lnTo>
                  <a:pt x="3518" y="101533"/>
                </a:lnTo>
              </a:path>
            </a:pathLst>
          </a:custGeom>
          <a:ln w="38100">
            <a:solidFill>
              <a:srgbClr val="23A5D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5" name="object 39"/>
          <p:cNvSpPr/>
          <p:nvPr/>
        </p:nvSpPr>
        <p:spPr>
          <a:xfrm>
            <a:off x="7302935" y="4324382"/>
            <a:ext cx="101600" cy="4445"/>
          </a:xfrm>
          <a:custGeom>
            <a:avLst/>
            <a:gdLst/>
            <a:ahLst/>
            <a:cxnLst/>
            <a:rect l="l" t="t" r="r" b="b"/>
            <a:pathLst>
              <a:path w="101600" h="4445">
                <a:moveTo>
                  <a:pt x="0" y="0"/>
                </a:moveTo>
                <a:lnTo>
                  <a:pt x="12444" y="1748"/>
                </a:lnTo>
                <a:lnTo>
                  <a:pt x="25030" y="3030"/>
                </a:lnTo>
                <a:lnTo>
                  <a:pt x="37750" y="3840"/>
                </a:lnTo>
                <a:lnTo>
                  <a:pt x="50596" y="4170"/>
                </a:lnTo>
                <a:lnTo>
                  <a:pt x="64180" y="3951"/>
                </a:lnTo>
                <a:lnTo>
                  <a:pt x="77091" y="3287"/>
                </a:lnTo>
                <a:lnTo>
                  <a:pt x="89487" y="2186"/>
                </a:lnTo>
                <a:lnTo>
                  <a:pt x="101529" y="654"/>
                </a:lnTo>
              </a:path>
            </a:pathLst>
          </a:custGeom>
          <a:ln w="38099">
            <a:solidFill>
              <a:srgbClr val="23A5DB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6" name="object 40"/>
          <p:cNvSpPr/>
          <p:nvPr/>
        </p:nvSpPr>
        <p:spPr>
          <a:xfrm>
            <a:off x="1708517" y="5603274"/>
            <a:ext cx="99060" cy="100965"/>
          </a:xfrm>
          <a:custGeom>
            <a:avLst/>
            <a:gdLst/>
            <a:ahLst/>
            <a:cxnLst/>
            <a:rect l="l" t="t" r="r" b="b"/>
            <a:pathLst>
              <a:path w="99060" h="100965">
                <a:moveTo>
                  <a:pt x="51576" y="0"/>
                </a:moveTo>
                <a:lnTo>
                  <a:pt x="12706" y="15962"/>
                </a:lnTo>
                <a:lnTo>
                  <a:pt x="0" y="39846"/>
                </a:lnTo>
                <a:lnTo>
                  <a:pt x="1200" y="56930"/>
                </a:lnTo>
                <a:lnTo>
                  <a:pt x="21945" y="92148"/>
                </a:lnTo>
                <a:lnTo>
                  <a:pt x="49305" y="100749"/>
                </a:lnTo>
                <a:lnTo>
                  <a:pt x="63585" y="98698"/>
                </a:lnTo>
                <a:lnTo>
                  <a:pt x="76273" y="92936"/>
                </a:lnTo>
                <a:lnTo>
                  <a:pt x="86784" y="84050"/>
                </a:lnTo>
                <a:lnTo>
                  <a:pt x="94531" y="72626"/>
                </a:lnTo>
                <a:lnTo>
                  <a:pt x="98927" y="59252"/>
                </a:lnTo>
                <a:lnTo>
                  <a:pt x="97544" y="42540"/>
                </a:lnTo>
                <a:lnTo>
                  <a:pt x="75926" y="7952"/>
                </a:lnTo>
                <a:lnTo>
                  <a:pt x="51576" y="0"/>
                </a:lnTo>
                <a:close/>
              </a:path>
            </a:pathLst>
          </a:custGeom>
          <a:solidFill>
            <a:srgbClr val="23A5D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" name="object 43"/>
          <p:cNvSpPr/>
          <p:nvPr/>
        </p:nvSpPr>
        <p:spPr>
          <a:xfrm>
            <a:off x="9981399" y="6088189"/>
            <a:ext cx="99060" cy="100965"/>
          </a:xfrm>
          <a:custGeom>
            <a:avLst/>
            <a:gdLst/>
            <a:ahLst/>
            <a:cxnLst/>
            <a:rect l="l" t="t" r="r" b="b"/>
            <a:pathLst>
              <a:path w="99060" h="100964">
                <a:moveTo>
                  <a:pt x="51576" y="0"/>
                </a:moveTo>
                <a:lnTo>
                  <a:pt x="12706" y="15962"/>
                </a:lnTo>
                <a:lnTo>
                  <a:pt x="0" y="39846"/>
                </a:lnTo>
                <a:lnTo>
                  <a:pt x="1200" y="56930"/>
                </a:lnTo>
                <a:lnTo>
                  <a:pt x="21945" y="92148"/>
                </a:lnTo>
                <a:lnTo>
                  <a:pt x="49305" y="100749"/>
                </a:lnTo>
                <a:lnTo>
                  <a:pt x="63585" y="98698"/>
                </a:lnTo>
                <a:lnTo>
                  <a:pt x="76273" y="92936"/>
                </a:lnTo>
                <a:lnTo>
                  <a:pt x="86784" y="84050"/>
                </a:lnTo>
                <a:lnTo>
                  <a:pt x="94531" y="72626"/>
                </a:lnTo>
                <a:lnTo>
                  <a:pt x="98927" y="59252"/>
                </a:lnTo>
                <a:lnTo>
                  <a:pt x="97544" y="42540"/>
                </a:lnTo>
                <a:lnTo>
                  <a:pt x="75926" y="7952"/>
                </a:lnTo>
                <a:lnTo>
                  <a:pt x="51576" y="0"/>
                </a:lnTo>
                <a:close/>
              </a:path>
            </a:pathLst>
          </a:custGeom>
          <a:solidFill>
            <a:srgbClr val="23A5D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" name="object 44"/>
          <p:cNvSpPr/>
          <p:nvPr/>
        </p:nvSpPr>
        <p:spPr>
          <a:xfrm>
            <a:off x="9702824" y="3078138"/>
            <a:ext cx="99060" cy="100965"/>
          </a:xfrm>
          <a:custGeom>
            <a:avLst/>
            <a:gdLst/>
            <a:ahLst/>
            <a:cxnLst/>
            <a:rect l="l" t="t" r="r" b="b"/>
            <a:pathLst>
              <a:path w="99060" h="100964">
                <a:moveTo>
                  <a:pt x="51576" y="0"/>
                </a:moveTo>
                <a:lnTo>
                  <a:pt x="12706" y="15962"/>
                </a:lnTo>
                <a:lnTo>
                  <a:pt x="0" y="39846"/>
                </a:lnTo>
                <a:lnTo>
                  <a:pt x="1200" y="56930"/>
                </a:lnTo>
                <a:lnTo>
                  <a:pt x="21945" y="92148"/>
                </a:lnTo>
                <a:lnTo>
                  <a:pt x="49305" y="100749"/>
                </a:lnTo>
                <a:lnTo>
                  <a:pt x="63585" y="98698"/>
                </a:lnTo>
                <a:lnTo>
                  <a:pt x="76273" y="92936"/>
                </a:lnTo>
                <a:lnTo>
                  <a:pt x="86784" y="84050"/>
                </a:lnTo>
                <a:lnTo>
                  <a:pt x="94531" y="72626"/>
                </a:lnTo>
                <a:lnTo>
                  <a:pt x="98927" y="59252"/>
                </a:lnTo>
                <a:lnTo>
                  <a:pt x="97544" y="42540"/>
                </a:lnTo>
                <a:lnTo>
                  <a:pt x="75926" y="7952"/>
                </a:lnTo>
                <a:lnTo>
                  <a:pt x="51576" y="0"/>
                </a:lnTo>
                <a:close/>
              </a:path>
            </a:pathLst>
          </a:custGeom>
          <a:solidFill>
            <a:srgbClr val="23A5D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" name="object 48"/>
          <p:cNvSpPr txBox="1"/>
          <p:nvPr/>
        </p:nvSpPr>
        <p:spPr>
          <a:xfrm>
            <a:off x="1443385" y="5448593"/>
            <a:ext cx="1676400" cy="1536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b="1" dirty="0">
                <a:solidFill>
                  <a:srgbClr val="302B5A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引入新型预应力钢</a:t>
            </a:r>
            <a:r>
              <a:rPr lang="zh-CN" sz="1000" b="1" dirty="0">
                <a:solidFill>
                  <a:srgbClr val="302B5A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肋</a:t>
            </a:r>
            <a:r>
              <a:rPr sz="1000" b="1" dirty="0">
                <a:solidFill>
                  <a:srgbClr val="302B5A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叠合楼板</a:t>
            </a:r>
            <a:endParaRPr sz="1000" dirty="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3" name="组合 52"/>
          <p:cNvGrpSpPr/>
          <p:nvPr/>
        </p:nvGrpSpPr>
        <p:grpSpPr>
          <a:xfrm>
            <a:off x="1725005" y="1808426"/>
            <a:ext cx="1041400" cy="1466594"/>
            <a:chOff x="1526699" y="1661321"/>
            <a:chExt cx="1041400" cy="1466594"/>
          </a:xfrm>
        </p:grpSpPr>
        <p:sp>
          <p:nvSpPr>
            <p:cNvPr id="55" name="object 42"/>
            <p:cNvSpPr/>
            <p:nvPr/>
          </p:nvSpPr>
          <p:spPr>
            <a:xfrm>
              <a:off x="1559741" y="3026950"/>
              <a:ext cx="99060" cy="100965"/>
            </a:xfrm>
            <a:custGeom>
              <a:avLst/>
              <a:gdLst/>
              <a:ahLst/>
              <a:cxnLst/>
              <a:rect l="l" t="t" r="r" b="b"/>
              <a:pathLst>
                <a:path w="99060" h="100964">
                  <a:moveTo>
                    <a:pt x="51576" y="0"/>
                  </a:moveTo>
                  <a:lnTo>
                    <a:pt x="12706" y="15962"/>
                  </a:lnTo>
                  <a:lnTo>
                    <a:pt x="0" y="39846"/>
                  </a:lnTo>
                  <a:lnTo>
                    <a:pt x="1200" y="56930"/>
                  </a:lnTo>
                  <a:lnTo>
                    <a:pt x="21945" y="92148"/>
                  </a:lnTo>
                  <a:lnTo>
                    <a:pt x="49305" y="100749"/>
                  </a:lnTo>
                  <a:lnTo>
                    <a:pt x="63585" y="98698"/>
                  </a:lnTo>
                  <a:lnTo>
                    <a:pt x="76273" y="92936"/>
                  </a:lnTo>
                  <a:lnTo>
                    <a:pt x="86784" y="84050"/>
                  </a:lnTo>
                  <a:lnTo>
                    <a:pt x="94531" y="72626"/>
                  </a:lnTo>
                  <a:lnTo>
                    <a:pt x="98927" y="59252"/>
                  </a:lnTo>
                  <a:lnTo>
                    <a:pt x="97544" y="42540"/>
                  </a:lnTo>
                  <a:lnTo>
                    <a:pt x="75926" y="7952"/>
                  </a:lnTo>
                  <a:lnTo>
                    <a:pt x="51576" y="0"/>
                  </a:lnTo>
                  <a:close/>
                </a:path>
              </a:pathLst>
            </a:custGeom>
            <a:solidFill>
              <a:srgbClr val="23A5DB"/>
            </a:solidFill>
          </p:spPr>
          <p:txBody>
            <a:bodyPr wrap="square" lIns="0" tIns="0" rIns="0" bIns="0" rtlCol="0"/>
            <a:lstStyle/>
            <a:p/>
          </p:txBody>
        </p:sp>
        <p:grpSp>
          <p:nvGrpSpPr>
            <p:cNvPr id="4" name="组合 56"/>
            <p:cNvGrpSpPr/>
            <p:nvPr/>
          </p:nvGrpSpPr>
          <p:grpSpPr>
            <a:xfrm>
              <a:off x="1526699" y="1661321"/>
              <a:ext cx="1041400" cy="1315080"/>
              <a:chOff x="1526699" y="1661321"/>
              <a:chExt cx="1041400" cy="1315080"/>
            </a:xfrm>
          </p:grpSpPr>
          <p:sp>
            <p:nvSpPr>
              <p:cNvPr id="58" name="object 45"/>
              <p:cNvSpPr txBox="1"/>
              <p:nvPr/>
            </p:nvSpPr>
            <p:spPr>
              <a:xfrm>
                <a:off x="1526699" y="2824001"/>
                <a:ext cx="1041400" cy="15240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</a:pPr>
                <a:r>
                  <a:rPr sz="1000" b="1" dirty="0">
                    <a:solidFill>
                      <a:srgbClr val="302B5A"/>
                    </a:solidFill>
                    <a:latin typeface="微软雅黑" panose="020B0503020204020204" pitchFamily="34" charset="-122"/>
                    <a:cs typeface="微软雅黑" panose="020B0503020204020204" pitchFamily="34" charset="-122"/>
                  </a:rPr>
                  <a:t>钢耗能连梁相结合</a:t>
                </a:r>
                <a:endParaRPr sz="1000" dirty="0">
                  <a:latin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  <p:sp>
            <p:nvSpPr>
              <p:cNvPr id="59" name="object 55"/>
              <p:cNvSpPr/>
              <p:nvPr/>
            </p:nvSpPr>
            <p:spPr>
              <a:xfrm>
                <a:off x="1629928" y="1661321"/>
                <a:ext cx="783005" cy="1089431"/>
              </a:xfrm>
              <a:prstGeom prst="rect">
                <a:avLst/>
              </a:prstGeom>
              <a:blipFill>
                <a:blip r:embed="rId2" cstate="print"/>
                <a:stretch>
                  <a:fillRect/>
                </a:stretch>
              </a:blipFill>
            </p:spPr>
            <p:txBody>
              <a:bodyPr wrap="square" lIns="0" tIns="0" rIns="0" bIns="0" rtlCol="0"/>
              <a:lstStyle/>
              <a:p/>
            </p:txBody>
          </p:sp>
        </p:grpSp>
      </p:grpSp>
      <p:grpSp>
        <p:nvGrpSpPr>
          <p:cNvPr id="5" name="组合 59"/>
          <p:cNvGrpSpPr/>
          <p:nvPr/>
        </p:nvGrpSpPr>
        <p:grpSpPr>
          <a:xfrm>
            <a:off x="8766783" y="1775923"/>
            <a:ext cx="833187" cy="1411879"/>
            <a:chOff x="9541667" y="1363345"/>
            <a:chExt cx="833187" cy="1411879"/>
          </a:xfrm>
        </p:grpSpPr>
        <p:sp>
          <p:nvSpPr>
            <p:cNvPr id="61" name="object 46"/>
            <p:cNvSpPr txBox="1"/>
            <p:nvPr/>
          </p:nvSpPr>
          <p:spPr>
            <a:xfrm>
              <a:off x="9587454" y="2622824"/>
              <a:ext cx="787400" cy="1524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sz="1000" b="1" dirty="0">
                  <a:solidFill>
                    <a:srgbClr val="302B5A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创新连梁体系</a:t>
              </a:r>
              <a:endParaRPr sz="1000" dirty="0"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2" name="object 56"/>
            <p:cNvSpPr/>
            <p:nvPr/>
          </p:nvSpPr>
          <p:spPr>
            <a:xfrm>
              <a:off x="9541667" y="1363345"/>
              <a:ext cx="761428" cy="1129855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" name="组合 62"/>
          <p:cNvGrpSpPr/>
          <p:nvPr/>
        </p:nvGrpSpPr>
        <p:grpSpPr>
          <a:xfrm>
            <a:off x="8823882" y="4606445"/>
            <a:ext cx="1041400" cy="1461174"/>
            <a:chOff x="9401681" y="4221392"/>
            <a:chExt cx="1041400" cy="1461174"/>
          </a:xfrm>
        </p:grpSpPr>
        <p:sp>
          <p:nvSpPr>
            <p:cNvPr id="64" name="object 47"/>
            <p:cNvSpPr txBox="1"/>
            <p:nvPr/>
          </p:nvSpPr>
          <p:spPr>
            <a:xfrm>
              <a:off x="9401681" y="5530166"/>
              <a:ext cx="1041400" cy="1524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12700">
                <a:lnSpc>
                  <a:spcPct val="100000"/>
                </a:lnSpc>
              </a:pPr>
              <a:r>
                <a:rPr sz="1000" b="1" dirty="0">
                  <a:solidFill>
                    <a:srgbClr val="302B5A"/>
                  </a:solidFill>
                  <a:latin typeface="微软雅黑" panose="020B0503020204020204" pitchFamily="34" charset="-122"/>
                  <a:cs typeface="微软雅黑" panose="020B0503020204020204" pitchFamily="34" charset="-122"/>
                </a:rPr>
                <a:t>引入浆锚搭接节点</a:t>
              </a:r>
              <a:endParaRPr sz="1000">
                <a:latin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65" name="object 57"/>
            <p:cNvSpPr/>
            <p:nvPr/>
          </p:nvSpPr>
          <p:spPr>
            <a:xfrm>
              <a:off x="9493359" y="4221392"/>
              <a:ext cx="824280" cy="108804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6" name="object 58"/>
          <p:cNvSpPr/>
          <p:nvPr/>
        </p:nvSpPr>
        <p:spPr>
          <a:xfrm>
            <a:off x="1372774" y="4357968"/>
            <a:ext cx="1693924" cy="97498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7" name="object 71"/>
          <p:cNvSpPr/>
          <p:nvPr/>
        </p:nvSpPr>
        <p:spPr>
          <a:xfrm>
            <a:off x="7992093" y="4668864"/>
            <a:ext cx="969010" cy="270510"/>
          </a:xfrm>
          <a:custGeom>
            <a:avLst/>
            <a:gdLst/>
            <a:ahLst/>
            <a:cxnLst/>
            <a:rect l="l" t="t" r="r" b="b"/>
            <a:pathLst>
              <a:path w="969009" h="270509">
                <a:moveTo>
                  <a:pt x="0" y="270001"/>
                </a:moveTo>
                <a:lnTo>
                  <a:pt x="968400" y="270001"/>
                </a:lnTo>
                <a:lnTo>
                  <a:pt x="968400" y="0"/>
                </a:lnTo>
                <a:lnTo>
                  <a:pt x="0" y="0"/>
                </a:lnTo>
                <a:lnTo>
                  <a:pt x="0" y="270001"/>
                </a:lnTo>
                <a:close/>
              </a:path>
            </a:pathLst>
          </a:custGeom>
          <a:solidFill>
            <a:srgbClr val="302B5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72"/>
          <p:cNvSpPr/>
          <p:nvPr/>
        </p:nvSpPr>
        <p:spPr>
          <a:xfrm>
            <a:off x="3954687" y="4710266"/>
            <a:ext cx="950594" cy="270510"/>
          </a:xfrm>
          <a:custGeom>
            <a:avLst/>
            <a:gdLst/>
            <a:ahLst/>
            <a:cxnLst/>
            <a:rect l="l" t="t" r="r" b="b"/>
            <a:pathLst>
              <a:path w="950594" h="270509">
                <a:moveTo>
                  <a:pt x="0" y="270001"/>
                </a:moveTo>
                <a:lnTo>
                  <a:pt x="950404" y="270001"/>
                </a:lnTo>
                <a:lnTo>
                  <a:pt x="950404" y="0"/>
                </a:lnTo>
                <a:lnTo>
                  <a:pt x="0" y="0"/>
                </a:lnTo>
                <a:lnTo>
                  <a:pt x="0" y="270001"/>
                </a:lnTo>
                <a:close/>
              </a:path>
            </a:pathLst>
          </a:custGeom>
          <a:solidFill>
            <a:srgbClr val="302B5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" name="object 73"/>
          <p:cNvSpPr/>
          <p:nvPr/>
        </p:nvSpPr>
        <p:spPr>
          <a:xfrm>
            <a:off x="3015090" y="4344861"/>
            <a:ext cx="803275" cy="270510"/>
          </a:xfrm>
          <a:custGeom>
            <a:avLst/>
            <a:gdLst/>
            <a:ahLst/>
            <a:cxnLst/>
            <a:rect l="l" t="t" r="r" b="b"/>
            <a:pathLst>
              <a:path w="803275" h="270509">
                <a:moveTo>
                  <a:pt x="0" y="270001"/>
                </a:moveTo>
                <a:lnTo>
                  <a:pt x="802805" y="270001"/>
                </a:lnTo>
                <a:lnTo>
                  <a:pt x="802805" y="0"/>
                </a:lnTo>
                <a:lnTo>
                  <a:pt x="0" y="0"/>
                </a:lnTo>
                <a:lnTo>
                  <a:pt x="0" y="270001"/>
                </a:lnTo>
                <a:close/>
              </a:path>
            </a:pathLst>
          </a:custGeom>
          <a:solidFill>
            <a:srgbClr val="302B5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" name="object 74"/>
          <p:cNvSpPr/>
          <p:nvPr/>
        </p:nvSpPr>
        <p:spPr>
          <a:xfrm>
            <a:off x="3602287" y="3351264"/>
            <a:ext cx="1044575" cy="270510"/>
          </a:xfrm>
          <a:custGeom>
            <a:avLst/>
            <a:gdLst/>
            <a:ahLst/>
            <a:cxnLst/>
            <a:rect l="l" t="t" r="r" b="b"/>
            <a:pathLst>
              <a:path w="1044575" h="270510">
                <a:moveTo>
                  <a:pt x="0" y="270001"/>
                </a:moveTo>
                <a:lnTo>
                  <a:pt x="1044003" y="270001"/>
                </a:lnTo>
                <a:lnTo>
                  <a:pt x="1044003" y="0"/>
                </a:lnTo>
                <a:lnTo>
                  <a:pt x="0" y="0"/>
                </a:lnTo>
                <a:lnTo>
                  <a:pt x="0" y="270001"/>
                </a:lnTo>
                <a:close/>
              </a:path>
            </a:pathLst>
          </a:custGeom>
          <a:solidFill>
            <a:srgbClr val="302B5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5"/>
          <p:cNvSpPr/>
          <p:nvPr/>
        </p:nvSpPr>
        <p:spPr>
          <a:xfrm>
            <a:off x="4759282" y="4176777"/>
            <a:ext cx="791210" cy="270510"/>
          </a:xfrm>
          <a:custGeom>
            <a:avLst/>
            <a:gdLst/>
            <a:ahLst/>
            <a:cxnLst/>
            <a:rect l="l" t="t" r="r" b="b"/>
            <a:pathLst>
              <a:path w="791210" h="270509">
                <a:moveTo>
                  <a:pt x="0" y="270001"/>
                </a:moveTo>
                <a:lnTo>
                  <a:pt x="791095" y="270001"/>
                </a:lnTo>
                <a:lnTo>
                  <a:pt x="791095" y="0"/>
                </a:lnTo>
                <a:lnTo>
                  <a:pt x="0" y="0"/>
                </a:lnTo>
                <a:lnTo>
                  <a:pt x="0" y="270001"/>
                </a:lnTo>
                <a:close/>
              </a:path>
            </a:pathLst>
          </a:custGeom>
          <a:solidFill>
            <a:srgbClr val="302B5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" name="object 76"/>
          <p:cNvSpPr/>
          <p:nvPr/>
        </p:nvSpPr>
        <p:spPr>
          <a:xfrm>
            <a:off x="5354684" y="5140465"/>
            <a:ext cx="770890" cy="270510"/>
          </a:xfrm>
          <a:custGeom>
            <a:avLst/>
            <a:gdLst/>
            <a:ahLst/>
            <a:cxnLst/>
            <a:rect l="l" t="t" r="r" b="b"/>
            <a:pathLst>
              <a:path w="770889" h="270509">
                <a:moveTo>
                  <a:pt x="0" y="270001"/>
                </a:moveTo>
                <a:lnTo>
                  <a:pt x="770394" y="270001"/>
                </a:lnTo>
                <a:lnTo>
                  <a:pt x="770394" y="0"/>
                </a:lnTo>
                <a:lnTo>
                  <a:pt x="0" y="0"/>
                </a:lnTo>
                <a:lnTo>
                  <a:pt x="0" y="270001"/>
                </a:lnTo>
                <a:close/>
              </a:path>
            </a:pathLst>
          </a:custGeom>
          <a:solidFill>
            <a:srgbClr val="302B5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" name="object 77"/>
          <p:cNvSpPr txBox="1"/>
          <p:nvPr/>
        </p:nvSpPr>
        <p:spPr>
          <a:xfrm>
            <a:off x="7992093" y="4668864"/>
            <a:ext cx="969010" cy="2705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9080">
              <a:lnSpc>
                <a:spcPct val="100000"/>
              </a:lnSpc>
            </a:pPr>
            <a:r>
              <a:rPr sz="1000" b="1" dirty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预制楼梯板</a:t>
            </a:r>
            <a:endParaRPr sz="100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4" name="object 78"/>
          <p:cNvSpPr txBox="1"/>
          <p:nvPr/>
        </p:nvSpPr>
        <p:spPr>
          <a:xfrm>
            <a:off x="3954687" y="4710266"/>
            <a:ext cx="950594" cy="2705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3025">
              <a:lnSpc>
                <a:spcPct val="100000"/>
              </a:lnSpc>
            </a:pPr>
            <a:r>
              <a:rPr sz="1000" b="1" dirty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预制空调板</a:t>
            </a:r>
            <a:endParaRPr sz="100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5" name="object 79"/>
          <p:cNvSpPr txBox="1"/>
          <p:nvPr/>
        </p:nvSpPr>
        <p:spPr>
          <a:xfrm>
            <a:off x="3015090" y="4344861"/>
            <a:ext cx="803275" cy="2705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8740">
              <a:lnSpc>
                <a:spcPct val="100000"/>
              </a:lnSpc>
            </a:pPr>
            <a:r>
              <a:rPr sz="1000" b="1" dirty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预制阳台</a:t>
            </a:r>
            <a:endParaRPr sz="100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6" name="object 80"/>
          <p:cNvSpPr txBox="1"/>
          <p:nvPr/>
        </p:nvSpPr>
        <p:spPr>
          <a:xfrm>
            <a:off x="3602287" y="3351264"/>
            <a:ext cx="1044575" cy="2705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2865">
              <a:lnSpc>
                <a:spcPct val="100000"/>
              </a:lnSpc>
            </a:pPr>
            <a:r>
              <a:rPr sz="1000" b="1" dirty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三明治外墙板</a:t>
            </a:r>
            <a:endParaRPr sz="100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7" name="object 81"/>
          <p:cNvSpPr txBox="1"/>
          <p:nvPr/>
        </p:nvSpPr>
        <p:spPr>
          <a:xfrm>
            <a:off x="4759282" y="4176777"/>
            <a:ext cx="791210" cy="2705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4135">
              <a:lnSpc>
                <a:spcPct val="100000"/>
              </a:lnSpc>
            </a:pPr>
            <a:r>
              <a:rPr sz="1000" b="1" dirty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外挂墙板</a:t>
            </a:r>
            <a:endParaRPr sz="100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8" name="object 82"/>
          <p:cNvSpPr txBox="1"/>
          <p:nvPr/>
        </p:nvSpPr>
        <p:spPr>
          <a:xfrm>
            <a:off x="5354684" y="5140465"/>
            <a:ext cx="770890" cy="2705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7945">
              <a:lnSpc>
                <a:spcPct val="100000"/>
              </a:lnSpc>
            </a:pPr>
            <a:r>
              <a:rPr sz="1000" b="1" dirty="0">
                <a:solidFill>
                  <a:srgbClr val="FFFFFF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外墙反打</a:t>
            </a:r>
            <a:endParaRPr sz="1000">
              <a:latin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9" name="object 83"/>
          <p:cNvSpPr/>
          <p:nvPr/>
        </p:nvSpPr>
        <p:spPr>
          <a:xfrm>
            <a:off x="4545492" y="3420075"/>
            <a:ext cx="66675" cy="132715"/>
          </a:xfrm>
          <a:custGeom>
            <a:avLst/>
            <a:gdLst/>
            <a:ahLst/>
            <a:cxnLst/>
            <a:rect l="l" t="t" r="r" b="b"/>
            <a:pathLst>
              <a:path w="66675" h="132714">
                <a:moveTo>
                  <a:pt x="0" y="0"/>
                </a:moveTo>
                <a:lnTo>
                  <a:pt x="0" y="132372"/>
                </a:lnTo>
                <a:lnTo>
                  <a:pt x="66179" y="66192"/>
                </a:lnTo>
                <a:lnTo>
                  <a:pt x="0" y="0"/>
                </a:lnTo>
                <a:close/>
              </a:path>
            </a:pathLst>
          </a:custGeom>
          <a:solidFill>
            <a:srgbClr val="23A5D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" name="object 84"/>
          <p:cNvSpPr/>
          <p:nvPr/>
        </p:nvSpPr>
        <p:spPr>
          <a:xfrm>
            <a:off x="5374887" y="4278681"/>
            <a:ext cx="132715" cy="66675"/>
          </a:xfrm>
          <a:custGeom>
            <a:avLst/>
            <a:gdLst/>
            <a:ahLst/>
            <a:cxnLst/>
            <a:rect l="l" t="t" r="r" b="b"/>
            <a:pathLst>
              <a:path w="132714" h="66675">
                <a:moveTo>
                  <a:pt x="66192" y="0"/>
                </a:moveTo>
                <a:lnTo>
                  <a:pt x="0" y="66179"/>
                </a:lnTo>
                <a:lnTo>
                  <a:pt x="132372" y="66179"/>
                </a:lnTo>
                <a:lnTo>
                  <a:pt x="66192" y="0"/>
                </a:lnTo>
                <a:close/>
              </a:path>
            </a:pathLst>
          </a:custGeom>
          <a:solidFill>
            <a:srgbClr val="23A5D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" name="object 85"/>
          <p:cNvSpPr/>
          <p:nvPr/>
        </p:nvSpPr>
        <p:spPr>
          <a:xfrm>
            <a:off x="6009886" y="5209274"/>
            <a:ext cx="66675" cy="132715"/>
          </a:xfrm>
          <a:custGeom>
            <a:avLst/>
            <a:gdLst/>
            <a:ahLst/>
            <a:cxnLst/>
            <a:rect l="l" t="t" r="r" b="b"/>
            <a:pathLst>
              <a:path w="66675" h="132715">
                <a:moveTo>
                  <a:pt x="0" y="0"/>
                </a:moveTo>
                <a:lnTo>
                  <a:pt x="0" y="132372"/>
                </a:lnTo>
                <a:lnTo>
                  <a:pt x="66179" y="66192"/>
                </a:lnTo>
                <a:lnTo>
                  <a:pt x="0" y="0"/>
                </a:lnTo>
                <a:close/>
              </a:path>
            </a:pathLst>
          </a:custGeom>
          <a:solidFill>
            <a:srgbClr val="23A5D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" name="object 86"/>
          <p:cNvSpPr/>
          <p:nvPr/>
        </p:nvSpPr>
        <p:spPr>
          <a:xfrm>
            <a:off x="3632904" y="4446776"/>
            <a:ext cx="132715" cy="66675"/>
          </a:xfrm>
          <a:custGeom>
            <a:avLst/>
            <a:gdLst/>
            <a:ahLst/>
            <a:cxnLst/>
            <a:rect l="l" t="t" r="r" b="b"/>
            <a:pathLst>
              <a:path w="132714" h="66675">
                <a:moveTo>
                  <a:pt x="66192" y="0"/>
                </a:moveTo>
                <a:lnTo>
                  <a:pt x="0" y="66179"/>
                </a:lnTo>
                <a:lnTo>
                  <a:pt x="132372" y="66179"/>
                </a:lnTo>
                <a:lnTo>
                  <a:pt x="66192" y="0"/>
                </a:lnTo>
                <a:close/>
              </a:path>
            </a:pathLst>
          </a:custGeom>
          <a:solidFill>
            <a:srgbClr val="23A5D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" name="object 87"/>
          <p:cNvSpPr/>
          <p:nvPr/>
        </p:nvSpPr>
        <p:spPr>
          <a:xfrm>
            <a:off x="4709718" y="4812174"/>
            <a:ext cx="132715" cy="66675"/>
          </a:xfrm>
          <a:custGeom>
            <a:avLst/>
            <a:gdLst/>
            <a:ahLst/>
            <a:cxnLst/>
            <a:rect l="l" t="t" r="r" b="b"/>
            <a:pathLst>
              <a:path w="132714" h="66675">
                <a:moveTo>
                  <a:pt x="66192" y="0"/>
                </a:moveTo>
                <a:lnTo>
                  <a:pt x="0" y="66179"/>
                </a:lnTo>
                <a:lnTo>
                  <a:pt x="132372" y="66179"/>
                </a:lnTo>
                <a:lnTo>
                  <a:pt x="66192" y="0"/>
                </a:lnTo>
                <a:close/>
              </a:path>
            </a:pathLst>
          </a:custGeom>
          <a:solidFill>
            <a:srgbClr val="23A5D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" name="object 88"/>
          <p:cNvSpPr/>
          <p:nvPr/>
        </p:nvSpPr>
        <p:spPr>
          <a:xfrm>
            <a:off x="8067685" y="4770774"/>
            <a:ext cx="132715" cy="66675"/>
          </a:xfrm>
          <a:custGeom>
            <a:avLst/>
            <a:gdLst/>
            <a:ahLst/>
            <a:cxnLst/>
            <a:rect l="l" t="t" r="r" b="b"/>
            <a:pathLst>
              <a:path w="132714" h="66675">
                <a:moveTo>
                  <a:pt x="66192" y="0"/>
                </a:moveTo>
                <a:lnTo>
                  <a:pt x="0" y="66179"/>
                </a:lnTo>
                <a:lnTo>
                  <a:pt x="132372" y="66179"/>
                </a:lnTo>
                <a:lnTo>
                  <a:pt x="66192" y="0"/>
                </a:lnTo>
                <a:close/>
              </a:path>
            </a:pathLst>
          </a:custGeom>
          <a:solidFill>
            <a:srgbClr val="23A5DB"/>
          </a:solidFill>
        </p:spPr>
        <p:txBody>
          <a:bodyPr wrap="square" lIns="0" tIns="0" rIns="0" bIns="0" rtlCol="0"/>
          <a:lstStyle/>
          <a:p/>
        </p:txBody>
      </p:sp>
      <p:cxnSp>
        <p:nvCxnSpPr>
          <p:cNvPr id="85" name="直接连接符 84"/>
          <p:cNvCxnSpPr/>
          <p:nvPr/>
        </p:nvCxnSpPr>
        <p:spPr>
          <a:xfrm flipH="1">
            <a:off x="1841325" y="3227225"/>
            <a:ext cx="3402806" cy="0"/>
          </a:xfrm>
          <a:prstGeom prst="line">
            <a:avLst/>
          </a:prstGeom>
          <a:ln w="19050">
            <a:solidFill>
              <a:srgbClr val="309D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 flipH="1">
            <a:off x="1752082" y="5653757"/>
            <a:ext cx="4221200" cy="0"/>
          </a:xfrm>
          <a:prstGeom prst="line">
            <a:avLst/>
          </a:prstGeom>
          <a:ln w="19050">
            <a:solidFill>
              <a:srgbClr val="309D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5965122" y="4696048"/>
            <a:ext cx="0" cy="960856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9752354" y="3120913"/>
            <a:ext cx="0" cy="33889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 flipH="1">
            <a:off x="7176204" y="3453458"/>
            <a:ext cx="2576150" cy="6350"/>
          </a:xfrm>
          <a:prstGeom prst="line">
            <a:avLst/>
          </a:prstGeom>
          <a:ln w="19050">
            <a:solidFill>
              <a:srgbClr val="309D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>
            <a:off x="7353735" y="4314864"/>
            <a:ext cx="0" cy="1823808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 flipH="1">
            <a:off x="7353735" y="6138672"/>
            <a:ext cx="2677194" cy="0"/>
          </a:xfrm>
          <a:prstGeom prst="line">
            <a:avLst/>
          </a:prstGeom>
          <a:ln w="19050">
            <a:solidFill>
              <a:srgbClr val="309D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5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 smtClean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3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120834" name="Picture 2" descr="C:\Documents and Settings\Administrator\桌面\培训课件\蒙西\17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04900" y="285750"/>
            <a:ext cx="10871200" cy="61150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5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 smtClean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3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121858" name="Picture 2" descr="C:\Documents and Settings\Administrator\桌面\培训课件\蒙西\18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88999" y="222250"/>
            <a:ext cx="11209867" cy="63055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5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 smtClean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3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122882" name="Picture 2" descr="C:\Documents and Settings\Administrator\桌面\培训课件\蒙西\2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00099" y="260350"/>
            <a:ext cx="11345333" cy="6381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278174" y="2393337"/>
            <a:ext cx="472408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5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集成深化设计</a:t>
            </a:r>
            <a:endParaRPr lang="en-US" altLang="zh-CN" sz="5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  <a:p>
            <a:pPr algn="r"/>
            <a:r>
              <a:rPr lang="zh-CN" altLang="en-US" sz="5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与</a:t>
            </a:r>
            <a:r>
              <a:rPr lang="en-US" altLang="zh-CN" sz="5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PC</a:t>
            </a:r>
            <a:r>
              <a:rPr lang="zh-CN" altLang="en-US" sz="5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工厂</a:t>
            </a:r>
            <a:endParaRPr lang="zh-CN" altLang="en-US" sz="5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688191" y="-15830"/>
            <a:ext cx="7535708" cy="6880450"/>
            <a:chOff x="4688191" y="-15830"/>
            <a:chExt cx="7535708" cy="6880450"/>
          </a:xfrm>
        </p:grpSpPr>
        <p:sp>
          <p:nvSpPr>
            <p:cNvPr id="15" name="等腰三角形 5"/>
            <p:cNvSpPr/>
            <p:nvPr/>
          </p:nvSpPr>
          <p:spPr>
            <a:xfrm rot="10800000" flipH="1" flipV="1">
              <a:off x="5106699" y="-15830"/>
              <a:ext cx="7117200" cy="6880450"/>
            </a:xfrm>
            <a:custGeom>
              <a:avLst/>
              <a:gdLst>
                <a:gd name="connsiteX0" fmla="*/ 0 w 6858001"/>
                <a:gd name="connsiteY0" fmla="*/ 6967535 h 6967535"/>
                <a:gd name="connsiteX1" fmla="*/ 3429001 w 6858001"/>
                <a:gd name="connsiteY1" fmla="*/ 0 h 6967535"/>
                <a:gd name="connsiteX2" fmla="*/ 6858001 w 6858001"/>
                <a:gd name="connsiteY2" fmla="*/ 6967535 h 6967535"/>
                <a:gd name="connsiteX3" fmla="*/ 0 w 6858001"/>
                <a:gd name="connsiteY3" fmla="*/ 6967535 h 6967535"/>
                <a:gd name="connsiteX0-1" fmla="*/ 0 w 6883401"/>
                <a:gd name="connsiteY0-2" fmla="*/ 6880450 h 6880450"/>
                <a:gd name="connsiteX1-3" fmla="*/ 6883401 w 6883401"/>
                <a:gd name="connsiteY1-4" fmla="*/ 0 h 6880450"/>
                <a:gd name="connsiteX2-5" fmla="*/ 6858001 w 6883401"/>
                <a:gd name="connsiteY2-6" fmla="*/ 6880450 h 6880450"/>
                <a:gd name="connsiteX3-7" fmla="*/ 0 w 6883401"/>
                <a:gd name="connsiteY3-8" fmla="*/ 6880450 h 6880450"/>
                <a:gd name="connsiteX0-9" fmla="*/ 0 w 6839858"/>
                <a:gd name="connsiteY0-10" fmla="*/ 3585707 h 6880450"/>
                <a:gd name="connsiteX1-11" fmla="*/ 6839858 w 6839858"/>
                <a:gd name="connsiteY1-12" fmla="*/ 0 h 6880450"/>
                <a:gd name="connsiteX2-13" fmla="*/ 6814458 w 6839858"/>
                <a:gd name="connsiteY2-14" fmla="*/ 6880450 h 6880450"/>
                <a:gd name="connsiteX3-15" fmla="*/ 0 w 6839858"/>
                <a:gd name="connsiteY3-16" fmla="*/ 3585707 h 6880450"/>
                <a:gd name="connsiteX0-17" fmla="*/ 0 w 7014030"/>
                <a:gd name="connsiteY0-18" fmla="*/ 3208336 h 6880450"/>
                <a:gd name="connsiteX1-19" fmla="*/ 7014030 w 7014030"/>
                <a:gd name="connsiteY1-20" fmla="*/ 0 h 6880450"/>
                <a:gd name="connsiteX2-21" fmla="*/ 6988630 w 7014030"/>
                <a:gd name="connsiteY2-22" fmla="*/ 6880450 h 6880450"/>
                <a:gd name="connsiteX3-23" fmla="*/ 0 w 7014030"/>
                <a:gd name="connsiteY3-24" fmla="*/ 3208336 h 6880450"/>
                <a:gd name="connsiteX0-25" fmla="*/ 0 w 7115630"/>
                <a:gd name="connsiteY0-26" fmla="*/ 3237364 h 6880450"/>
                <a:gd name="connsiteX1-27" fmla="*/ 7115630 w 7115630"/>
                <a:gd name="connsiteY1-28" fmla="*/ 0 h 6880450"/>
                <a:gd name="connsiteX2-29" fmla="*/ 7090230 w 7115630"/>
                <a:gd name="connsiteY2-30" fmla="*/ 6880450 h 6880450"/>
                <a:gd name="connsiteX3-31" fmla="*/ 0 w 7115630"/>
                <a:gd name="connsiteY3-32" fmla="*/ 3237364 h 688045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7115630" h="6880450">
                  <a:moveTo>
                    <a:pt x="0" y="3237364"/>
                  </a:moveTo>
                  <a:lnTo>
                    <a:pt x="7115630" y="0"/>
                  </a:lnTo>
                  <a:cubicBezTo>
                    <a:pt x="7107163" y="2293483"/>
                    <a:pt x="7098697" y="4586967"/>
                    <a:pt x="7090230" y="6880450"/>
                  </a:cubicBezTo>
                  <a:lnTo>
                    <a:pt x="0" y="3237364"/>
                  </a:lnTo>
                  <a:close/>
                </a:path>
              </a:pathLst>
            </a:custGeom>
            <a:blipFill dpi="0" rotWithShape="1">
              <a:blip r:embed="rId1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688191" y="2682748"/>
              <a:ext cx="385876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Black" panose="020B0A02040204020203" pitchFamily="34" charset="0"/>
                </a:rPr>
                <a:t>FOUR</a:t>
              </a:r>
              <a:endParaRPr lang="en-US" altLang="zh-CN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Black" panose="020B0A02040204020203" pitchFamily="34" charset="0"/>
              </a:endParaRPr>
            </a:p>
          </p:txBody>
        </p:sp>
        <p:sp>
          <p:nvSpPr>
            <p:cNvPr id="16" name="等腰三角形 7"/>
            <p:cNvSpPr/>
            <p:nvPr/>
          </p:nvSpPr>
          <p:spPr>
            <a:xfrm rot="5400000" flipH="1" flipV="1">
              <a:off x="7276216" y="1942217"/>
              <a:ext cx="6858002" cy="2973570"/>
            </a:xfrm>
            <a:custGeom>
              <a:avLst/>
              <a:gdLst>
                <a:gd name="connsiteX0" fmla="*/ 0 w 6858002"/>
                <a:gd name="connsiteY0" fmla="*/ 6958012 h 6958012"/>
                <a:gd name="connsiteX1" fmla="*/ 3429001 w 6858002"/>
                <a:gd name="connsiteY1" fmla="*/ 0 h 6958012"/>
                <a:gd name="connsiteX2" fmla="*/ 6858002 w 6858002"/>
                <a:gd name="connsiteY2" fmla="*/ 6958012 h 6958012"/>
                <a:gd name="connsiteX3" fmla="*/ 0 w 6858002"/>
                <a:gd name="connsiteY3" fmla="*/ 6958012 h 6958012"/>
                <a:gd name="connsiteX0-1" fmla="*/ 0 w 6858002"/>
                <a:gd name="connsiteY0-2" fmla="*/ 1685924 h 1685924"/>
                <a:gd name="connsiteX1-3" fmla="*/ 814388 w 6858002"/>
                <a:gd name="connsiteY1-4" fmla="*/ 0 h 1685924"/>
                <a:gd name="connsiteX2-5" fmla="*/ 6858002 w 6858002"/>
                <a:gd name="connsiteY2-6" fmla="*/ 1685924 h 1685924"/>
                <a:gd name="connsiteX3-7" fmla="*/ 0 w 6858002"/>
                <a:gd name="connsiteY3-8" fmla="*/ 1685924 h 1685924"/>
                <a:gd name="connsiteX0-9" fmla="*/ 0 w 6858002"/>
                <a:gd name="connsiteY0-10" fmla="*/ 1700212 h 1700212"/>
                <a:gd name="connsiteX1-11" fmla="*/ 885825 w 6858002"/>
                <a:gd name="connsiteY1-12" fmla="*/ 0 h 1700212"/>
                <a:gd name="connsiteX2-13" fmla="*/ 6858002 w 6858002"/>
                <a:gd name="connsiteY2-14" fmla="*/ 1700212 h 1700212"/>
                <a:gd name="connsiteX3-15" fmla="*/ 0 w 6858002"/>
                <a:gd name="connsiteY3-16" fmla="*/ 1700212 h 1700212"/>
                <a:gd name="connsiteX0-17" fmla="*/ 0 w 6858002"/>
                <a:gd name="connsiteY0-18" fmla="*/ 2071687 h 2071687"/>
                <a:gd name="connsiteX1-19" fmla="*/ 1057275 w 6858002"/>
                <a:gd name="connsiteY1-20" fmla="*/ 0 h 2071687"/>
                <a:gd name="connsiteX2-21" fmla="*/ 6858002 w 6858002"/>
                <a:gd name="connsiteY2-22" fmla="*/ 2071687 h 2071687"/>
                <a:gd name="connsiteX3-23" fmla="*/ 0 w 6858002"/>
                <a:gd name="connsiteY3-24" fmla="*/ 2071687 h 2071687"/>
                <a:gd name="connsiteX0-25" fmla="*/ 0 w 6858002"/>
                <a:gd name="connsiteY0-26" fmla="*/ 2890837 h 2890837"/>
                <a:gd name="connsiteX1-27" fmla="*/ 1495422 w 6858002"/>
                <a:gd name="connsiteY1-28" fmla="*/ 0 h 2890837"/>
                <a:gd name="connsiteX2-29" fmla="*/ 6858002 w 6858002"/>
                <a:gd name="connsiteY2-30" fmla="*/ 2890837 h 2890837"/>
                <a:gd name="connsiteX3-31" fmla="*/ 0 w 6858002"/>
                <a:gd name="connsiteY3-32" fmla="*/ 2890837 h 28908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858002" h="2890837">
                  <a:moveTo>
                    <a:pt x="0" y="2890837"/>
                  </a:moveTo>
                  <a:lnTo>
                    <a:pt x="1495422" y="0"/>
                  </a:lnTo>
                  <a:lnTo>
                    <a:pt x="6858002" y="2890837"/>
                  </a:lnTo>
                  <a:lnTo>
                    <a:pt x="0" y="2890837"/>
                  </a:lnTo>
                  <a:close/>
                </a:path>
              </a:pathLst>
            </a:custGeom>
            <a:solidFill>
              <a:schemeClr val="bg1">
                <a:lumMod val="8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 flipH="1">
            <a:off x="-673100" y="5486398"/>
            <a:ext cx="3567109" cy="1409705"/>
            <a:chOff x="9334500" y="5486398"/>
            <a:chExt cx="3567109" cy="1409705"/>
          </a:xfrm>
        </p:grpSpPr>
        <p:grpSp>
          <p:nvGrpSpPr>
            <p:cNvPr id="3" name="组合 2"/>
            <p:cNvGrpSpPr/>
            <p:nvPr/>
          </p:nvGrpSpPr>
          <p:grpSpPr>
            <a:xfrm>
              <a:off x="9886945" y="5486398"/>
              <a:ext cx="3014664" cy="1390653"/>
              <a:chOff x="9886945" y="5486398"/>
              <a:chExt cx="3014664" cy="1390653"/>
            </a:xfrm>
          </p:grpSpPr>
          <p:sp>
            <p:nvSpPr>
              <p:cNvPr id="22" name="等腰三角形 21"/>
              <p:cNvSpPr/>
              <p:nvPr/>
            </p:nvSpPr>
            <p:spPr>
              <a:xfrm>
                <a:off x="9886945" y="5505450"/>
                <a:ext cx="2990855" cy="1352550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等腰三角形 7"/>
              <p:cNvSpPr/>
              <p:nvPr/>
            </p:nvSpPr>
            <p:spPr>
              <a:xfrm rot="16200000" flipV="1">
                <a:off x="11446664" y="5422106"/>
                <a:ext cx="1390653" cy="1519237"/>
              </a:xfrm>
              <a:custGeom>
                <a:avLst/>
                <a:gdLst>
                  <a:gd name="connsiteX0" fmla="*/ 0 w 6858002"/>
                  <a:gd name="connsiteY0" fmla="*/ 6958012 h 6958012"/>
                  <a:gd name="connsiteX1" fmla="*/ 3429001 w 6858002"/>
                  <a:gd name="connsiteY1" fmla="*/ 0 h 6958012"/>
                  <a:gd name="connsiteX2" fmla="*/ 6858002 w 6858002"/>
                  <a:gd name="connsiteY2" fmla="*/ 6958012 h 6958012"/>
                  <a:gd name="connsiteX3" fmla="*/ 0 w 6858002"/>
                  <a:gd name="connsiteY3" fmla="*/ 6958012 h 6958012"/>
                  <a:gd name="connsiteX0-1" fmla="*/ 0 w 6858002"/>
                  <a:gd name="connsiteY0-2" fmla="*/ 1685924 h 1685924"/>
                  <a:gd name="connsiteX1-3" fmla="*/ 814388 w 6858002"/>
                  <a:gd name="connsiteY1-4" fmla="*/ 0 h 1685924"/>
                  <a:gd name="connsiteX2-5" fmla="*/ 6858002 w 6858002"/>
                  <a:gd name="connsiteY2-6" fmla="*/ 1685924 h 1685924"/>
                  <a:gd name="connsiteX3-7" fmla="*/ 0 w 6858002"/>
                  <a:gd name="connsiteY3-8" fmla="*/ 1685924 h 1685924"/>
                  <a:gd name="connsiteX0-9" fmla="*/ 0 w 6858002"/>
                  <a:gd name="connsiteY0-10" fmla="*/ 1700212 h 1700212"/>
                  <a:gd name="connsiteX1-11" fmla="*/ 885825 w 6858002"/>
                  <a:gd name="connsiteY1-12" fmla="*/ 0 h 1700212"/>
                  <a:gd name="connsiteX2-13" fmla="*/ 6858002 w 6858002"/>
                  <a:gd name="connsiteY2-14" fmla="*/ 1700212 h 1700212"/>
                  <a:gd name="connsiteX3-15" fmla="*/ 0 w 6858002"/>
                  <a:gd name="connsiteY3-16" fmla="*/ 1700212 h 1700212"/>
                  <a:gd name="connsiteX0-17" fmla="*/ 0 w 6858002"/>
                  <a:gd name="connsiteY0-18" fmla="*/ 2071687 h 2071687"/>
                  <a:gd name="connsiteX1-19" fmla="*/ 1057275 w 6858002"/>
                  <a:gd name="connsiteY1-20" fmla="*/ 0 h 2071687"/>
                  <a:gd name="connsiteX2-21" fmla="*/ 6858002 w 6858002"/>
                  <a:gd name="connsiteY2-22" fmla="*/ 2071687 h 2071687"/>
                  <a:gd name="connsiteX3-23" fmla="*/ 0 w 6858002"/>
                  <a:gd name="connsiteY3-24" fmla="*/ 2071687 h 2071687"/>
                  <a:gd name="connsiteX0-25" fmla="*/ 0 w 6858002"/>
                  <a:gd name="connsiteY0-26" fmla="*/ 2890837 h 2890837"/>
                  <a:gd name="connsiteX1-27" fmla="*/ 1495422 w 6858002"/>
                  <a:gd name="connsiteY1-28" fmla="*/ 0 h 2890837"/>
                  <a:gd name="connsiteX2-29" fmla="*/ 6858002 w 6858002"/>
                  <a:gd name="connsiteY2-30" fmla="*/ 2890837 h 2890837"/>
                  <a:gd name="connsiteX3-31" fmla="*/ 0 w 6858002"/>
                  <a:gd name="connsiteY3-32" fmla="*/ 2890837 h 2890837"/>
                  <a:gd name="connsiteX0-33" fmla="*/ 2295644 w 5362580"/>
                  <a:gd name="connsiteY0-34" fmla="*/ 2852737 h 2890837"/>
                  <a:gd name="connsiteX1-35" fmla="*/ 0 w 5362580"/>
                  <a:gd name="connsiteY1-36" fmla="*/ 0 h 2890837"/>
                  <a:gd name="connsiteX2-37" fmla="*/ 5362580 w 5362580"/>
                  <a:gd name="connsiteY2-38" fmla="*/ 2890837 h 2890837"/>
                  <a:gd name="connsiteX3-39" fmla="*/ 2295644 w 5362580"/>
                  <a:gd name="connsiteY3-40" fmla="*/ 2852737 h 2890837"/>
                  <a:gd name="connsiteX0-41" fmla="*/ 1 w 3066937"/>
                  <a:gd name="connsiteY0-42" fmla="*/ 1423987 h 1462087"/>
                  <a:gd name="connsiteX1-43" fmla="*/ 47150 w 3066937"/>
                  <a:gd name="connsiteY1-44" fmla="*/ 0 h 1462087"/>
                  <a:gd name="connsiteX2-45" fmla="*/ 3066937 w 3066937"/>
                  <a:gd name="connsiteY2-46" fmla="*/ 1462087 h 1462087"/>
                  <a:gd name="connsiteX3-47" fmla="*/ 1 w 3066937"/>
                  <a:gd name="connsiteY3-48" fmla="*/ 1423987 h 1462087"/>
                  <a:gd name="connsiteX0-49" fmla="*/ 1 w 3066937"/>
                  <a:gd name="connsiteY0-50" fmla="*/ 1100137 h 1138237"/>
                  <a:gd name="connsiteX1-51" fmla="*/ 47151 w 3066937"/>
                  <a:gd name="connsiteY1-52" fmla="*/ 0 h 1138237"/>
                  <a:gd name="connsiteX2-53" fmla="*/ 3066937 w 3066937"/>
                  <a:gd name="connsiteY2-54" fmla="*/ 1138237 h 1138237"/>
                  <a:gd name="connsiteX3-55" fmla="*/ 1 w 3066937"/>
                  <a:gd name="connsiteY3-56" fmla="*/ 1100137 h 1138237"/>
                  <a:gd name="connsiteX0-57" fmla="*/ 0 w 3109533"/>
                  <a:gd name="connsiteY0-58" fmla="*/ 661987 h 1138237"/>
                  <a:gd name="connsiteX1-59" fmla="*/ 89747 w 3109533"/>
                  <a:gd name="connsiteY1-60" fmla="*/ 0 h 1138237"/>
                  <a:gd name="connsiteX2-61" fmla="*/ 3109533 w 3109533"/>
                  <a:gd name="connsiteY2-62" fmla="*/ 1138237 h 1138237"/>
                  <a:gd name="connsiteX3-63" fmla="*/ 0 w 3109533"/>
                  <a:gd name="connsiteY3-64" fmla="*/ 661987 h 1138237"/>
                  <a:gd name="connsiteX0-65" fmla="*/ 0 w 3109533"/>
                  <a:gd name="connsiteY0-66" fmla="*/ 947737 h 1423987"/>
                  <a:gd name="connsiteX1-67" fmla="*/ 132344 w 3109533"/>
                  <a:gd name="connsiteY1-68" fmla="*/ 0 h 1423987"/>
                  <a:gd name="connsiteX2-69" fmla="*/ 3109533 w 3109533"/>
                  <a:gd name="connsiteY2-70" fmla="*/ 1423987 h 1423987"/>
                  <a:gd name="connsiteX3-71" fmla="*/ 0 w 3109533"/>
                  <a:gd name="connsiteY3-72" fmla="*/ 947737 h 1423987"/>
                  <a:gd name="connsiteX0-73" fmla="*/ 0 w 3109533"/>
                  <a:gd name="connsiteY0-74" fmla="*/ 966787 h 1443037"/>
                  <a:gd name="connsiteX1-75" fmla="*/ 132344 w 3109533"/>
                  <a:gd name="connsiteY1-76" fmla="*/ 0 h 1443037"/>
                  <a:gd name="connsiteX2-77" fmla="*/ 3109533 w 3109533"/>
                  <a:gd name="connsiteY2-78" fmla="*/ 1443037 h 1443037"/>
                  <a:gd name="connsiteX3-79" fmla="*/ 0 w 3109533"/>
                  <a:gd name="connsiteY3-80" fmla="*/ 966787 h 1443037"/>
                  <a:gd name="connsiteX0-81" fmla="*/ 0 w 3109533"/>
                  <a:gd name="connsiteY0-82" fmla="*/ 1042987 h 1519237"/>
                  <a:gd name="connsiteX1-83" fmla="*/ 47151 w 3109533"/>
                  <a:gd name="connsiteY1-84" fmla="*/ 0 h 1519237"/>
                  <a:gd name="connsiteX2-85" fmla="*/ 3109533 w 3109533"/>
                  <a:gd name="connsiteY2-86" fmla="*/ 1519237 h 1519237"/>
                  <a:gd name="connsiteX3-87" fmla="*/ 0 w 3109533"/>
                  <a:gd name="connsiteY3-88" fmla="*/ 1042987 h 151923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109533" h="1519237">
                    <a:moveTo>
                      <a:pt x="0" y="1042987"/>
                    </a:moveTo>
                    <a:lnTo>
                      <a:pt x="47151" y="0"/>
                    </a:lnTo>
                    <a:lnTo>
                      <a:pt x="3109533" y="1519237"/>
                    </a:lnTo>
                    <a:lnTo>
                      <a:pt x="0" y="104298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9334500" y="5505450"/>
              <a:ext cx="2271712" cy="1390653"/>
              <a:chOff x="9334500" y="5505450"/>
              <a:chExt cx="2271712" cy="1390653"/>
            </a:xfrm>
          </p:grpSpPr>
          <p:sp>
            <p:nvSpPr>
              <p:cNvPr id="23" name="等腰三角形 22"/>
              <p:cNvSpPr/>
              <p:nvPr/>
            </p:nvSpPr>
            <p:spPr>
              <a:xfrm>
                <a:off x="9334500" y="5505450"/>
                <a:ext cx="2266950" cy="1352550"/>
              </a:xfrm>
              <a:prstGeom prst="triangle">
                <a:avLst/>
              </a:prstGeom>
              <a:solidFill>
                <a:srgbClr val="2D76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等腰三角形 7"/>
              <p:cNvSpPr/>
              <p:nvPr/>
            </p:nvSpPr>
            <p:spPr>
              <a:xfrm rot="16200000" flipV="1">
                <a:off x="10341767" y="5631658"/>
                <a:ext cx="1390653" cy="1138237"/>
              </a:xfrm>
              <a:custGeom>
                <a:avLst/>
                <a:gdLst>
                  <a:gd name="connsiteX0" fmla="*/ 0 w 6858002"/>
                  <a:gd name="connsiteY0" fmla="*/ 6958012 h 6958012"/>
                  <a:gd name="connsiteX1" fmla="*/ 3429001 w 6858002"/>
                  <a:gd name="connsiteY1" fmla="*/ 0 h 6958012"/>
                  <a:gd name="connsiteX2" fmla="*/ 6858002 w 6858002"/>
                  <a:gd name="connsiteY2" fmla="*/ 6958012 h 6958012"/>
                  <a:gd name="connsiteX3" fmla="*/ 0 w 6858002"/>
                  <a:gd name="connsiteY3" fmla="*/ 6958012 h 6958012"/>
                  <a:gd name="connsiteX0-1" fmla="*/ 0 w 6858002"/>
                  <a:gd name="connsiteY0-2" fmla="*/ 1685924 h 1685924"/>
                  <a:gd name="connsiteX1-3" fmla="*/ 814388 w 6858002"/>
                  <a:gd name="connsiteY1-4" fmla="*/ 0 h 1685924"/>
                  <a:gd name="connsiteX2-5" fmla="*/ 6858002 w 6858002"/>
                  <a:gd name="connsiteY2-6" fmla="*/ 1685924 h 1685924"/>
                  <a:gd name="connsiteX3-7" fmla="*/ 0 w 6858002"/>
                  <a:gd name="connsiteY3-8" fmla="*/ 1685924 h 1685924"/>
                  <a:gd name="connsiteX0-9" fmla="*/ 0 w 6858002"/>
                  <a:gd name="connsiteY0-10" fmla="*/ 1700212 h 1700212"/>
                  <a:gd name="connsiteX1-11" fmla="*/ 885825 w 6858002"/>
                  <a:gd name="connsiteY1-12" fmla="*/ 0 h 1700212"/>
                  <a:gd name="connsiteX2-13" fmla="*/ 6858002 w 6858002"/>
                  <a:gd name="connsiteY2-14" fmla="*/ 1700212 h 1700212"/>
                  <a:gd name="connsiteX3-15" fmla="*/ 0 w 6858002"/>
                  <a:gd name="connsiteY3-16" fmla="*/ 1700212 h 1700212"/>
                  <a:gd name="connsiteX0-17" fmla="*/ 0 w 6858002"/>
                  <a:gd name="connsiteY0-18" fmla="*/ 2071687 h 2071687"/>
                  <a:gd name="connsiteX1-19" fmla="*/ 1057275 w 6858002"/>
                  <a:gd name="connsiteY1-20" fmla="*/ 0 h 2071687"/>
                  <a:gd name="connsiteX2-21" fmla="*/ 6858002 w 6858002"/>
                  <a:gd name="connsiteY2-22" fmla="*/ 2071687 h 2071687"/>
                  <a:gd name="connsiteX3-23" fmla="*/ 0 w 6858002"/>
                  <a:gd name="connsiteY3-24" fmla="*/ 2071687 h 2071687"/>
                  <a:gd name="connsiteX0-25" fmla="*/ 0 w 6858002"/>
                  <a:gd name="connsiteY0-26" fmla="*/ 2890837 h 2890837"/>
                  <a:gd name="connsiteX1-27" fmla="*/ 1495422 w 6858002"/>
                  <a:gd name="connsiteY1-28" fmla="*/ 0 h 2890837"/>
                  <a:gd name="connsiteX2-29" fmla="*/ 6858002 w 6858002"/>
                  <a:gd name="connsiteY2-30" fmla="*/ 2890837 h 2890837"/>
                  <a:gd name="connsiteX3-31" fmla="*/ 0 w 6858002"/>
                  <a:gd name="connsiteY3-32" fmla="*/ 2890837 h 2890837"/>
                  <a:gd name="connsiteX0-33" fmla="*/ 2295644 w 5362580"/>
                  <a:gd name="connsiteY0-34" fmla="*/ 2852737 h 2890837"/>
                  <a:gd name="connsiteX1-35" fmla="*/ 0 w 5362580"/>
                  <a:gd name="connsiteY1-36" fmla="*/ 0 h 2890837"/>
                  <a:gd name="connsiteX2-37" fmla="*/ 5362580 w 5362580"/>
                  <a:gd name="connsiteY2-38" fmla="*/ 2890837 h 2890837"/>
                  <a:gd name="connsiteX3-39" fmla="*/ 2295644 w 5362580"/>
                  <a:gd name="connsiteY3-40" fmla="*/ 2852737 h 2890837"/>
                  <a:gd name="connsiteX0-41" fmla="*/ 1 w 3066937"/>
                  <a:gd name="connsiteY0-42" fmla="*/ 1423987 h 1462087"/>
                  <a:gd name="connsiteX1-43" fmla="*/ 47150 w 3066937"/>
                  <a:gd name="connsiteY1-44" fmla="*/ 0 h 1462087"/>
                  <a:gd name="connsiteX2-45" fmla="*/ 3066937 w 3066937"/>
                  <a:gd name="connsiteY2-46" fmla="*/ 1462087 h 1462087"/>
                  <a:gd name="connsiteX3-47" fmla="*/ 1 w 3066937"/>
                  <a:gd name="connsiteY3-48" fmla="*/ 1423987 h 1462087"/>
                  <a:gd name="connsiteX0-49" fmla="*/ 1 w 3066937"/>
                  <a:gd name="connsiteY0-50" fmla="*/ 1100137 h 1138237"/>
                  <a:gd name="connsiteX1-51" fmla="*/ 47151 w 3066937"/>
                  <a:gd name="connsiteY1-52" fmla="*/ 0 h 1138237"/>
                  <a:gd name="connsiteX2-53" fmla="*/ 3066937 w 3066937"/>
                  <a:gd name="connsiteY2-54" fmla="*/ 1138237 h 1138237"/>
                  <a:gd name="connsiteX3-55" fmla="*/ 1 w 3066937"/>
                  <a:gd name="connsiteY3-56" fmla="*/ 1100137 h 1138237"/>
                  <a:gd name="connsiteX0-57" fmla="*/ 0 w 3109533"/>
                  <a:gd name="connsiteY0-58" fmla="*/ 661987 h 1138237"/>
                  <a:gd name="connsiteX1-59" fmla="*/ 89747 w 3109533"/>
                  <a:gd name="connsiteY1-60" fmla="*/ 0 h 1138237"/>
                  <a:gd name="connsiteX2-61" fmla="*/ 3109533 w 3109533"/>
                  <a:gd name="connsiteY2-62" fmla="*/ 1138237 h 1138237"/>
                  <a:gd name="connsiteX3-63" fmla="*/ 0 w 3109533"/>
                  <a:gd name="connsiteY3-64" fmla="*/ 661987 h 113823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109533" h="1138237">
                    <a:moveTo>
                      <a:pt x="0" y="661987"/>
                    </a:moveTo>
                    <a:lnTo>
                      <a:pt x="89747" y="0"/>
                    </a:lnTo>
                    <a:lnTo>
                      <a:pt x="3109533" y="1138237"/>
                    </a:lnTo>
                    <a:lnTo>
                      <a:pt x="0" y="661987"/>
                    </a:lnTo>
                    <a:close/>
                  </a:path>
                </a:pathLst>
              </a:custGeom>
              <a:solidFill>
                <a:srgbClr val="00ADE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 smtClean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4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123906" name="Picture 2" descr="C:\Documents and Settings\Administrator\桌面\培训课件\李晓明140\28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84300" y="0"/>
            <a:ext cx="9017000" cy="6762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 smtClean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4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124930" name="Picture 2" descr="C:\Documents and Settings\Administrator\桌面\培训课件\李晓明140\29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7320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-60960" y="-20321"/>
            <a:ext cx="10932070" cy="1313645"/>
            <a:chOff x="-60960" y="-20321"/>
            <a:chExt cx="10932070" cy="1313645"/>
          </a:xfrm>
        </p:grpSpPr>
        <p:sp>
          <p:nvSpPr>
            <p:cNvPr id="51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稻壳儿春秋广告/盗版必究        原创来源：http://chn.docer.com/works?userid=199329941#!/work_time"/>
            <p:cNvSpPr txBox="1"/>
            <p:nvPr/>
          </p:nvSpPr>
          <p:spPr>
            <a:xfrm>
              <a:off x="1304239" y="206066"/>
              <a:ext cx="9566871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深化设计控制要点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4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sp>
        <p:nvSpPr>
          <p:cNvPr id="13" name="圆角矩形 1"/>
          <p:cNvSpPr/>
          <p:nvPr/>
        </p:nvSpPr>
        <p:spPr>
          <a:xfrm>
            <a:off x="8822120" y="2295486"/>
            <a:ext cx="1979613" cy="669925"/>
          </a:xfrm>
          <a:prstGeom prst="roundRect">
            <a:avLst/>
          </a:prstGeom>
          <a:solidFill>
            <a:srgbClr val="95775B">
              <a:alpha val="80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anchor="ctr"/>
          <a:lstStyle/>
          <a:p>
            <a:pPr algn="ctr">
              <a:defRPr/>
            </a:pPr>
            <a:r>
              <a: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方案设计阶段</a:t>
            </a:r>
            <a:endParaRPr lang="en-US" altLang="zh-CN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圆角矩形 2"/>
          <p:cNvSpPr/>
          <p:nvPr/>
        </p:nvSpPr>
        <p:spPr>
          <a:xfrm>
            <a:off x="8822120" y="3336886"/>
            <a:ext cx="1979613" cy="669925"/>
          </a:xfrm>
          <a:prstGeom prst="roundRect">
            <a:avLst/>
          </a:prstGeom>
          <a:solidFill>
            <a:srgbClr val="95775B">
              <a:alpha val="80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anchor="ctr"/>
          <a:lstStyle/>
          <a:p>
            <a:pPr algn="ctr">
              <a:defRPr/>
            </a:pPr>
            <a:r>
              <a: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初步设计阶段</a:t>
            </a:r>
            <a:endParaRPr lang="en-US" altLang="zh-CN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圆角矩形 3"/>
          <p:cNvSpPr/>
          <p:nvPr/>
        </p:nvSpPr>
        <p:spPr>
          <a:xfrm>
            <a:off x="8822120" y="4424323"/>
            <a:ext cx="1979613" cy="671513"/>
          </a:xfrm>
          <a:prstGeom prst="roundRect">
            <a:avLst/>
          </a:prstGeom>
          <a:solidFill>
            <a:srgbClr val="95775B">
              <a:alpha val="80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anchor="ctr"/>
          <a:lstStyle/>
          <a:p>
            <a:pPr algn="ctr">
              <a:defRPr/>
            </a:pPr>
            <a:r>
              <a: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施工图设计阶段</a:t>
            </a:r>
            <a:endParaRPr lang="en-US" altLang="zh-CN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文本框 2" descr="羊皮纸"/>
          <p:cNvSpPr txBox="1">
            <a:spLocks noChangeArrowheads="1"/>
          </p:cNvSpPr>
          <p:nvPr/>
        </p:nvSpPr>
        <p:spPr bwMode="auto">
          <a:xfrm>
            <a:off x="5101020" y="3616286"/>
            <a:ext cx="2601913" cy="733425"/>
          </a:xfrm>
          <a:prstGeom prst="rect">
            <a:avLst/>
          </a:prstGeom>
          <a:blipFill dpi="0" rotWithShape="0">
            <a:blip r:embed="rId1"/>
            <a:srcRect/>
            <a:tile tx="0" ty="0" sx="100000" sy="100000" flip="none" algn="tl"/>
          </a:blipFill>
          <a:ln w="9525" algn="ctr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en-US" sz="2000" b="1">
                <a:latin typeface="Times New Roman" panose="02020603050405020304" pitchFamily="18" charset="0"/>
                <a:ea typeface="微软雅黑" panose="020B0503020204020204" pitchFamily="34" charset="-122"/>
              </a:rPr>
              <a:t>传统建筑设计</a:t>
            </a:r>
            <a:endParaRPr lang="zh-CN" altLang="en-US" sz="2000">
              <a:ea typeface="微软雅黑" panose="020B0503020204020204" pitchFamily="34" charset="-122"/>
            </a:endParaRPr>
          </a:p>
        </p:txBody>
      </p:sp>
      <p:sp>
        <p:nvSpPr>
          <p:cNvPr id="17" name="AutoShape 16"/>
          <p:cNvSpPr>
            <a:spLocks noChangeArrowheads="1"/>
          </p:cNvSpPr>
          <p:nvPr/>
        </p:nvSpPr>
        <p:spPr bwMode="auto">
          <a:xfrm>
            <a:off x="9661482" y="1931912"/>
            <a:ext cx="254000" cy="336550"/>
          </a:xfrm>
          <a:prstGeom prst="downArrow">
            <a:avLst>
              <a:gd name="adj1" fmla="val 50000"/>
              <a:gd name="adj2" fmla="val 33125"/>
            </a:avLst>
          </a:prstGeom>
          <a:gradFill rotWithShape="1">
            <a:gsLst>
              <a:gs pos="0">
                <a:srgbClr val="C6D9F1"/>
              </a:gs>
              <a:gs pos="100000">
                <a:srgbClr val="5C6470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</a:ln>
          <a:effectLst>
            <a:softEdge rad="12700"/>
          </a:effectLst>
        </p:spPr>
        <p:txBody>
          <a:bodyPr vert="eaVert"/>
          <a:lstStyle/>
          <a:p>
            <a:pPr>
              <a:defRPr/>
            </a:pPr>
            <a:endParaRPr lang="zh-CN" altLang="en-US"/>
          </a:p>
        </p:txBody>
      </p:sp>
      <p:sp>
        <p:nvSpPr>
          <p:cNvPr id="18" name="圆角矩形 22"/>
          <p:cNvSpPr/>
          <p:nvPr/>
        </p:nvSpPr>
        <p:spPr>
          <a:xfrm>
            <a:off x="8822120" y="1200111"/>
            <a:ext cx="1979613" cy="669925"/>
          </a:xfrm>
          <a:prstGeom prst="roundRect">
            <a:avLst/>
          </a:prstGeom>
          <a:solidFill>
            <a:srgbClr val="54BC7C">
              <a:alpha val="80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anchor="ctr"/>
          <a:lstStyle/>
          <a:p>
            <a:pPr algn="ctr">
              <a:defRPr/>
            </a:pPr>
            <a:r>
              <a: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预制装配式</a:t>
            </a:r>
            <a:endParaRPr lang="en-US" altLang="zh-CN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技术策划阶段</a:t>
            </a:r>
            <a:endParaRPr lang="en-US" altLang="zh-CN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圆角矩形 23"/>
          <p:cNvSpPr/>
          <p:nvPr/>
        </p:nvSpPr>
        <p:spPr>
          <a:xfrm>
            <a:off x="8822120" y="5519698"/>
            <a:ext cx="1979613" cy="669925"/>
          </a:xfrm>
          <a:prstGeom prst="roundRect">
            <a:avLst/>
          </a:prstGeom>
          <a:solidFill>
            <a:srgbClr val="54BC7C">
              <a:alpha val="80000"/>
            </a:srgb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800" tIns="38400" rIns="76800" bIns="38400" anchor="ctr"/>
          <a:lstStyle/>
          <a:p>
            <a:pPr algn="ctr">
              <a:defRPr/>
            </a:pPr>
            <a:r>
              <a: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预制构件</a:t>
            </a:r>
            <a:endParaRPr lang="en-US" altLang="zh-CN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zh-CN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深化设计阶段</a:t>
            </a:r>
            <a:endParaRPr lang="en-US" altLang="zh-CN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AutoShape 16"/>
          <p:cNvSpPr>
            <a:spLocks noChangeArrowheads="1"/>
          </p:cNvSpPr>
          <p:nvPr/>
        </p:nvSpPr>
        <p:spPr bwMode="auto">
          <a:xfrm>
            <a:off x="9661482" y="2995169"/>
            <a:ext cx="254000" cy="336550"/>
          </a:xfrm>
          <a:prstGeom prst="downArrow">
            <a:avLst>
              <a:gd name="adj1" fmla="val 50000"/>
              <a:gd name="adj2" fmla="val 33125"/>
            </a:avLst>
          </a:prstGeom>
          <a:gradFill rotWithShape="1">
            <a:gsLst>
              <a:gs pos="0">
                <a:srgbClr val="C6D9F1"/>
              </a:gs>
              <a:gs pos="100000">
                <a:srgbClr val="5C6470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</a:ln>
          <a:effectLst>
            <a:softEdge rad="12700"/>
          </a:effectLst>
        </p:spPr>
        <p:txBody>
          <a:bodyPr vert="eaVert"/>
          <a:lstStyle/>
          <a:p>
            <a:pPr>
              <a:defRPr/>
            </a:pPr>
            <a:endParaRPr lang="zh-CN" altLang="en-US"/>
          </a:p>
        </p:txBody>
      </p:sp>
      <p:sp>
        <p:nvSpPr>
          <p:cNvPr id="21" name="AutoShape 16"/>
          <p:cNvSpPr>
            <a:spLocks noChangeArrowheads="1"/>
          </p:cNvSpPr>
          <p:nvPr/>
        </p:nvSpPr>
        <p:spPr bwMode="auto">
          <a:xfrm>
            <a:off x="9661482" y="4058425"/>
            <a:ext cx="254000" cy="336550"/>
          </a:xfrm>
          <a:prstGeom prst="downArrow">
            <a:avLst>
              <a:gd name="adj1" fmla="val 50000"/>
              <a:gd name="adj2" fmla="val 33125"/>
            </a:avLst>
          </a:prstGeom>
          <a:gradFill rotWithShape="1">
            <a:gsLst>
              <a:gs pos="0">
                <a:srgbClr val="C6D9F1"/>
              </a:gs>
              <a:gs pos="100000">
                <a:srgbClr val="5C6470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</a:ln>
          <a:effectLst>
            <a:softEdge rad="12700"/>
          </a:effectLst>
        </p:spPr>
        <p:txBody>
          <a:bodyPr vert="eaVert"/>
          <a:lstStyle/>
          <a:p>
            <a:pPr>
              <a:defRPr/>
            </a:pPr>
            <a:endParaRPr lang="zh-CN" altLang="en-US"/>
          </a:p>
        </p:txBody>
      </p:sp>
      <p:sp>
        <p:nvSpPr>
          <p:cNvPr id="22" name="AutoShape 16"/>
          <p:cNvSpPr>
            <a:spLocks noChangeArrowheads="1"/>
          </p:cNvSpPr>
          <p:nvPr/>
        </p:nvSpPr>
        <p:spPr bwMode="auto">
          <a:xfrm>
            <a:off x="9661482" y="5153579"/>
            <a:ext cx="254000" cy="336550"/>
          </a:xfrm>
          <a:prstGeom prst="downArrow">
            <a:avLst>
              <a:gd name="adj1" fmla="val 50000"/>
              <a:gd name="adj2" fmla="val 33125"/>
            </a:avLst>
          </a:prstGeom>
          <a:gradFill rotWithShape="1">
            <a:gsLst>
              <a:gs pos="0">
                <a:srgbClr val="C6D9F1"/>
              </a:gs>
              <a:gs pos="100000">
                <a:srgbClr val="5C6470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</a:ln>
          <a:effectLst>
            <a:softEdge rad="12700"/>
          </a:effectLst>
        </p:spPr>
        <p:txBody>
          <a:bodyPr vert="eaVert"/>
          <a:lstStyle/>
          <a:p>
            <a:pPr>
              <a:defRPr/>
            </a:pPr>
            <a:endParaRPr lang="zh-CN" altLang="en-US"/>
          </a:p>
        </p:txBody>
      </p:sp>
      <p:cxnSp>
        <p:nvCxnSpPr>
          <p:cNvPr id="23" name="直接箭头连接符 22"/>
          <p:cNvCxnSpPr>
            <a:stCxn id="16" idx="3"/>
            <a:endCxn id="13" idx="1"/>
          </p:cNvCxnSpPr>
          <p:nvPr/>
        </p:nvCxnSpPr>
        <p:spPr>
          <a:xfrm flipV="1">
            <a:off x="7702933" y="2630448"/>
            <a:ext cx="1119187" cy="13525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>
            <a:stCxn id="16" idx="3"/>
            <a:endCxn id="14" idx="1"/>
          </p:cNvCxnSpPr>
          <p:nvPr/>
        </p:nvCxnSpPr>
        <p:spPr>
          <a:xfrm flipV="1">
            <a:off x="7702933" y="3671848"/>
            <a:ext cx="1119187" cy="3111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>
            <a:stCxn id="16" idx="3"/>
            <a:endCxn id="15" idx="1"/>
          </p:cNvCxnSpPr>
          <p:nvPr/>
        </p:nvCxnSpPr>
        <p:spPr>
          <a:xfrm>
            <a:off x="7702933" y="3982998"/>
            <a:ext cx="1119187" cy="7762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" descr="羊皮纸"/>
          <p:cNvSpPr txBox="1">
            <a:spLocks noChangeArrowheads="1"/>
          </p:cNvSpPr>
          <p:nvPr/>
        </p:nvSpPr>
        <p:spPr bwMode="auto">
          <a:xfrm>
            <a:off x="5110545" y="3625811"/>
            <a:ext cx="2601913" cy="733425"/>
          </a:xfrm>
          <a:prstGeom prst="rect">
            <a:avLst/>
          </a:prstGeom>
          <a:blipFill dpi="0" rotWithShape="0">
            <a:blip r:embed="rId1"/>
            <a:srcRect/>
            <a:tile tx="0" ty="0" sx="100000" sy="100000" flip="none" algn="tl"/>
          </a:blipFill>
          <a:ln w="9525" algn="ctr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en-US" sz="2000" b="1">
                <a:latin typeface="Times New Roman" panose="02020603050405020304" pitchFamily="18" charset="0"/>
                <a:ea typeface="微软雅黑" panose="020B0503020204020204" pitchFamily="34" charset="-122"/>
              </a:rPr>
              <a:t>装配式建筑设计</a:t>
            </a:r>
            <a:endParaRPr lang="zh-CN" altLang="en-US" sz="2000">
              <a:ea typeface="微软雅黑" panose="020B0503020204020204" pitchFamily="34" charset="-122"/>
            </a:endParaRPr>
          </a:p>
        </p:txBody>
      </p:sp>
      <p:sp>
        <p:nvSpPr>
          <p:cNvPr id="27" name="Rectangle 2"/>
          <p:cNvSpPr txBox="1"/>
          <p:nvPr/>
        </p:nvSpPr>
        <p:spPr bwMode="auto">
          <a:xfrm>
            <a:off x="991168" y="1200111"/>
            <a:ext cx="3954720" cy="517397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>
              <a:lnSpc>
                <a:spcPct val="150000"/>
              </a:lnSpc>
            </a:pPr>
            <a:r>
              <a:rPr lang="en-US" altLang="zh-CN" sz="13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5.1 </a:t>
            </a:r>
            <a:r>
              <a:rPr lang="zh-CN" altLang="en-US" sz="13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装配式建筑设计与传统建筑设计差异对比</a:t>
            </a:r>
            <a:endParaRPr lang="en-US" altLang="zh-CN" sz="13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1300" dirty="0">
                <a:ea typeface="微软雅黑" panose="020B0503020204020204" pitchFamily="34" charset="-122"/>
              </a:rPr>
              <a:t>       装配式建筑设计阶段相比传统建筑设计增加了两个设计阶段及内容：技术策划、构件深化设计。</a:t>
            </a:r>
            <a:endParaRPr lang="en-US" altLang="zh-CN" sz="1300" dirty="0"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endParaRPr lang="en-US" altLang="zh-CN" sz="1300" dirty="0">
              <a:ea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13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5.2</a:t>
            </a:r>
            <a:r>
              <a:rPr lang="zh-CN" altLang="en-US" sz="13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装配式建筑方案策划</a:t>
            </a:r>
            <a:endParaRPr lang="en-US" altLang="zh-CN" sz="13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装配方案策划是整体项目成败的关键，</a:t>
            </a:r>
            <a:r>
              <a:rPr lang="zh-CN" altLang="en-US" sz="13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应关注产业链关键环节主控成本的综合性分析</a:t>
            </a: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基本原则：拆分合理、制作简单、施工方便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涉及到建筑、结构、设备等专业的方案策划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确定</a:t>
            </a: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PC</a:t>
            </a: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方案：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PC</a:t>
            </a: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建筑单体选择 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预制率估算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PC</a:t>
            </a: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构件初步布置方案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保温 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箭头连接符 27"/>
          <p:cNvCxnSpPr>
            <a:stCxn id="26" idx="3"/>
            <a:endCxn id="18" idx="1"/>
          </p:cNvCxnSpPr>
          <p:nvPr/>
        </p:nvCxnSpPr>
        <p:spPr>
          <a:xfrm flipV="1">
            <a:off x="7712458" y="1535073"/>
            <a:ext cx="1109662" cy="24574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>
            <a:stCxn id="26" idx="3"/>
            <a:endCxn id="19" idx="1"/>
          </p:cNvCxnSpPr>
          <p:nvPr/>
        </p:nvCxnSpPr>
        <p:spPr>
          <a:xfrm>
            <a:off x="7712458" y="3992523"/>
            <a:ext cx="1109662" cy="18621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8" grpId="0" bldLvl="0" animBg="1"/>
      <p:bldP spid="19" grpId="0" bldLvl="0" animBg="1"/>
      <p:bldP spid="26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-60960" y="-20321"/>
            <a:ext cx="10932070" cy="1313645"/>
            <a:chOff x="-60960" y="-20321"/>
            <a:chExt cx="10932070" cy="1313645"/>
          </a:xfrm>
        </p:grpSpPr>
        <p:sp>
          <p:nvSpPr>
            <p:cNvPr id="51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稻壳儿春秋广告/盗版必究        原创来源：http://chn.docer.com/works?userid=199329941#!/work_time"/>
            <p:cNvSpPr txBox="1"/>
            <p:nvPr/>
          </p:nvSpPr>
          <p:spPr>
            <a:xfrm>
              <a:off x="1304239" y="206066"/>
              <a:ext cx="9566871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深化设计控制要点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4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sp>
        <p:nvSpPr>
          <p:cNvPr id="29" name="Rectangle 2"/>
          <p:cNvSpPr txBox="1"/>
          <p:nvPr/>
        </p:nvSpPr>
        <p:spPr bwMode="auto">
          <a:xfrm>
            <a:off x="8676301" y="1365053"/>
            <a:ext cx="2653737" cy="22358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>
              <a:lnSpc>
                <a:spcPct val="150000"/>
              </a:lnSpc>
            </a:pPr>
            <a:r>
              <a:rPr lang="en-US" altLang="zh-CN" sz="13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5.3 </a:t>
            </a:r>
            <a:r>
              <a:rPr lang="zh-CN" altLang="en-US" sz="13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预制构件深化设计</a:t>
            </a:r>
            <a:endParaRPr lang="en-US" altLang="zh-CN" sz="13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预制构件深化设计时需考虑到其与产业链各环节的关系。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生产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运输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施工安装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各专业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" name="图片 7" descr="DSC00957.JPG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53865" y="1652699"/>
            <a:ext cx="2642304" cy="1940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3" descr="C:\Users\ssss\Desktop\新建文件夹\76129912_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96467" y="1644885"/>
            <a:ext cx="2542029" cy="1940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2" descr="C:\Users\ssss\Desktop\新建文件夹\76129912_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652699"/>
            <a:ext cx="2581098" cy="1948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2" descr="C:\Users\ssss\Desktop\新建文件夹\76129912_2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120250"/>
            <a:ext cx="3655926" cy="2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2" descr="C:\Users\ssss\Desktop\新建文件夹\76129912_2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39949" y="4128062"/>
            <a:ext cx="2241550" cy="202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矩形 8"/>
          <p:cNvSpPr>
            <a:spLocks noChangeArrowheads="1"/>
          </p:cNvSpPr>
          <p:nvPr/>
        </p:nvSpPr>
        <p:spPr bwMode="auto">
          <a:xfrm>
            <a:off x="8676301" y="4119076"/>
            <a:ext cx="2922141" cy="14080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与生产的关系</a:t>
            </a:r>
            <a:endParaRPr lang="en-US" altLang="zh-CN" sz="13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生产工艺（正、反、立、组）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生产设备条件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16"/>
          <p:cNvSpPr txBox="1">
            <a:spLocks noChangeArrowheads="1"/>
          </p:cNvSpPr>
          <p:nvPr/>
        </p:nvSpPr>
        <p:spPr bwMode="auto">
          <a:xfrm>
            <a:off x="0" y="6156452"/>
            <a:ext cx="942693" cy="4524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marL="228600" indent="-228600" algn="ctr" eaLnBrk="0" hangingPunct="0">
              <a:lnSpc>
                <a:spcPct val="180000"/>
              </a:lnSpc>
              <a:spcBef>
                <a:spcPts val="1000"/>
              </a:spcBef>
            </a:pP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外墙正打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16"/>
          <p:cNvSpPr txBox="1">
            <a:spLocks noChangeArrowheads="1"/>
          </p:cNvSpPr>
          <p:nvPr/>
        </p:nvSpPr>
        <p:spPr bwMode="auto">
          <a:xfrm>
            <a:off x="3581014" y="6156452"/>
            <a:ext cx="889637" cy="4524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marL="228600" indent="-228600" algn="ctr" eaLnBrk="0" hangingPunct="0">
              <a:lnSpc>
                <a:spcPct val="180000"/>
              </a:lnSpc>
              <a:spcBef>
                <a:spcPts val="1000"/>
              </a:spcBef>
            </a:pP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外墙反打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16"/>
          <p:cNvSpPr txBox="1">
            <a:spLocks noChangeArrowheads="1"/>
          </p:cNvSpPr>
          <p:nvPr/>
        </p:nvSpPr>
        <p:spPr bwMode="auto">
          <a:xfrm>
            <a:off x="6274993" y="6156452"/>
            <a:ext cx="940855" cy="4524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marL="228600" indent="-228600" algn="ctr" eaLnBrk="0" hangingPunct="0">
              <a:lnSpc>
                <a:spcPct val="180000"/>
              </a:lnSpc>
              <a:spcBef>
                <a:spcPts val="1000"/>
              </a:spcBef>
            </a:pP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成组立模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3" name="Picture 2" descr="C:\Users\ssss\Desktop\新建文件夹\76129912_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55926" y="4128064"/>
            <a:ext cx="2684023" cy="202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-60960" y="-20321"/>
            <a:ext cx="10932070" cy="1313645"/>
            <a:chOff x="-60960" y="-20321"/>
            <a:chExt cx="10932070" cy="1313645"/>
          </a:xfrm>
        </p:grpSpPr>
        <p:sp>
          <p:nvSpPr>
            <p:cNvPr id="51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稻壳儿春秋广告/盗版必究        原创来源：http://chn.docer.com/works?userid=199329941#!/work_time"/>
            <p:cNvSpPr txBox="1"/>
            <p:nvPr/>
          </p:nvSpPr>
          <p:spPr>
            <a:xfrm>
              <a:off x="1304239" y="206066"/>
              <a:ext cx="9566871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深化设计控制要点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4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sp>
        <p:nvSpPr>
          <p:cNvPr id="10" name="矩形 8"/>
          <p:cNvSpPr>
            <a:spLocks noChangeArrowheads="1"/>
          </p:cNvSpPr>
          <p:nvPr/>
        </p:nvSpPr>
        <p:spPr bwMode="auto">
          <a:xfrm>
            <a:off x="8828700" y="3980712"/>
            <a:ext cx="2922141" cy="24468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与施工、安装的关系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塔吊布置位置与预制构件重量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塔吊扶壁对预制构件的影响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施工安全防护架：挂架、爬架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施工电梯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Picture 3" descr="C:\Users\ssss\Desktop\新建文件夹\76129912_27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526077" y="1659632"/>
            <a:ext cx="2532499" cy="1952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 descr="C:\Users\ssss\Desktop\新建文件夹\76129912_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59632"/>
            <a:ext cx="3526077" cy="195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 descr="C:\Users\ssss\Desktop\新建文件夹\76129912_2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58576" y="1653403"/>
            <a:ext cx="2579153" cy="1951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/>
          <a:srcRect l="961" t="3334" r="4797"/>
          <a:stretch>
            <a:fillRect/>
          </a:stretch>
        </p:blipFill>
        <p:spPr bwMode="auto">
          <a:xfrm>
            <a:off x="0" y="3980713"/>
            <a:ext cx="4860136" cy="2877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5" name="图片 10" descr="DSC00957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60135" y="3980712"/>
            <a:ext cx="3836383" cy="287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8"/>
          <p:cNvSpPr>
            <a:spLocks noChangeArrowheads="1"/>
          </p:cNvSpPr>
          <p:nvPr/>
        </p:nvSpPr>
        <p:spPr bwMode="auto">
          <a:xfrm>
            <a:off x="8828699" y="1659632"/>
            <a:ext cx="2922141" cy="19593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与运输的关系</a:t>
            </a:r>
            <a:r>
              <a:rPr lang="en-US" altLang="zh-CN" sz="13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3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厂内倒运，构件堆放形式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场外运输，道路限高、限宽、构件的运输方式</a:t>
            </a:r>
            <a:endParaRPr lang="en-US" altLang="zh-CN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施工现场运输</a:t>
            </a:r>
            <a:endParaRPr lang="zh-CN" altLang="en-US" sz="1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 smtClean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3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126978" name="Picture 2" descr="C:\Documents and Settings\Administrator\桌面\培训课件\李晓明140\7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5890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 smtClean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rPr>
              <a:t>3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128002" name="Picture 2" descr="C:\Documents and Settings\Administrator\桌面\培训课件\李晓明140\126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3670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 smtClean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3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129026" name="Picture 2" descr="C:\Documents and Settings\Administrator\桌面\培训课件\李晓明140\127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7640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 smtClean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3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130050" name="Picture 2" descr="C:\Documents and Settings\Administrator\桌面\培训课件\李晓明140\128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11300" y="0"/>
            <a:ext cx="9194800" cy="6896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 smtClean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3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131074" name="Picture 2" descr="C:\Documents and Settings\Administrator\桌面\培训课件\李晓明140\129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7480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 smtClean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3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132098" name="Picture 2" descr="C:\Documents and Settings\Administrator\桌面\培训课件\李晓明140\131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7320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50000"/>
            <a:alpha val="85000"/>
          </a:schemeClr>
        </a:solidFill>
        <a:ln>
          <a:noFill/>
        </a:ln>
      </a:spPr>
      <a:bodyPr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1123</Words>
  <Application>WPS 演示</Application>
  <PresentationFormat>自定义</PresentationFormat>
  <Paragraphs>216</Paragraphs>
  <Slides>38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6</vt:i4>
      </vt:variant>
      <vt:variant>
        <vt:lpstr>幻灯片标题</vt:lpstr>
      </vt:variant>
      <vt:variant>
        <vt:i4>38</vt:i4>
      </vt:variant>
    </vt:vector>
  </HeadingPairs>
  <TitlesOfParts>
    <vt:vector size="57" baseType="lpstr">
      <vt:lpstr>Arial</vt:lpstr>
      <vt:lpstr>宋体</vt:lpstr>
      <vt:lpstr>Wingdings</vt:lpstr>
      <vt:lpstr>微软雅黑</vt:lpstr>
      <vt:lpstr>Impact</vt:lpstr>
      <vt:lpstr>Segoe UI Black</vt:lpstr>
      <vt:lpstr>Calibri</vt:lpstr>
      <vt:lpstr>Arial Unicode MS</vt:lpstr>
      <vt:lpstr>Calibri Light</vt:lpstr>
      <vt:lpstr>Tahoma</vt:lpstr>
      <vt:lpstr>Times New Roman</vt:lpstr>
      <vt:lpstr>Office 主题</vt:lpstr>
      <vt:lpstr>Office 主题​​</vt:lpstr>
      <vt:lpstr>AutoCAD.Drawing.18</vt:lpstr>
      <vt:lpstr>AutoCAD.Drawing.18</vt:lpstr>
      <vt:lpstr>AutoCAD.Drawing.18</vt:lpstr>
      <vt:lpstr>AutoCAD.Drawing.18</vt:lpstr>
      <vt:lpstr>AutoCAD.Drawing.17</vt:lpstr>
      <vt:lpstr>AutoCAD.Drawing.18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智聚创新公司介绍_20180406</dc:title>
  <dc:creator>alison</dc:creator>
  <cp:lastModifiedBy>dr</cp:lastModifiedBy>
  <cp:revision>551</cp:revision>
  <dcterms:created xsi:type="dcterms:W3CDTF">2015-02-16T08:21:00Z</dcterms:created>
  <dcterms:modified xsi:type="dcterms:W3CDTF">2018-12-17T08:10:06Z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