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35"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86" r:id="rId21"/>
    <p:sldId id="287" r:id="rId22"/>
    <p:sldId id="288" r:id="rId23"/>
    <p:sldId id="289" r:id="rId24"/>
    <p:sldId id="290" r:id="rId25"/>
    <p:sldId id="291" r:id="rId26"/>
    <p:sldId id="292" r:id="rId27"/>
    <p:sldId id="293" r:id="rId28"/>
    <p:sldId id="294" r:id="rId29"/>
    <p:sldId id="27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7" r:id="rId62"/>
    <p:sldId id="328" r:id="rId63"/>
    <p:sldId id="326" r:id="rId64"/>
    <p:sldId id="329" r:id="rId65"/>
    <p:sldId id="330" r:id="rId66"/>
    <p:sldId id="331" r:id="rId67"/>
    <p:sldId id="332" r:id="rId68"/>
    <p:sldId id="333" r:id="rId69"/>
    <p:sldId id="334"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350" r:id="rId85"/>
    <p:sldId id="351" r:id="rId86"/>
    <p:sldId id="352" r:id="rId87"/>
    <p:sldId id="353" r:id="rId88"/>
    <p:sldId id="354" r:id="rId89"/>
    <p:sldId id="355"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69" r:id="rId104"/>
    <p:sldId id="370" r:id="rId105"/>
    <p:sldId id="371" r:id="rId106"/>
    <p:sldId id="372" r:id="rId107"/>
    <p:sldId id="373" r:id="rId108"/>
    <p:sldId id="374" r:id="rId109"/>
    <p:sldId id="375" r:id="rId110"/>
    <p:sldId id="376" r:id="rId111"/>
    <p:sldId id="377" r:id="rId112"/>
    <p:sldId id="378" r:id="rId113"/>
    <p:sldId id="380" r:id="rId114"/>
    <p:sldId id="381" r:id="rId115"/>
    <p:sldId id="382" r:id="rId116"/>
    <p:sldId id="383" r:id="rId117"/>
    <p:sldId id="384" r:id="rId118"/>
    <p:sldId id="385" r:id="rId119"/>
    <p:sldId id="386" r:id="rId120"/>
    <p:sldId id="387" r:id="rId121"/>
    <p:sldId id="388" r:id="rId122"/>
    <p:sldId id="389" r:id="rId123"/>
    <p:sldId id="390" r:id="rId124"/>
    <p:sldId id="391" r:id="rId125"/>
    <p:sldId id="392" r:id="rId126"/>
    <p:sldId id="393" r:id="rId127"/>
    <p:sldId id="394" r:id="rId128"/>
    <p:sldId id="395" r:id="rId129"/>
    <p:sldId id="396" r:id="rId130"/>
    <p:sldId id="397" r:id="rId131"/>
    <p:sldId id="398" r:id="rId132"/>
    <p:sldId id="399" r:id="rId133"/>
    <p:sldId id="379" r:id="rId134"/>
    <p:sldId id="400" r:id="rId135"/>
    <p:sldId id="401" r:id="rId136"/>
    <p:sldId id="402" r:id="rId137"/>
    <p:sldId id="403" r:id="rId138"/>
    <p:sldId id="404" r:id="rId139"/>
    <p:sldId id="405" r:id="rId140"/>
    <p:sldId id="406" r:id="rId141"/>
    <p:sldId id="407" r:id="rId142"/>
    <p:sldId id="408" r:id="rId143"/>
    <p:sldId id="409" r:id="rId144"/>
    <p:sldId id="410" r:id="rId145"/>
    <p:sldId id="411" r:id="rId146"/>
    <p:sldId id="412" r:id="rId147"/>
    <p:sldId id="413" r:id="rId148"/>
    <p:sldId id="414" r:id="rId149"/>
    <p:sldId id="415" r:id="rId150"/>
    <p:sldId id="416" r:id="rId151"/>
    <p:sldId id="417" r:id="rId152"/>
    <p:sldId id="418" r:id="rId153"/>
    <p:sldId id="419" r:id="rId154"/>
    <p:sldId id="420" r:id="rId155"/>
    <p:sldId id="421" r:id="rId156"/>
    <p:sldId id="422" r:id="rId157"/>
    <p:sldId id="423" r:id="rId158"/>
    <p:sldId id="424" r:id="rId159"/>
    <p:sldId id="425" r:id="rId160"/>
    <p:sldId id="426" r:id="rId161"/>
    <p:sldId id="427" r:id="rId162"/>
    <p:sldId id="428" r:id="rId163"/>
    <p:sldId id="429" r:id="rId164"/>
    <p:sldId id="430" r:id="rId165"/>
    <p:sldId id="285" r:id="rId1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8313" y="1916113"/>
            <a:ext cx="7772400" cy="1470025"/>
          </a:xfrm>
        </p:spPr>
        <p:txBody>
          <a:bodyPr/>
          <a:lstStyle>
            <a:lvl1pPr>
              <a:defRPr sz="4400">
                <a:effectLst>
                  <a:outerShdw blurRad="38100" dist="38100" dir="2700000" algn="tl">
                    <a:srgbClr val="C0C0C0"/>
                  </a:outerShdw>
                </a:effectLst>
                <a:latin typeface="Arial Black" pitchFamily="34" charset="0"/>
              </a:defRPr>
            </a:lvl1pPr>
          </a:lstStyle>
          <a:p>
            <a:r>
              <a:rPr lang="zh-CN" altLang="en-US" smtClean="0"/>
              <a:t>单击此处编辑母版标题样式</a:t>
            </a:r>
            <a:endParaRPr lang="zh-CN"/>
          </a:p>
        </p:txBody>
      </p:sp>
      <p:sp>
        <p:nvSpPr>
          <p:cNvPr id="2051" name="Rectangle 3"/>
          <p:cNvSpPr>
            <a:spLocks noGrp="1" noChangeArrowheads="1"/>
          </p:cNvSpPr>
          <p:nvPr>
            <p:ph type="subTitle" idx="1"/>
          </p:nvPr>
        </p:nvSpPr>
        <p:spPr>
          <a:xfrm>
            <a:off x="1154113" y="3860800"/>
            <a:ext cx="6400800" cy="792163"/>
          </a:xfrm>
        </p:spPr>
        <p:txBody>
          <a:bodyPr anchor="ctr"/>
          <a:lstStyle>
            <a:lvl1pPr marL="0" indent="0" algn="ctr">
              <a:buFontTx/>
              <a:buNone/>
              <a:defRPr/>
            </a:lvl1pPr>
          </a:lstStyle>
          <a:p>
            <a:r>
              <a:rPr lang="zh-CN" altLang="en-US" smtClean="0"/>
              <a:t>单击此处编辑母版副标题样式</a:t>
            </a:r>
            <a:endParaRPr lang="zh-CN"/>
          </a:p>
        </p:txBody>
      </p:sp>
      <p:sp>
        <p:nvSpPr>
          <p:cNvPr id="2052" name="Rectangle 4"/>
          <p:cNvSpPr>
            <a:spLocks noGrp="1" noChangeArrowheads="1"/>
          </p:cNvSpPr>
          <p:nvPr>
            <p:ph type="dt" sz="half" idx="2"/>
          </p:nvPr>
        </p:nvSpPr>
        <p:spPr/>
        <p:txBody>
          <a:bodyPr/>
          <a:lstStyle>
            <a:lvl1pPr>
              <a:defRPr/>
            </a:lvl1pPr>
          </a:lstStyle>
          <a:p>
            <a:fld id="{7A14E426-9AC8-49CF-BC39-E58B2C0D425A}" type="datetimeFigureOut">
              <a:rPr lang="zh-CN" altLang="en-US" smtClean="0"/>
              <a:pPr/>
              <a:t>2020/12/1</a:t>
            </a:fld>
            <a:endParaRPr lang="zh-CN" altLang="en-US"/>
          </a:p>
        </p:txBody>
      </p:sp>
      <p:sp>
        <p:nvSpPr>
          <p:cNvPr id="2053" name="Rectangle 5"/>
          <p:cNvSpPr>
            <a:spLocks noGrp="1" noChangeArrowheads="1"/>
          </p:cNvSpPr>
          <p:nvPr>
            <p:ph type="ftr" sz="quarter" idx="3"/>
          </p:nvPr>
        </p:nvSpPr>
        <p:spPr/>
        <p:txBody>
          <a:bodyPr/>
          <a:lstStyle>
            <a:lvl1pPr>
              <a:defRPr/>
            </a:lvl1pPr>
          </a:lstStyle>
          <a:p>
            <a:endParaRPr lang="zh-CN" altLang="en-US"/>
          </a:p>
        </p:txBody>
      </p:sp>
      <p:sp>
        <p:nvSpPr>
          <p:cNvPr id="2054" name="Rectangle 6"/>
          <p:cNvSpPr>
            <a:spLocks noGrp="1" noChangeArrowheads="1"/>
          </p:cNvSpPr>
          <p:nvPr>
            <p:ph type="sldNum" sz="quarter" idx="4"/>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7475"/>
            <a:ext cx="2057400" cy="56769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7475"/>
            <a:ext cx="6019800" cy="56769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A14E426-9AC8-49CF-BC39-E58B2C0D425A}" type="datetimeFigureOut">
              <a:rPr lang="zh-CN" altLang="en-US" smtClean="0"/>
              <a:pPr/>
              <a:t>2020/12/1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23B246F-4D4C-40F6-AD57-513170ABD6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17475"/>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268413"/>
            <a:ext cx="8229600" cy="45259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7A14E426-9AC8-49CF-BC39-E58B2C0D425A}" type="datetimeFigureOut">
              <a:rPr lang="zh-CN" altLang="en-US" smtClean="0"/>
              <a:pPr/>
              <a:t>2020/12/1</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23B246F-4D4C-40F6-AD57-513170ABD6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Arial" pitchFamily="34" charset="0"/>
          <a:ea typeface="黑体" pitchFamily="49" charset="-122"/>
        </a:defRPr>
      </a:lvl2pPr>
      <a:lvl3pPr algn="ctr" rtl="0" eaLnBrk="1" fontAlgn="base" hangingPunct="1">
        <a:spcBef>
          <a:spcPct val="0"/>
        </a:spcBef>
        <a:spcAft>
          <a:spcPct val="0"/>
        </a:spcAft>
        <a:defRPr sz="4000" b="1">
          <a:solidFill>
            <a:schemeClr val="tx2"/>
          </a:solidFill>
          <a:latin typeface="Arial" pitchFamily="34" charset="0"/>
          <a:ea typeface="黑体" pitchFamily="49" charset="-122"/>
        </a:defRPr>
      </a:lvl3pPr>
      <a:lvl4pPr algn="ctr" rtl="0" eaLnBrk="1" fontAlgn="base" hangingPunct="1">
        <a:spcBef>
          <a:spcPct val="0"/>
        </a:spcBef>
        <a:spcAft>
          <a:spcPct val="0"/>
        </a:spcAft>
        <a:defRPr sz="4000" b="1">
          <a:solidFill>
            <a:schemeClr val="tx2"/>
          </a:solidFill>
          <a:latin typeface="Arial" pitchFamily="34" charset="0"/>
          <a:ea typeface="黑体" pitchFamily="49" charset="-122"/>
        </a:defRPr>
      </a:lvl4pPr>
      <a:lvl5pPr algn="ctr" rtl="0" eaLnBrk="1" fontAlgn="base" hangingPunct="1">
        <a:spcBef>
          <a:spcPct val="0"/>
        </a:spcBef>
        <a:spcAft>
          <a:spcPct val="0"/>
        </a:spcAft>
        <a:defRPr sz="4000" b="1">
          <a:solidFill>
            <a:schemeClr val="tx2"/>
          </a:solidFill>
          <a:latin typeface="Arial" pitchFamily="34" charset="0"/>
          <a:ea typeface="黑体" pitchFamily="49" charset="-122"/>
        </a:defRPr>
      </a:lvl5pPr>
      <a:lvl6pPr marL="457200" algn="ctr" rtl="0" eaLnBrk="1" fontAlgn="base" hangingPunct="1">
        <a:spcBef>
          <a:spcPct val="0"/>
        </a:spcBef>
        <a:spcAft>
          <a:spcPct val="0"/>
        </a:spcAft>
        <a:defRPr sz="4000" b="1">
          <a:solidFill>
            <a:schemeClr val="tx2"/>
          </a:solidFill>
          <a:latin typeface="Arial" pitchFamily="34" charset="0"/>
          <a:ea typeface="黑体" pitchFamily="49" charset="-122"/>
        </a:defRPr>
      </a:lvl6pPr>
      <a:lvl7pPr marL="914400" algn="ctr" rtl="0" eaLnBrk="1" fontAlgn="base" hangingPunct="1">
        <a:spcBef>
          <a:spcPct val="0"/>
        </a:spcBef>
        <a:spcAft>
          <a:spcPct val="0"/>
        </a:spcAft>
        <a:defRPr sz="4000" b="1">
          <a:solidFill>
            <a:schemeClr val="tx2"/>
          </a:solidFill>
          <a:latin typeface="Arial" pitchFamily="34" charset="0"/>
          <a:ea typeface="黑体" pitchFamily="49" charset="-122"/>
        </a:defRPr>
      </a:lvl7pPr>
      <a:lvl8pPr marL="1371600" algn="ctr" rtl="0" eaLnBrk="1" fontAlgn="base" hangingPunct="1">
        <a:spcBef>
          <a:spcPct val="0"/>
        </a:spcBef>
        <a:spcAft>
          <a:spcPct val="0"/>
        </a:spcAft>
        <a:defRPr sz="4000" b="1">
          <a:solidFill>
            <a:schemeClr val="tx2"/>
          </a:solidFill>
          <a:latin typeface="Arial" pitchFamily="34" charset="0"/>
          <a:ea typeface="黑体" pitchFamily="49" charset="-122"/>
        </a:defRPr>
      </a:lvl8pPr>
      <a:lvl9pPr marL="1828800" algn="ctr" rtl="0" eaLnBrk="1" fontAlgn="base" hangingPunct="1">
        <a:spcBef>
          <a:spcPct val="0"/>
        </a:spcBef>
        <a:spcAft>
          <a:spcPct val="0"/>
        </a:spcAft>
        <a:defRPr sz="4000" b="1">
          <a:solidFill>
            <a:schemeClr val="tx2"/>
          </a:solidFill>
          <a:latin typeface="Arial" pitchFamily="34" charset="0"/>
          <a:ea typeface="黑体" pitchFamily="49"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房屋建筑工程监理工作标准</a:t>
            </a:r>
            <a:r>
              <a:rPr lang="en-US" altLang="zh-CN" dirty="0" smtClean="0"/>
              <a:t/>
            </a:r>
            <a:br>
              <a:rPr lang="en-US" altLang="zh-CN" dirty="0" smtClean="0"/>
            </a:br>
            <a:r>
              <a:rPr lang="zh-CN" altLang="en-US" dirty="0" smtClean="0"/>
              <a:t>（试行）</a:t>
            </a:r>
            <a:endParaRPr lang="zh-CN" altLang="en-US" dirty="0"/>
          </a:p>
        </p:txBody>
      </p:sp>
      <p:sp>
        <p:nvSpPr>
          <p:cNvPr id="3" name="副标题 2"/>
          <p:cNvSpPr>
            <a:spLocks noGrp="1"/>
          </p:cNvSpPr>
          <p:nvPr>
            <p:ph type="subTitle" idx="1"/>
          </p:nvPr>
        </p:nvSpPr>
        <p:spPr/>
        <p:txBody>
          <a:bodyPr/>
          <a:lstStyle/>
          <a:p>
            <a:r>
              <a:rPr lang="en-US" altLang="zh-CN" dirty="0" smtClean="0"/>
              <a:t>2020.12</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2.0.8   </a:t>
            </a:r>
            <a:r>
              <a:rPr lang="zh-CN" altLang="en-US" dirty="0" smtClean="0"/>
              <a:t>危大工程安全管理监理档案 </a:t>
            </a:r>
          </a:p>
          <a:p>
            <a:pPr>
              <a:buNone/>
            </a:pPr>
            <a:r>
              <a:rPr lang="zh-CN" altLang="en-US" dirty="0" smtClean="0"/>
              <a:t>         项目监理机构按有关法律法规性文件收集、整理的反映危大工程实施管理过程中的有关</a:t>
            </a:r>
            <a:r>
              <a:rPr lang="zh-CN" altLang="en-US" dirty="0" smtClean="0">
                <a:solidFill>
                  <a:srgbClr val="FF0000"/>
                </a:solidFill>
              </a:rPr>
              <a:t>安全管理文件、资料</a:t>
            </a:r>
            <a:r>
              <a:rPr lang="zh-CN" altLang="en-US" dirty="0" smtClean="0"/>
              <a:t>，包括：</a:t>
            </a:r>
            <a:r>
              <a:rPr lang="zh-CN" altLang="en-US" dirty="0" smtClean="0">
                <a:solidFill>
                  <a:srgbClr val="FF0000"/>
                </a:solidFill>
              </a:rPr>
              <a:t>监理实施细则</a:t>
            </a:r>
            <a:r>
              <a:rPr lang="zh-CN" altLang="en-US" dirty="0" smtClean="0"/>
              <a:t>、</a:t>
            </a:r>
            <a:r>
              <a:rPr lang="zh-CN" altLang="en-US" dirty="0" smtClean="0">
                <a:solidFill>
                  <a:srgbClr val="FF0000"/>
                </a:solidFill>
              </a:rPr>
              <a:t>专项施工方案审查</a:t>
            </a:r>
            <a:r>
              <a:rPr lang="zh-CN" altLang="en-US" dirty="0" smtClean="0"/>
              <a:t>、</a:t>
            </a:r>
            <a:r>
              <a:rPr lang="zh-CN" altLang="en-US" dirty="0" smtClean="0">
                <a:solidFill>
                  <a:srgbClr val="FF0000"/>
                </a:solidFill>
              </a:rPr>
              <a:t>危大工程专项巡视检查</a:t>
            </a:r>
            <a:r>
              <a:rPr lang="zh-CN" altLang="en-US" dirty="0" smtClean="0"/>
              <a:t>、</a:t>
            </a:r>
            <a:r>
              <a:rPr lang="zh-CN" altLang="en-US" dirty="0" smtClean="0">
                <a:solidFill>
                  <a:srgbClr val="FF0000"/>
                </a:solidFill>
              </a:rPr>
              <a:t>验收</a:t>
            </a:r>
            <a:r>
              <a:rPr lang="zh-CN" altLang="en-US" dirty="0" smtClean="0"/>
              <a:t>及</a:t>
            </a:r>
            <a:r>
              <a:rPr lang="zh-CN" altLang="en-US" dirty="0" smtClean="0">
                <a:solidFill>
                  <a:srgbClr val="FF0000"/>
                </a:solidFill>
              </a:rPr>
              <a:t>整改</a:t>
            </a:r>
            <a:r>
              <a:rPr lang="zh-CN" altLang="en-US" dirty="0" smtClean="0"/>
              <a:t>等相关</a:t>
            </a:r>
            <a:r>
              <a:rPr lang="zh-CN" altLang="en-US" dirty="0" smtClean="0">
                <a:solidFill>
                  <a:srgbClr val="FF0000"/>
                </a:solidFill>
              </a:rPr>
              <a:t>资料</a:t>
            </a:r>
            <a:r>
              <a:rPr lang="zh-CN" altLang="en-US" dirty="0" smtClean="0"/>
              <a:t>。 </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4.5  </a:t>
            </a:r>
            <a:r>
              <a:rPr lang="zh-CN" altLang="en-US" sz="3200" dirty="0" smtClean="0"/>
              <a:t>工程造价控制</a:t>
            </a:r>
            <a:endParaRPr lang="zh-CN" altLang="en-US" sz="3200" dirty="0"/>
          </a:p>
        </p:txBody>
      </p:sp>
      <p:sp>
        <p:nvSpPr>
          <p:cNvPr id="3" name="内容占位符 2"/>
          <p:cNvSpPr>
            <a:spLocks noGrp="1"/>
          </p:cNvSpPr>
          <p:nvPr>
            <p:ph idx="1"/>
          </p:nvPr>
        </p:nvSpPr>
        <p:spPr>
          <a:xfrm>
            <a:off x="457200" y="836712"/>
            <a:ext cx="8229600" cy="4957663"/>
          </a:xfrm>
        </p:spPr>
        <p:txBody>
          <a:bodyPr/>
          <a:lstStyle/>
          <a:p>
            <a:pPr>
              <a:buNone/>
            </a:pPr>
            <a:r>
              <a:rPr lang="en-US" altLang="zh-CN" dirty="0" smtClean="0"/>
              <a:t>4.5.1   </a:t>
            </a:r>
            <a:r>
              <a:rPr lang="zh-CN" altLang="en-US" dirty="0" smtClean="0"/>
              <a:t>工程造价控制主要依据： </a:t>
            </a:r>
          </a:p>
          <a:p>
            <a:pPr>
              <a:buNone/>
            </a:pPr>
            <a:r>
              <a:rPr lang="en-US" altLang="zh-CN" sz="2800" dirty="0" smtClean="0"/>
              <a:t>1   </a:t>
            </a:r>
            <a:r>
              <a:rPr lang="zh-CN" altLang="en-US" sz="2800" dirty="0" smtClean="0"/>
              <a:t>建设工程合同文件（含招标、投标文件）。 </a:t>
            </a:r>
          </a:p>
          <a:p>
            <a:pPr>
              <a:buNone/>
            </a:pPr>
            <a:r>
              <a:rPr lang="en-US" altLang="zh-CN" sz="2800" dirty="0" smtClean="0"/>
              <a:t>2   </a:t>
            </a:r>
            <a:r>
              <a:rPr lang="zh-CN" altLang="en-US" sz="2800" dirty="0" smtClean="0"/>
              <a:t>设计文件、工程变更文件、建设单位指令单。 </a:t>
            </a:r>
          </a:p>
          <a:p>
            <a:pPr>
              <a:buNone/>
            </a:pPr>
            <a:r>
              <a:rPr lang="en-US" altLang="zh-CN" sz="2800" dirty="0" smtClean="0"/>
              <a:t>3   </a:t>
            </a:r>
            <a:r>
              <a:rPr lang="zh-CN" altLang="en-US" sz="2800" dirty="0" smtClean="0"/>
              <a:t>工程量清单计价规范、当地有关法规、计价规定。 </a:t>
            </a:r>
          </a:p>
          <a:p>
            <a:pPr marL="514350" indent="-514350">
              <a:buAutoNum type="arabicPlain" startAt="4"/>
            </a:pPr>
            <a:r>
              <a:rPr lang="zh-CN" altLang="en-US" sz="2800" dirty="0" smtClean="0"/>
              <a:t>经监理审核通过的施工组织设计、专项施工方案。</a:t>
            </a:r>
            <a:endParaRPr lang="en-US" altLang="zh-CN" sz="2800" dirty="0" smtClean="0"/>
          </a:p>
          <a:p>
            <a:pPr marL="514350" indent="-514350">
              <a:buAutoNum type="arabicPlain" startAt="4"/>
            </a:pPr>
            <a:r>
              <a:rPr lang="zh-CN" altLang="en-US" sz="2800" dirty="0" smtClean="0"/>
              <a:t>过程中，建设单位与施工单位的洽商或补充协议。 </a:t>
            </a:r>
          </a:p>
          <a:p>
            <a:pPr marL="514350" indent="-514350">
              <a:buAutoNum type="arabicPlain" startAt="6"/>
            </a:pPr>
            <a:r>
              <a:rPr lang="zh-CN" altLang="en-US" sz="2800" dirty="0" smtClean="0"/>
              <a:t>过程中，形成的有关工程文件（不仅限于工地例</a:t>
            </a:r>
            <a:endParaRPr lang="en-US" altLang="zh-CN" sz="2800" dirty="0" smtClean="0"/>
          </a:p>
          <a:p>
            <a:pPr marL="514350" indent="-514350">
              <a:buNone/>
            </a:pPr>
            <a:r>
              <a:rPr lang="en-US" altLang="zh-CN" sz="2800" dirty="0" smtClean="0"/>
              <a:t>                   </a:t>
            </a:r>
            <a:r>
              <a:rPr lang="zh-CN" altLang="en-US" sz="2800" dirty="0" smtClean="0"/>
              <a:t>会纪要、专题会议纪要、材料验收及复</a:t>
            </a:r>
            <a:endParaRPr lang="en-US" altLang="zh-CN" sz="2800" dirty="0" smtClean="0"/>
          </a:p>
          <a:p>
            <a:pPr marL="514350" indent="-514350">
              <a:buNone/>
            </a:pPr>
            <a:r>
              <a:rPr lang="en-US" altLang="zh-CN" sz="2800" dirty="0" smtClean="0"/>
              <a:t>                   </a:t>
            </a:r>
            <a:r>
              <a:rPr lang="zh-CN" altLang="en-US" sz="2800" dirty="0" smtClean="0"/>
              <a:t>验报告、质量验收单）等。</a:t>
            </a:r>
            <a:endParaRPr lang="en-US" altLang="zh-CN" sz="2800" dirty="0" smtClean="0"/>
          </a:p>
          <a:p>
            <a:pPr marL="514350" indent="-514350">
              <a:buNone/>
            </a:pPr>
            <a:r>
              <a:rPr lang="en-US" altLang="zh-CN" sz="2800" dirty="0" smtClean="0"/>
              <a:t>                 4.5.2   </a:t>
            </a:r>
            <a:r>
              <a:rPr lang="zh-CN" altLang="en-US" sz="2800" dirty="0" smtClean="0"/>
              <a:t>项目监理机构应建立各参建单位</a:t>
            </a:r>
            <a:endParaRPr lang="en-US" altLang="zh-CN" sz="2800" dirty="0" smtClean="0"/>
          </a:p>
          <a:p>
            <a:pPr marL="514350" indent="-514350">
              <a:buNone/>
            </a:pPr>
            <a:r>
              <a:rPr lang="en-US" altLang="zh-CN" sz="2800" dirty="0" smtClean="0"/>
              <a:t>                   </a:t>
            </a:r>
            <a:r>
              <a:rPr lang="zh-CN" altLang="en-US" sz="2800" dirty="0" smtClean="0"/>
              <a:t>工程款支付台帐。 </a:t>
            </a:r>
            <a:endParaRPr lang="en-US" altLang="zh-CN" sz="2800" dirty="0" smtClean="0"/>
          </a:p>
          <a:p>
            <a:pPr marL="514350" indent="-514350">
              <a:buNone/>
            </a:pPr>
            <a:r>
              <a:rPr lang="zh-CN" altLang="en-US" sz="2800" dirty="0" smtClean="0"/>
              <a:t> </a:t>
            </a:r>
            <a:endParaRPr lang="zh-CN" altLang="en-US" sz="28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4.6  </a:t>
            </a:r>
            <a:r>
              <a:rPr lang="zh-CN" altLang="en-US" sz="3200" dirty="0" smtClean="0"/>
              <a:t>合同管理（</a:t>
            </a:r>
            <a:r>
              <a:rPr lang="zh-CN" altLang="en-US" sz="3200" dirty="0" smtClean="0">
                <a:solidFill>
                  <a:srgbClr val="FF0000"/>
                </a:solidFill>
              </a:rPr>
              <a:t>新增内容</a:t>
            </a:r>
            <a:r>
              <a:rPr lang="zh-CN" altLang="en-US" sz="3200" dirty="0" smtClean="0"/>
              <a:t>）</a:t>
            </a:r>
            <a:endParaRPr lang="zh-CN" altLang="en-US" sz="3200" dirty="0"/>
          </a:p>
        </p:txBody>
      </p:sp>
      <p:sp>
        <p:nvSpPr>
          <p:cNvPr id="3" name="内容占位符 2"/>
          <p:cNvSpPr>
            <a:spLocks noGrp="1"/>
          </p:cNvSpPr>
          <p:nvPr>
            <p:ph idx="1"/>
          </p:nvPr>
        </p:nvSpPr>
        <p:spPr>
          <a:xfrm>
            <a:off x="251520" y="980728"/>
            <a:ext cx="8640960" cy="5544616"/>
          </a:xfrm>
        </p:spPr>
        <p:txBody>
          <a:bodyPr/>
          <a:lstStyle/>
          <a:p>
            <a:pPr>
              <a:buNone/>
            </a:pPr>
            <a:r>
              <a:rPr lang="en-US" altLang="zh-CN" sz="2400" dirty="0" smtClean="0"/>
              <a:t>4.6.1   </a:t>
            </a:r>
            <a:r>
              <a:rPr lang="zh-CN" altLang="en-US" sz="2400" dirty="0" smtClean="0"/>
              <a:t>项目监理机构应建立各参建单位合同台账。 </a:t>
            </a:r>
          </a:p>
          <a:p>
            <a:pPr>
              <a:buNone/>
            </a:pPr>
            <a:r>
              <a:rPr lang="en-US" altLang="zh-CN" sz="2400" dirty="0" smtClean="0"/>
              <a:t>4.6.2   </a:t>
            </a:r>
            <a:r>
              <a:rPr lang="zh-CN" altLang="en-US" sz="2400" dirty="0" smtClean="0"/>
              <a:t>项目监理机构应组织监理人员熟悉各参建单位的合同文件，主要内容如下： </a:t>
            </a:r>
          </a:p>
          <a:p>
            <a:pPr>
              <a:buNone/>
            </a:pPr>
            <a:r>
              <a:rPr lang="en-US" altLang="zh-CN" sz="2400" dirty="0" smtClean="0"/>
              <a:t>1   </a:t>
            </a:r>
            <a:r>
              <a:rPr lang="zh-CN" altLang="en-US" sz="2400" dirty="0" smtClean="0"/>
              <a:t>合同主要范围、合同价和合同价格形式、质量</a:t>
            </a:r>
            <a:r>
              <a:rPr lang="en-US" altLang="zh-CN" sz="2400" dirty="0" smtClean="0"/>
              <a:t>/</a:t>
            </a:r>
            <a:r>
              <a:rPr lang="zh-CN" altLang="en-US" sz="2400" dirty="0" smtClean="0"/>
              <a:t>工期</a:t>
            </a:r>
            <a:r>
              <a:rPr lang="en-US" altLang="zh-CN" sz="2400" dirty="0" smtClean="0"/>
              <a:t>/</a:t>
            </a:r>
            <a:r>
              <a:rPr lang="zh-CN" altLang="en-US" sz="2400" dirty="0" smtClean="0"/>
              <a:t>造价等目标。 </a:t>
            </a:r>
          </a:p>
          <a:p>
            <a:pPr>
              <a:buNone/>
            </a:pPr>
            <a:r>
              <a:rPr lang="en-US" altLang="zh-CN" sz="2400" dirty="0" smtClean="0"/>
              <a:t>2   </a:t>
            </a:r>
            <a:r>
              <a:rPr lang="zh-CN" altLang="en-US" sz="2400" dirty="0" smtClean="0"/>
              <a:t>工程预付款支付、工程进度款计量与支付、价格调整、竣工结算等主要条款内容。  </a:t>
            </a:r>
          </a:p>
          <a:p>
            <a:pPr>
              <a:buNone/>
            </a:pPr>
            <a:r>
              <a:rPr lang="en-US" altLang="zh-CN" sz="2400" dirty="0" smtClean="0"/>
              <a:t>3   </a:t>
            </a:r>
            <a:r>
              <a:rPr lang="zh-CN" altLang="en-US" sz="2400" dirty="0" smtClean="0"/>
              <a:t>针对工程项目特点做出的特别约定内容。 </a:t>
            </a:r>
          </a:p>
          <a:p>
            <a:pPr>
              <a:buNone/>
            </a:pPr>
            <a:r>
              <a:rPr lang="en-US" altLang="zh-CN" sz="2400" dirty="0" smtClean="0"/>
              <a:t>                     4   </a:t>
            </a:r>
            <a:r>
              <a:rPr lang="zh-CN" altLang="en-US" sz="2400" dirty="0" smtClean="0"/>
              <a:t>各类各种材料</a:t>
            </a:r>
            <a:r>
              <a:rPr lang="en-US" altLang="zh-CN" sz="2400" dirty="0" smtClean="0"/>
              <a:t>/</a:t>
            </a:r>
            <a:r>
              <a:rPr lang="zh-CN" altLang="en-US" sz="2400" dirty="0" smtClean="0"/>
              <a:t>构配件</a:t>
            </a:r>
            <a:r>
              <a:rPr lang="en-US" altLang="zh-CN" sz="2400" dirty="0" smtClean="0"/>
              <a:t>/</a:t>
            </a:r>
            <a:r>
              <a:rPr lang="zh-CN" altLang="en-US" sz="2400" dirty="0" smtClean="0"/>
              <a:t>设备约定的品牌、规格</a:t>
            </a:r>
            <a:endParaRPr lang="en-US" altLang="zh-CN" sz="2400" dirty="0" smtClean="0"/>
          </a:p>
          <a:p>
            <a:pPr>
              <a:buNone/>
            </a:pPr>
            <a:r>
              <a:rPr lang="en-US" altLang="zh-CN" sz="2400" dirty="0" smtClean="0"/>
              <a:t>                          </a:t>
            </a:r>
            <a:r>
              <a:rPr lang="zh-CN" altLang="en-US" sz="2400" dirty="0" smtClean="0"/>
              <a:t>型号、技术参数。 </a:t>
            </a:r>
          </a:p>
          <a:p>
            <a:pPr>
              <a:buNone/>
            </a:pPr>
            <a:r>
              <a:rPr lang="en-US" altLang="zh-CN" sz="2400" dirty="0" smtClean="0"/>
              <a:t>                     5   </a:t>
            </a:r>
            <a:r>
              <a:rPr lang="zh-CN" altLang="en-US" sz="2400" dirty="0" smtClean="0"/>
              <a:t>奖罚措施。 </a:t>
            </a:r>
          </a:p>
          <a:p>
            <a:pPr>
              <a:buNone/>
            </a:pPr>
            <a:r>
              <a:rPr lang="en-US" altLang="zh-CN" sz="2400" dirty="0" smtClean="0"/>
              <a:t>                     6   </a:t>
            </a:r>
            <a:r>
              <a:rPr lang="zh-CN" altLang="en-US" sz="2400" dirty="0" smtClean="0"/>
              <a:t>招标文件编写说明、招标答疑等相关内容。 </a:t>
            </a:r>
          </a:p>
          <a:p>
            <a:pPr>
              <a:buNone/>
            </a:pPr>
            <a:r>
              <a:rPr lang="en-US" altLang="zh-CN" sz="2400" dirty="0" smtClean="0"/>
              <a:t>                     7   </a:t>
            </a:r>
            <a:r>
              <a:rPr lang="zh-CN" altLang="en-US" sz="2400" dirty="0" smtClean="0"/>
              <a:t>投标文件清单。 </a:t>
            </a:r>
            <a:endParaRPr lang="zh-CN" altLang="en-US" sz="24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5  </a:t>
            </a:r>
            <a:r>
              <a:rPr lang="zh-CN" altLang="en-US" sz="3600" dirty="0" smtClean="0"/>
              <a:t>实施阶段（</a:t>
            </a:r>
            <a:r>
              <a:rPr lang="zh-CN" altLang="en-US" sz="3600" dirty="0" smtClean="0">
                <a:solidFill>
                  <a:srgbClr val="FF0000"/>
                </a:solidFill>
              </a:rPr>
              <a:t>新增内容</a:t>
            </a:r>
            <a:r>
              <a:rPr lang="zh-CN" altLang="en-US" sz="3600" dirty="0" smtClean="0"/>
              <a:t>）</a:t>
            </a:r>
            <a:endParaRPr lang="zh-CN" altLang="en-US" sz="3600" dirty="0"/>
          </a:p>
        </p:txBody>
      </p:sp>
      <p:sp>
        <p:nvSpPr>
          <p:cNvPr id="3" name="内容占位符 2"/>
          <p:cNvSpPr>
            <a:spLocks noGrp="1"/>
          </p:cNvSpPr>
          <p:nvPr>
            <p:ph idx="1"/>
          </p:nvPr>
        </p:nvSpPr>
        <p:spPr>
          <a:xfrm>
            <a:off x="457200" y="836712"/>
            <a:ext cx="8229600" cy="4957663"/>
          </a:xfrm>
        </p:spPr>
        <p:txBody>
          <a:bodyPr/>
          <a:lstStyle/>
          <a:p>
            <a:pPr>
              <a:buNone/>
            </a:pPr>
            <a:r>
              <a:rPr lang="en-US" altLang="zh-CN" dirty="0" smtClean="0"/>
              <a:t>                       5.1  </a:t>
            </a:r>
            <a:r>
              <a:rPr lang="zh-CN" altLang="en-US" dirty="0" smtClean="0"/>
              <a:t>一般规定</a:t>
            </a:r>
            <a:endParaRPr lang="en-US" altLang="zh-CN" dirty="0" smtClean="0"/>
          </a:p>
          <a:p>
            <a:pPr>
              <a:buNone/>
            </a:pPr>
            <a:r>
              <a:rPr lang="en-US" altLang="zh-CN" dirty="0" smtClean="0"/>
              <a:t>5.1.1   </a:t>
            </a:r>
            <a:r>
              <a:rPr lang="zh-CN" altLang="en-US" dirty="0" smtClean="0"/>
              <a:t>项目监理机构应要求施工单位按照法律法规、工程建设文件、房屋建筑技术标准、工程施工合同等和已批准的施工组织设计、施工方案组织施工。项目监理机构应督促施工单位对施工组织设计、施工方案应实施动态管理： </a:t>
            </a:r>
          </a:p>
          <a:p>
            <a:pPr>
              <a:buNone/>
            </a:pPr>
            <a:r>
              <a:rPr lang="en-US" altLang="zh-CN" dirty="0" smtClean="0"/>
              <a:t>              1   </a:t>
            </a:r>
            <a:r>
              <a:rPr lang="zh-CN" altLang="en-US" dirty="0" smtClean="0"/>
              <a:t>项目施工过程中，发生以下情况</a:t>
            </a:r>
            <a:endParaRPr lang="en-US" altLang="zh-CN" dirty="0" smtClean="0"/>
          </a:p>
          <a:p>
            <a:pPr>
              <a:buNone/>
            </a:pPr>
            <a:r>
              <a:rPr lang="en-US" altLang="zh-CN" dirty="0" smtClean="0"/>
              <a:t>                  </a:t>
            </a:r>
            <a:r>
              <a:rPr lang="zh-CN" altLang="en-US" dirty="0" smtClean="0"/>
              <a:t>之一时，项目监理机构应督促施</a:t>
            </a:r>
            <a:endParaRPr lang="en-US" altLang="zh-CN" dirty="0" smtClean="0"/>
          </a:p>
          <a:p>
            <a:pPr>
              <a:buNone/>
            </a:pPr>
            <a:r>
              <a:rPr lang="en-US" altLang="zh-CN" dirty="0" smtClean="0"/>
              <a:t>                  </a:t>
            </a:r>
            <a:r>
              <a:rPr lang="zh-CN" altLang="en-US" dirty="0" smtClean="0"/>
              <a:t>工单位对施工组织设计、施工方</a:t>
            </a:r>
            <a:endParaRPr lang="en-US" altLang="zh-CN" dirty="0" smtClean="0"/>
          </a:p>
          <a:p>
            <a:pPr>
              <a:buNone/>
            </a:pPr>
            <a:r>
              <a:rPr lang="en-US" altLang="zh-CN" dirty="0" smtClean="0"/>
              <a:t>                  </a:t>
            </a:r>
            <a:r>
              <a:rPr lang="zh-CN" altLang="en-US" dirty="0" smtClean="0"/>
              <a:t>案及时进行修改或补充： </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1) </a:t>
            </a:r>
            <a:r>
              <a:rPr lang="zh-CN" altLang="en-US" dirty="0" smtClean="0"/>
              <a:t>工程设计有重大修改。 </a:t>
            </a:r>
          </a:p>
          <a:p>
            <a:pPr>
              <a:buNone/>
            </a:pPr>
            <a:r>
              <a:rPr lang="en-US" altLang="zh-CN" dirty="0" smtClean="0"/>
              <a:t>2) </a:t>
            </a:r>
            <a:r>
              <a:rPr lang="zh-CN" altLang="en-US" dirty="0" smtClean="0"/>
              <a:t>有关法律、法规、规范和标准等颁布实施、修订或废止。 </a:t>
            </a:r>
          </a:p>
          <a:p>
            <a:pPr>
              <a:buNone/>
            </a:pPr>
            <a:r>
              <a:rPr lang="en-US" altLang="zh-CN" dirty="0" smtClean="0"/>
              <a:t>3) </a:t>
            </a:r>
            <a:r>
              <a:rPr lang="zh-CN" altLang="en-US" dirty="0" smtClean="0"/>
              <a:t>主要施工方法有重大调整。 </a:t>
            </a:r>
          </a:p>
          <a:p>
            <a:pPr>
              <a:buNone/>
            </a:pPr>
            <a:r>
              <a:rPr lang="en-US" altLang="zh-CN" dirty="0" smtClean="0"/>
              <a:t>4) </a:t>
            </a:r>
            <a:r>
              <a:rPr lang="zh-CN" altLang="en-US" dirty="0" smtClean="0"/>
              <a:t>主要施工资源配置有重大调整。 </a:t>
            </a:r>
          </a:p>
          <a:p>
            <a:pPr>
              <a:buNone/>
            </a:pPr>
            <a:r>
              <a:rPr lang="en-US" altLang="zh-CN" dirty="0" smtClean="0"/>
              <a:t>5) </a:t>
            </a:r>
            <a:r>
              <a:rPr lang="zh-CN" altLang="en-US" dirty="0" smtClean="0"/>
              <a:t>规划、施工环境有重大改变。 </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836712"/>
            <a:ext cx="8568952" cy="4957663"/>
          </a:xfrm>
        </p:spPr>
        <p:txBody>
          <a:bodyPr/>
          <a:lstStyle/>
          <a:p>
            <a:pPr>
              <a:lnSpc>
                <a:spcPct val="150000"/>
              </a:lnSpc>
              <a:buNone/>
            </a:pPr>
            <a:r>
              <a:rPr lang="en-US" altLang="zh-CN" dirty="0" smtClean="0"/>
              <a:t>2   </a:t>
            </a:r>
            <a:r>
              <a:rPr lang="zh-CN" altLang="en-US" dirty="0" smtClean="0"/>
              <a:t>经修改或补充的施工组织设计应重新按原程序履行审批后实施；超过一定规模的危大工程专项施工方案应按</a:t>
            </a:r>
            <a:r>
              <a:rPr lang="en-US" altLang="zh-CN" dirty="0" smtClean="0"/>
              <a:t>《</a:t>
            </a:r>
            <a:r>
              <a:rPr lang="zh-CN" altLang="en-US" dirty="0" smtClean="0"/>
              <a:t>危险性较大分部分项工程管理规定</a:t>
            </a:r>
            <a:r>
              <a:rPr lang="en-US" altLang="zh-CN" dirty="0" smtClean="0"/>
              <a:t>》</a:t>
            </a:r>
            <a:r>
              <a:rPr lang="zh-CN" altLang="en-US" dirty="0" smtClean="0"/>
              <a:t>规定及当地主管部门的要求等由施工单位重新组织专家论证和报审。 </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5976664"/>
          </a:xfrm>
        </p:spPr>
        <p:txBody>
          <a:bodyPr/>
          <a:lstStyle/>
          <a:p>
            <a:pPr>
              <a:buNone/>
            </a:pPr>
            <a:r>
              <a:rPr lang="en-US" altLang="zh-CN" sz="2800" dirty="0" smtClean="0"/>
              <a:t>5.1.2   </a:t>
            </a:r>
            <a:r>
              <a:rPr lang="zh-CN" altLang="en-US" sz="2800" dirty="0" smtClean="0">
                <a:solidFill>
                  <a:srgbClr val="FF0000"/>
                </a:solidFill>
              </a:rPr>
              <a:t>项目监理机构应根据监理规划和监理实施细则、施工组织设计（施工方案）对施工现场进行巡视检查</a:t>
            </a:r>
            <a:r>
              <a:rPr lang="zh-CN" altLang="en-US" sz="2800" dirty="0" smtClean="0"/>
              <a:t>。主要巡查内容包括： </a:t>
            </a:r>
          </a:p>
          <a:p>
            <a:pPr>
              <a:buNone/>
            </a:pPr>
            <a:r>
              <a:rPr lang="en-US" altLang="zh-CN" sz="2800" dirty="0" smtClean="0"/>
              <a:t>1    </a:t>
            </a:r>
            <a:r>
              <a:rPr lang="zh-CN" altLang="en-US" sz="2800" dirty="0" smtClean="0"/>
              <a:t>施工现场主要管理人员，特别是施工质量和安全管理人员到岗履职情况。 </a:t>
            </a:r>
          </a:p>
          <a:p>
            <a:pPr>
              <a:buNone/>
            </a:pPr>
            <a:r>
              <a:rPr lang="en-US" altLang="zh-CN" sz="2800" dirty="0" smtClean="0"/>
              <a:t>2   </a:t>
            </a:r>
            <a:r>
              <a:rPr lang="zh-CN" altLang="en-US" sz="2800" dirty="0" smtClean="0"/>
              <a:t>施工单位按设计文件、工程建设标准和施工组织设计、施工方案施工情况。 </a:t>
            </a:r>
          </a:p>
          <a:p>
            <a:pPr>
              <a:buNone/>
            </a:pPr>
            <a:r>
              <a:rPr lang="en-US" altLang="zh-CN" sz="2800" dirty="0" smtClean="0"/>
              <a:t>3   </a:t>
            </a:r>
            <a:r>
              <a:rPr lang="zh-CN" altLang="en-US" sz="2800" dirty="0" smtClean="0"/>
              <a:t>使用的工程材料</a:t>
            </a:r>
            <a:r>
              <a:rPr lang="en-US" altLang="zh-CN" sz="2800" dirty="0" smtClean="0"/>
              <a:t>/</a:t>
            </a:r>
            <a:r>
              <a:rPr lang="zh-CN" altLang="en-US" sz="2800" dirty="0" smtClean="0"/>
              <a:t>构配件</a:t>
            </a:r>
            <a:r>
              <a:rPr lang="en-US" altLang="zh-CN" sz="2800" dirty="0" smtClean="0"/>
              <a:t>/</a:t>
            </a:r>
            <a:r>
              <a:rPr lang="zh-CN" altLang="en-US" sz="2800" dirty="0" smtClean="0"/>
              <a:t>设备等质量及验收情况。 </a:t>
            </a:r>
          </a:p>
          <a:p>
            <a:pPr>
              <a:buNone/>
            </a:pPr>
            <a:r>
              <a:rPr lang="en-US" altLang="zh-CN" sz="2800" dirty="0" smtClean="0"/>
              <a:t>4   </a:t>
            </a:r>
            <a:r>
              <a:rPr lang="zh-CN" altLang="en-US" sz="2800" dirty="0" smtClean="0"/>
              <a:t>建筑施工特种作业人员持证上岗情况。   </a:t>
            </a:r>
          </a:p>
          <a:p>
            <a:pPr>
              <a:buNone/>
            </a:pPr>
            <a:r>
              <a:rPr lang="en-US" altLang="zh-CN" sz="2800" dirty="0" smtClean="0"/>
              <a:t>                 5   </a:t>
            </a:r>
            <a:r>
              <a:rPr lang="zh-CN" altLang="en-US" sz="2800" dirty="0" smtClean="0"/>
              <a:t>危大工程作业情况，抽查危大工程施</a:t>
            </a:r>
            <a:endParaRPr lang="en-US" altLang="zh-CN" sz="2800" dirty="0" smtClean="0"/>
          </a:p>
          <a:p>
            <a:pPr>
              <a:buNone/>
            </a:pPr>
            <a:r>
              <a:rPr lang="en-US" altLang="zh-CN" sz="2800" dirty="0" smtClean="0"/>
              <a:t>                 </a:t>
            </a:r>
            <a:r>
              <a:rPr lang="zh-CN" altLang="en-US" sz="2800" dirty="0" smtClean="0"/>
              <a:t>工前的方案交底及安全技术交底执行情况。 </a:t>
            </a:r>
          </a:p>
          <a:p>
            <a:pPr>
              <a:buNone/>
            </a:pPr>
            <a:r>
              <a:rPr lang="en-US" altLang="zh-CN" sz="2800" dirty="0" smtClean="0"/>
              <a:t>                 6   </a:t>
            </a:r>
            <a:r>
              <a:rPr lang="zh-CN" altLang="en-US" sz="2800" dirty="0" smtClean="0"/>
              <a:t>施工作业的安全防护情况。 </a:t>
            </a:r>
            <a:endParaRPr lang="zh-CN" altLang="en-US" sz="280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5.1.3   </a:t>
            </a:r>
            <a:r>
              <a:rPr lang="zh-CN" altLang="en-US" dirty="0" smtClean="0"/>
              <a:t>监理人员</a:t>
            </a:r>
            <a:r>
              <a:rPr lang="zh-CN" altLang="en-US" dirty="0" smtClean="0">
                <a:solidFill>
                  <a:srgbClr val="FF0000"/>
                </a:solidFill>
              </a:rPr>
              <a:t>发现存在质量、安全隐患时</a:t>
            </a:r>
            <a:r>
              <a:rPr lang="zh-CN" altLang="en-US" dirty="0" smtClean="0"/>
              <a:t>，应</a:t>
            </a:r>
            <a:r>
              <a:rPr lang="zh-CN" altLang="en-US" dirty="0" smtClean="0">
                <a:solidFill>
                  <a:srgbClr val="FF0000"/>
                </a:solidFill>
              </a:rPr>
              <a:t>评估质量、安全隐患可能导致的后果</a:t>
            </a:r>
            <a:r>
              <a:rPr lang="zh-CN" altLang="en-US" dirty="0" smtClean="0"/>
              <a:t>，分别</a:t>
            </a:r>
            <a:r>
              <a:rPr lang="zh-CN" altLang="en-US" dirty="0" smtClean="0">
                <a:solidFill>
                  <a:srgbClr val="0070C0"/>
                </a:solidFill>
              </a:rPr>
              <a:t>采取口头制止要求</a:t>
            </a:r>
            <a:r>
              <a:rPr lang="zh-CN" altLang="en-US" dirty="0" smtClean="0"/>
              <a:t>施工单位管理人员</a:t>
            </a:r>
            <a:r>
              <a:rPr lang="zh-CN" altLang="en-US" dirty="0" smtClean="0">
                <a:solidFill>
                  <a:srgbClr val="0070C0"/>
                </a:solidFill>
              </a:rPr>
              <a:t>落实整改</a:t>
            </a:r>
            <a:r>
              <a:rPr lang="zh-CN" altLang="en-US" dirty="0" smtClean="0"/>
              <a:t>、</a:t>
            </a:r>
            <a:r>
              <a:rPr lang="zh-CN" altLang="en-US" dirty="0" smtClean="0">
                <a:solidFill>
                  <a:srgbClr val="0070C0"/>
                </a:solidFill>
              </a:rPr>
              <a:t>以监理通知单要求施工单位整改</a:t>
            </a:r>
            <a:r>
              <a:rPr lang="zh-CN" altLang="en-US" dirty="0" smtClean="0"/>
              <a:t>、</a:t>
            </a:r>
            <a:r>
              <a:rPr lang="zh-CN" altLang="en-US" dirty="0" smtClean="0">
                <a:solidFill>
                  <a:srgbClr val="0070C0"/>
                </a:solidFill>
              </a:rPr>
              <a:t>签发工程暂停令要求全部或局部停工等方式处置</a:t>
            </a:r>
            <a:r>
              <a:rPr lang="zh-CN" altLang="en-US" dirty="0" smtClean="0"/>
              <a:t>。 监理人员应</a:t>
            </a:r>
            <a:r>
              <a:rPr lang="zh-CN" altLang="en-US" dirty="0" smtClean="0">
                <a:solidFill>
                  <a:srgbClr val="0070C0"/>
                </a:solidFill>
              </a:rPr>
              <a:t>跟踪检查</a:t>
            </a:r>
            <a:r>
              <a:rPr lang="zh-CN" altLang="en-US" dirty="0" smtClean="0"/>
              <a:t>施工单位对质量、安全问题或隐患的</a:t>
            </a:r>
            <a:r>
              <a:rPr lang="zh-CN" altLang="en-US" dirty="0" smtClean="0">
                <a:solidFill>
                  <a:srgbClr val="0070C0"/>
                </a:solidFill>
              </a:rPr>
              <a:t>整改结果</a:t>
            </a:r>
            <a:r>
              <a:rPr lang="zh-CN" altLang="en-US" dirty="0" smtClean="0"/>
              <a:t>，</a:t>
            </a:r>
            <a:endParaRPr lang="en-US" altLang="zh-CN" dirty="0" smtClean="0"/>
          </a:p>
          <a:p>
            <a:pPr>
              <a:buNone/>
            </a:pPr>
            <a:r>
              <a:rPr lang="en-US" altLang="zh-CN" dirty="0" smtClean="0"/>
              <a:t>             </a:t>
            </a:r>
            <a:r>
              <a:rPr lang="zh-CN" altLang="en-US" dirty="0" smtClean="0"/>
              <a:t> 并</a:t>
            </a:r>
            <a:r>
              <a:rPr lang="zh-CN" altLang="en-US" dirty="0" smtClean="0">
                <a:solidFill>
                  <a:srgbClr val="0070C0"/>
                </a:solidFill>
              </a:rPr>
              <a:t>记录在监理日志中</a:t>
            </a:r>
            <a:r>
              <a:rPr lang="zh-CN" altLang="en-US" dirty="0" smtClean="0"/>
              <a:t>。 </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5.1.4   </a:t>
            </a:r>
            <a:r>
              <a:rPr lang="zh-CN" altLang="en-US" dirty="0" smtClean="0"/>
              <a:t>项目监理机构应对房屋建筑工程的关键部位、关键工序施工质量实施旁站监督。（</a:t>
            </a:r>
            <a:r>
              <a:rPr lang="zh-CN" altLang="en-US" dirty="0" smtClean="0">
                <a:solidFill>
                  <a:srgbClr val="FF0000"/>
                </a:solidFill>
              </a:rPr>
              <a:t>这条是监理规范</a:t>
            </a:r>
            <a:r>
              <a:rPr lang="en-US" altLang="zh-CN" dirty="0" smtClean="0">
                <a:solidFill>
                  <a:srgbClr val="FF0000"/>
                </a:solidFill>
              </a:rPr>
              <a:t>5.2.11</a:t>
            </a:r>
            <a:r>
              <a:rPr lang="zh-CN" altLang="en-US" dirty="0" smtClean="0">
                <a:solidFill>
                  <a:srgbClr val="FF0000"/>
                </a:solidFill>
              </a:rPr>
              <a:t>条的条文解释</a:t>
            </a:r>
            <a:r>
              <a:rPr lang="zh-CN" altLang="en-US" dirty="0" smtClean="0"/>
              <a:t>）</a:t>
            </a:r>
            <a:endParaRPr lang="en-US" altLang="zh-CN" dirty="0" smtClean="0"/>
          </a:p>
          <a:p>
            <a:pPr>
              <a:buNone/>
            </a:pP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zh-CN" altLang="en-US" sz="2800" dirty="0" smtClean="0"/>
              <a:t>应旁站的</a:t>
            </a:r>
            <a:r>
              <a:rPr lang="zh-CN" altLang="en-US" sz="2800" dirty="0" smtClean="0">
                <a:solidFill>
                  <a:srgbClr val="FF0000"/>
                </a:solidFill>
              </a:rPr>
              <a:t>关键部位、关键工序包括</a:t>
            </a:r>
            <a:r>
              <a:rPr lang="zh-CN" altLang="en-US" sz="2800" dirty="0" smtClean="0"/>
              <a:t>： </a:t>
            </a:r>
          </a:p>
          <a:p>
            <a:pPr>
              <a:buNone/>
            </a:pPr>
            <a:r>
              <a:rPr lang="en-US" altLang="zh-CN" sz="2800" dirty="0" smtClean="0"/>
              <a:t>1   </a:t>
            </a:r>
            <a:r>
              <a:rPr lang="zh-CN" altLang="en-US" sz="2800" dirty="0" smtClean="0"/>
              <a:t>基础工程方面包括：土方回填，混凝土灌注桩浇筑，地下连续墙、土钉墙、后浇带及其他结构混凝土、防水混凝土浇筑，卷材防水层细部构造处理，钢结构安装。 </a:t>
            </a:r>
          </a:p>
          <a:p>
            <a:pPr>
              <a:buNone/>
            </a:pPr>
            <a:r>
              <a:rPr lang="en-US" altLang="zh-CN" sz="2800" dirty="0" smtClean="0"/>
              <a:t>2   </a:t>
            </a:r>
            <a:r>
              <a:rPr lang="zh-CN" altLang="en-US" sz="2800" dirty="0" smtClean="0"/>
              <a:t>主体结构工程方面包括：梁柱节点钢筋隐蔽过程，混凝土浇筑，预应力张拉，装配式结构安装，钢结构安装，网架结构安装，索膜安装。 </a:t>
            </a:r>
          </a:p>
          <a:p>
            <a:pPr marL="514350" indent="-514350">
              <a:buAutoNum type="arabicPlain" startAt="3"/>
            </a:pPr>
            <a:r>
              <a:rPr lang="zh-CN" altLang="en-US" sz="2800" dirty="0" smtClean="0"/>
              <a:t>建筑节能工程：对易产生热桥和热工缺陷部位的</a:t>
            </a:r>
            <a:endParaRPr lang="en-US" altLang="zh-CN" sz="2800" dirty="0" smtClean="0"/>
          </a:p>
          <a:p>
            <a:pPr marL="514350" indent="-514350">
              <a:buNone/>
            </a:pPr>
            <a:r>
              <a:rPr lang="en-US" altLang="zh-CN" sz="2800" dirty="0" smtClean="0"/>
              <a:t>                </a:t>
            </a:r>
            <a:r>
              <a:rPr lang="zh-CN" altLang="en-US" sz="2800" dirty="0" smtClean="0"/>
              <a:t>施工；以及墙体、屋面等保温工程隐蔽</a:t>
            </a:r>
            <a:endParaRPr lang="en-US" altLang="zh-CN" sz="2800" dirty="0" smtClean="0"/>
          </a:p>
          <a:p>
            <a:pPr marL="514350" indent="-514350">
              <a:buNone/>
            </a:pPr>
            <a:r>
              <a:rPr lang="en-US" altLang="zh-CN" sz="2800" dirty="0" smtClean="0"/>
              <a:t>                </a:t>
            </a:r>
            <a:r>
              <a:rPr lang="zh-CN" altLang="en-US" sz="2800" dirty="0" smtClean="0"/>
              <a:t>前的施工。</a:t>
            </a:r>
            <a:endParaRPr lang="zh-CN" altLang="en-US" sz="28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zh-CN" altLang="en-US" dirty="0" smtClean="0"/>
              <a:t>旁站记录表应按本标准表</a:t>
            </a:r>
            <a:r>
              <a:rPr lang="en-US" altLang="zh-CN" dirty="0" smtClean="0"/>
              <a:t>A.0.6</a:t>
            </a:r>
            <a:r>
              <a:rPr lang="zh-CN" altLang="en-US" dirty="0" smtClean="0"/>
              <a:t>的要求填写。 </a:t>
            </a:r>
          </a:p>
          <a:p>
            <a:pPr>
              <a:buNone/>
            </a:pPr>
            <a:r>
              <a:rPr lang="en-US" altLang="zh-CN" dirty="0" smtClean="0"/>
              <a:t>5.1.5   </a:t>
            </a:r>
            <a:r>
              <a:rPr lang="zh-CN" altLang="en-US" dirty="0" smtClean="0"/>
              <a:t>除本标准规定、合同文件约定外，项目监理机构</a:t>
            </a:r>
            <a:r>
              <a:rPr lang="zh-CN" altLang="en-US" dirty="0" smtClean="0">
                <a:solidFill>
                  <a:srgbClr val="FF0000"/>
                </a:solidFill>
              </a:rPr>
              <a:t>应在收到施工单位报审文件后 </a:t>
            </a:r>
            <a:r>
              <a:rPr lang="en-US" altLang="zh-CN" dirty="0" smtClean="0">
                <a:solidFill>
                  <a:srgbClr val="FF0000"/>
                </a:solidFill>
              </a:rPr>
              <a:t>7</a:t>
            </a:r>
          </a:p>
          <a:p>
            <a:pPr>
              <a:buNone/>
            </a:pPr>
            <a:r>
              <a:rPr lang="zh-CN" altLang="en-US" dirty="0" smtClean="0">
                <a:solidFill>
                  <a:srgbClr val="FF0000"/>
                </a:solidFill>
              </a:rPr>
              <a:t>   天内完成审查工作</a:t>
            </a:r>
            <a:r>
              <a:rPr lang="zh-CN" altLang="en-US" dirty="0" smtClean="0"/>
              <a:t>。对于需施工单位补充相关资料时，时间从收到符合要求的补充资料开始计算。</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2.0.9   </a:t>
            </a:r>
            <a:r>
              <a:rPr lang="zh-CN" altLang="en-US" dirty="0" smtClean="0"/>
              <a:t>监理文件 </a:t>
            </a:r>
          </a:p>
          <a:p>
            <a:pPr>
              <a:buNone/>
            </a:pPr>
            <a:r>
              <a:rPr lang="zh-CN" altLang="en-US" dirty="0" smtClean="0"/>
              <a:t>          项目监理机构在房屋建筑工程监理过程中自身形成的主要文件资料，包括：监理规划、监理实施细则、监理日志、工程开工令、监理通知单、监理例会纪要、监理月报、工程暂停令、工程复工令、旁站</a:t>
            </a:r>
            <a:endParaRPr lang="en-US" altLang="zh-CN" dirty="0" smtClean="0"/>
          </a:p>
          <a:p>
            <a:pPr>
              <a:buNone/>
            </a:pPr>
            <a:r>
              <a:rPr lang="en-US" altLang="zh-CN" dirty="0" smtClean="0"/>
              <a:t>              </a:t>
            </a:r>
            <a:r>
              <a:rPr lang="zh-CN" altLang="en-US" dirty="0" smtClean="0"/>
              <a:t>记录、危大工程巡视检查记录、工</a:t>
            </a:r>
            <a:endParaRPr lang="en-US" altLang="zh-CN" dirty="0" smtClean="0"/>
          </a:p>
          <a:p>
            <a:pPr>
              <a:buNone/>
            </a:pPr>
            <a:r>
              <a:rPr lang="en-US" altLang="zh-CN" dirty="0" smtClean="0"/>
              <a:t>              </a:t>
            </a:r>
            <a:r>
              <a:rPr lang="zh-CN" altLang="en-US" dirty="0" smtClean="0"/>
              <a:t>程款支付证书、工程质量评估报告、</a:t>
            </a:r>
            <a:endParaRPr lang="en-US" altLang="zh-CN" dirty="0" smtClean="0"/>
          </a:p>
          <a:p>
            <a:pPr>
              <a:buNone/>
            </a:pPr>
            <a:r>
              <a:rPr lang="en-US" altLang="zh-CN" dirty="0" smtClean="0"/>
              <a:t>              </a:t>
            </a:r>
            <a:r>
              <a:rPr lang="zh-CN" altLang="en-US" dirty="0" smtClean="0"/>
              <a:t>监理报告、监理工作总结等。 </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5.2  </a:t>
            </a:r>
            <a:r>
              <a:rPr lang="zh-CN" altLang="en-US" sz="3200" dirty="0" smtClean="0"/>
              <a:t>工程质量控制</a:t>
            </a:r>
            <a:endParaRPr lang="zh-CN" altLang="en-US" sz="3200" dirty="0"/>
          </a:p>
        </p:txBody>
      </p:sp>
      <p:sp>
        <p:nvSpPr>
          <p:cNvPr id="3" name="内容占位符 2"/>
          <p:cNvSpPr>
            <a:spLocks noGrp="1"/>
          </p:cNvSpPr>
          <p:nvPr>
            <p:ph idx="1"/>
          </p:nvPr>
        </p:nvSpPr>
        <p:spPr>
          <a:xfrm>
            <a:off x="457200" y="908720"/>
            <a:ext cx="8229600" cy="4885655"/>
          </a:xfrm>
        </p:spPr>
        <p:txBody>
          <a:bodyPr/>
          <a:lstStyle/>
          <a:p>
            <a:pPr>
              <a:buNone/>
            </a:pPr>
            <a:r>
              <a:rPr lang="en-US" altLang="zh-CN" dirty="0" smtClean="0"/>
              <a:t>5.2.1   </a:t>
            </a:r>
            <a:r>
              <a:rPr lang="zh-CN" altLang="en-US" dirty="0" smtClean="0"/>
              <a:t>项目监理机构应对施工单位</a:t>
            </a:r>
            <a:r>
              <a:rPr lang="zh-CN" altLang="en-US" dirty="0" smtClean="0">
                <a:solidFill>
                  <a:srgbClr val="FF0000"/>
                </a:solidFill>
              </a:rPr>
              <a:t>现场质量管理人员证书、 计量检测试验仪器检定证书、现场标养室等进行动态管理</a:t>
            </a:r>
            <a:r>
              <a:rPr lang="zh-CN" altLang="en-US" dirty="0" smtClean="0"/>
              <a:t>，主要工作内容包括： </a:t>
            </a:r>
          </a:p>
          <a:p>
            <a:pPr>
              <a:buNone/>
            </a:pPr>
            <a:r>
              <a:rPr lang="en-US" altLang="zh-CN" dirty="0" smtClean="0"/>
              <a:t>1   </a:t>
            </a:r>
            <a:r>
              <a:rPr lang="zh-CN" altLang="en-US" dirty="0" smtClean="0"/>
              <a:t>检查质量管理人员资格证书、计量检测试验仪器的检定证书等合法有效。 </a:t>
            </a:r>
          </a:p>
          <a:p>
            <a:pPr marL="514350" indent="-514350">
              <a:buAutoNum type="arabicPlain" startAt="2"/>
            </a:pPr>
            <a:r>
              <a:rPr lang="zh-CN" altLang="en-US" dirty="0" smtClean="0"/>
              <a:t>检查现场标准养护室工作条件和管理制度</a:t>
            </a:r>
            <a:endParaRPr lang="en-US" altLang="zh-CN" dirty="0" smtClean="0"/>
          </a:p>
          <a:p>
            <a:pPr marL="514350" indent="-514350">
              <a:buNone/>
            </a:pPr>
            <a:r>
              <a:rPr lang="en-US" altLang="zh-CN" dirty="0" smtClean="0"/>
              <a:t>              </a:t>
            </a:r>
            <a:r>
              <a:rPr lang="zh-CN" altLang="en-US" dirty="0" smtClean="0"/>
              <a:t>的执行情况。</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a:buNone/>
            </a:pPr>
            <a:r>
              <a:rPr lang="en-US" altLang="zh-CN" dirty="0" smtClean="0"/>
              <a:t>5.2.2   </a:t>
            </a:r>
            <a:r>
              <a:rPr lang="zh-CN" altLang="en-US" dirty="0" smtClean="0"/>
              <a:t>项目监理机构应对施工单位报验的</a:t>
            </a:r>
            <a:r>
              <a:rPr lang="zh-CN" altLang="en-US" dirty="0" smtClean="0">
                <a:solidFill>
                  <a:srgbClr val="FF0000"/>
                </a:solidFill>
              </a:rPr>
              <a:t>控制测量成果进行复核</a:t>
            </a:r>
            <a:r>
              <a:rPr lang="zh-CN" altLang="en-US" dirty="0" smtClean="0"/>
              <a:t>，对报验的施工测量放线成果进行</a:t>
            </a:r>
            <a:r>
              <a:rPr lang="zh-CN" altLang="en-US" dirty="0" smtClean="0">
                <a:solidFill>
                  <a:srgbClr val="FF0000"/>
                </a:solidFill>
              </a:rPr>
              <a:t>验收</a:t>
            </a:r>
            <a:r>
              <a:rPr lang="zh-CN" altLang="en-US" dirty="0" smtClean="0"/>
              <a:t>，主要内容包括： </a:t>
            </a:r>
          </a:p>
          <a:p>
            <a:pPr>
              <a:buNone/>
            </a:pPr>
            <a:r>
              <a:rPr lang="en-US" altLang="zh-CN" dirty="0" smtClean="0"/>
              <a:t>1   </a:t>
            </a:r>
            <a:r>
              <a:rPr lang="zh-CN" altLang="en-US" dirty="0" smtClean="0"/>
              <a:t>施工标高的测量和传递。 </a:t>
            </a:r>
          </a:p>
          <a:p>
            <a:pPr>
              <a:buNone/>
            </a:pPr>
            <a:r>
              <a:rPr lang="en-US" altLang="zh-CN" dirty="0" smtClean="0"/>
              <a:t>2   </a:t>
            </a:r>
            <a:r>
              <a:rPr lang="zh-CN" altLang="en-US" dirty="0" smtClean="0"/>
              <a:t>施工轴线测量和传递。 </a:t>
            </a:r>
          </a:p>
          <a:p>
            <a:pPr>
              <a:buNone/>
            </a:pPr>
            <a:r>
              <a:rPr lang="en-US" altLang="zh-CN" dirty="0" smtClean="0"/>
              <a:t>3   </a:t>
            </a:r>
            <a:r>
              <a:rPr lang="zh-CN" altLang="en-US" dirty="0" smtClean="0"/>
              <a:t>施工垂直度的测量和传递。 </a:t>
            </a:r>
          </a:p>
          <a:p>
            <a:pPr>
              <a:buNone/>
            </a:pPr>
            <a:r>
              <a:rPr lang="en-US" altLang="zh-CN" dirty="0" smtClean="0"/>
              <a:t>4   </a:t>
            </a:r>
            <a:r>
              <a:rPr lang="zh-CN" altLang="en-US" dirty="0" smtClean="0"/>
              <a:t>施工过程中的测量放线数据复核。 </a:t>
            </a:r>
          </a:p>
          <a:p>
            <a:pPr>
              <a:buNone/>
            </a:pPr>
            <a:r>
              <a:rPr lang="zh-CN" altLang="en-US" dirty="0" smtClean="0"/>
              <a:t>              施工测量放线应按本标准表 </a:t>
            </a:r>
            <a:r>
              <a:rPr lang="en-US" altLang="zh-CN" dirty="0" smtClean="0"/>
              <a:t>B.0.6</a:t>
            </a:r>
            <a:r>
              <a:rPr lang="zh-CN" altLang="en-US" dirty="0" smtClean="0"/>
              <a:t>的</a:t>
            </a:r>
            <a:endParaRPr lang="en-US" altLang="zh-CN" dirty="0" smtClean="0"/>
          </a:p>
          <a:p>
            <a:pPr>
              <a:buNone/>
            </a:pPr>
            <a:r>
              <a:rPr lang="en-US" altLang="zh-CN" dirty="0" smtClean="0"/>
              <a:t>              </a:t>
            </a:r>
            <a:r>
              <a:rPr lang="zh-CN" altLang="en-US" dirty="0" smtClean="0"/>
              <a:t>要求填写报验。</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712968" cy="6336704"/>
          </a:xfrm>
        </p:spPr>
        <p:txBody>
          <a:bodyPr/>
          <a:lstStyle/>
          <a:p>
            <a:pPr>
              <a:buNone/>
            </a:pPr>
            <a:r>
              <a:rPr lang="en-US" altLang="zh-CN" dirty="0" smtClean="0"/>
              <a:t>5.2.3   </a:t>
            </a:r>
            <a:r>
              <a:rPr lang="zh-CN" altLang="en-US" dirty="0" smtClean="0"/>
              <a:t>项目监理机构</a:t>
            </a:r>
            <a:r>
              <a:rPr lang="zh-CN" altLang="en-US" dirty="0" smtClean="0">
                <a:solidFill>
                  <a:srgbClr val="FF0000"/>
                </a:solidFill>
              </a:rPr>
              <a:t>应督促施工单位按经监理审批通过的施工质量验收划分方案及时报验</a:t>
            </a:r>
            <a:r>
              <a:rPr lang="zh-CN" altLang="en-US" dirty="0" smtClean="0"/>
              <a:t>，主要工作内容如下： </a:t>
            </a:r>
          </a:p>
          <a:p>
            <a:pPr>
              <a:buNone/>
            </a:pPr>
            <a:r>
              <a:rPr lang="en-US" altLang="zh-CN" dirty="0" smtClean="0"/>
              <a:t>1   </a:t>
            </a:r>
            <a:r>
              <a:rPr lang="zh-CN" altLang="en-US" dirty="0" smtClean="0"/>
              <a:t>依据设计文件、施工方案、专业工程施工质量验收规范等，按照主控项目和一般项目核查施工单位的验收记录和相关检测、试验资料。 </a:t>
            </a:r>
          </a:p>
          <a:p>
            <a:pPr marL="514350" indent="-514350">
              <a:buAutoNum type="arabicPlain" startAt="2"/>
            </a:pPr>
            <a:r>
              <a:rPr lang="zh-CN" altLang="en-US" dirty="0" smtClean="0"/>
              <a:t>组织施工单位质量员等对其自检合格的检验批进行检查、验收。</a:t>
            </a:r>
            <a:endParaRPr lang="en-US" altLang="zh-CN" dirty="0" smtClean="0"/>
          </a:p>
          <a:p>
            <a:pPr marL="514350" indent="-514350">
              <a:buNone/>
            </a:pPr>
            <a:r>
              <a:rPr lang="zh-CN" altLang="en-US" dirty="0" smtClean="0"/>
              <a:t>               </a:t>
            </a:r>
            <a:r>
              <a:rPr lang="en-US" altLang="zh-CN" dirty="0" smtClean="0"/>
              <a:t>3   </a:t>
            </a:r>
            <a:r>
              <a:rPr lang="zh-CN" altLang="en-US" dirty="0" smtClean="0"/>
              <a:t>进行实体检查、量测。</a:t>
            </a:r>
            <a:endParaRPr lang="en-US" altLang="zh-CN" dirty="0" smtClean="0"/>
          </a:p>
          <a:p>
            <a:pPr marL="514350" indent="-514350">
              <a:buNone/>
            </a:pPr>
            <a:r>
              <a:rPr lang="en-US" altLang="zh-CN" dirty="0" smtClean="0"/>
              <a:t>               4   </a:t>
            </a:r>
            <a:r>
              <a:rPr lang="zh-CN" altLang="en-US" dirty="0" smtClean="0"/>
              <a:t>及时签署隐蔽工程记录。</a:t>
            </a:r>
            <a:endParaRPr lang="en-US" altLang="zh-CN" dirty="0" smtClean="0"/>
          </a:p>
          <a:p>
            <a:pPr marL="514350" indent="-514350">
              <a:buNone/>
            </a:pPr>
            <a:r>
              <a:rPr lang="en-US" altLang="zh-CN" dirty="0" smtClean="0"/>
              <a:t>               5   </a:t>
            </a:r>
            <a:r>
              <a:rPr lang="zh-CN" altLang="en-US" dirty="0" smtClean="0"/>
              <a:t>签署施工质量验收意见。</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zh-CN" altLang="en-US" sz="2800" dirty="0" smtClean="0"/>
              <a:t>         项目监理机构在</a:t>
            </a:r>
            <a:r>
              <a:rPr lang="zh-CN" altLang="en-US" sz="2800" dirty="0" smtClean="0">
                <a:solidFill>
                  <a:srgbClr val="FF0000"/>
                </a:solidFill>
              </a:rPr>
              <a:t>收到施工单位自检合格的隐蔽工程报审后，应于 </a:t>
            </a:r>
            <a:r>
              <a:rPr lang="en-US" altLang="zh-CN" sz="2800" dirty="0" smtClean="0">
                <a:solidFill>
                  <a:srgbClr val="FF0000"/>
                </a:solidFill>
              </a:rPr>
              <a:t>2 </a:t>
            </a:r>
            <a:r>
              <a:rPr lang="zh-CN" altLang="en-US" sz="2800" dirty="0" smtClean="0">
                <a:solidFill>
                  <a:srgbClr val="FF0000"/>
                </a:solidFill>
              </a:rPr>
              <a:t>天内安排监理人员检查、验收</a:t>
            </a:r>
            <a:r>
              <a:rPr lang="zh-CN" altLang="en-US" sz="2800" dirty="0" smtClean="0"/>
              <a:t>；</a:t>
            </a:r>
            <a:r>
              <a:rPr lang="zh-CN" altLang="en-US" sz="2800" dirty="0" smtClean="0">
                <a:solidFill>
                  <a:srgbClr val="0070C0"/>
                </a:solidFill>
              </a:rPr>
              <a:t>应于验收结束后 </a:t>
            </a:r>
            <a:r>
              <a:rPr lang="en-US" altLang="zh-CN" sz="2800" dirty="0" smtClean="0">
                <a:solidFill>
                  <a:srgbClr val="0070C0"/>
                </a:solidFill>
              </a:rPr>
              <a:t>2 </a:t>
            </a:r>
            <a:r>
              <a:rPr lang="zh-CN" altLang="en-US" sz="2800" dirty="0" smtClean="0">
                <a:solidFill>
                  <a:srgbClr val="0070C0"/>
                </a:solidFill>
              </a:rPr>
              <a:t>小时签署验收意见</a:t>
            </a:r>
            <a:r>
              <a:rPr lang="zh-CN" altLang="en-US" sz="2800" dirty="0" smtClean="0"/>
              <a:t>。项目监理机构对验收合格的应给予签认；对验收不合格的检验批、隐蔽工程、分项工程和分部工程，项目监理机构应及时签署不合格，并及时通报施工单位要求其在指定的时间内整改并重新报验，严禁施工单位进入下一道工序施工。 </a:t>
            </a:r>
          </a:p>
          <a:p>
            <a:pPr>
              <a:buNone/>
            </a:pPr>
            <a:r>
              <a:rPr lang="zh-CN" altLang="en-US" sz="2800" dirty="0" smtClean="0"/>
              <a:t>隐蔽工程、检验批、分项工程质量报验表应按本标</a:t>
            </a:r>
            <a:endParaRPr lang="en-US" altLang="zh-CN" sz="2800" dirty="0" smtClean="0"/>
          </a:p>
          <a:p>
            <a:pPr>
              <a:buNone/>
            </a:pPr>
            <a:r>
              <a:rPr lang="en-US" altLang="zh-CN" sz="2800" dirty="0" smtClean="0"/>
              <a:t>                </a:t>
            </a:r>
            <a:r>
              <a:rPr lang="zh-CN" altLang="en-US" sz="2800" dirty="0" smtClean="0"/>
              <a:t>准表 </a:t>
            </a:r>
            <a:r>
              <a:rPr lang="en-US" altLang="zh-CN" sz="2800" dirty="0" smtClean="0"/>
              <a:t>B.0.6</a:t>
            </a:r>
            <a:r>
              <a:rPr lang="zh-CN" altLang="en-US" sz="2800" dirty="0" smtClean="0"/>
              <a:t>的要求填写。</a:t>
            </a:r>
            <a:r>
              <a:rPr lang="zh-CN" altLang="en-US" dirty="0" smtClean="0"/>
              <a:t> </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lstStyle/>
          <a:p>
            <a:pPr>
              <a:buNone/>
            </a:pPr>
            <a:r>
              <a:rPr lang="en-US" altLang="zh-CN" sz="2400" dirty="0" smtClean="0"/>
              <a:t>5.2.4   </a:t>
            </a:r>
            <a:r>
              <a:rPr lang="zh-CN" altLang="en-US" sz="2400" dirty="0" smtClean="0"/>
              <a:t>项目监理机构应对房屋建筑工程混凝土的浇筑实施批准制度，主要工作内容如下  ： </a:t>
            </a:r>
          </a:p>
          <a:p>
            <a:pPr>
              <a:buNone/>
            </a:pPr>
            <a:r>
              <a:rPr lang="en-US" altLang="zh-CN" sz="2400" dirty="0" smtClean="0"/>
              <a:t>1   </a:t>
            </a:r>
            <a:r>
              <a:rPr lang="zh-CN" altLang="en-US" sz="2400" dirty="0" smtClean="0"/>
              <a:t>预拌（商品）混凝土生产单位的相关资料应经项目监理机构审核通过。 </a:t>
            </a:r>
          </a:p>
          <a:p>
            <a:pPr>
              <a:buNone/>
            </a:pPr>
            <a:r>
              <a:rPr lang="en-US" altLang="zh-CN" sz="2400" dirty="0" smtClean="0"/>
              <a:t>2   </a:t>
            </a:r>
            <a:r>
              <a:rPr lang="zh-CN" altLang="en-US" sz="2400" dirty="0" smtClean="0"/>
              <a:t>模板、支架工程应经验收合格； </a:t>
            </a:r>
          </a:p>
          <a:p>
            <a:pPr>
              <a:buNone/>
            </a:pPr>
            <a:r>
              <a:rPr lang="en-US" altLang="zh-CN" sz="2400" dirty="0" smtClean="0"/>
              <a:t>3   </a:t>
            </a:r>
            <a:r>
              <a:rPr lang="zh-CN" altLang="en-US" sz="2400" dirty="0" smtClean="0"/>
              <a:t>钢筋、预应力等隐蔽工程应经验收合格； </a:t>
            </a:r>
          </a:p>
          <a:p>
            <a:pPr>
              <a:buNone/>
            </a:pPr>
            <a:r>
              <a:rPr lang="en-US" altLang="zh-CN" sz="2400" dirty="0" smtClean="0"/>
              <a:t>4   </a:t>
            </a:r>
            <a:r>
              <a:rPr lang="zh-CN" altLang="en-US" sz="2400" dirty="0" smtClean="0"/>
              <a:t>安装预埋、预留工序应经验收合格； </a:t>
            </a:r>
          </a:p>
          <a:p>
            <a:pPr>
              <a:buNone/>
            </a:pPr>
            <a:r>
              <a:rPr lang="en-US" altLang="zh-CN" sz="2400" dirty="0" smtClean="0"/>
              <a:t>5   </a:t>
            </a:r>
            <a:r>
              <a:rPr lang="zh-CN" altLang="en-US" sz="2400" dirty="0" smtClean="0"/>
              <a:t>相关专业预埋、预留工序应经验收合格。 </a:t>
            </a:r>
          </a:p>
          <a:p>
            <a:pPr>
              <a:buNone/>
            </a:pPr>
            <a:r>
              <a:rPr lang="en-US" altLang="zh-CN" sz="2400" dirty="0" smtClean="0"/>
              <a:t>6   </a:t>
            </a:r>
            <a:r>
              <a:rPr lang="zh-CN" altLang="en-US" sz="2400" dirty="0" smtClean="0"/>
              <a:t>混凝土生产单位已提供混凝土基本性能试验报告（或混凝土配合比经验证通过）。  </a:t>
            </a:r>
          </a:p>
          <a:p>
            <a:pPr>
              <a:buNone/>
            </a:pPr>
            <a:r>
              <a:rPr lang="en-US" altLang="zh-CN" sz="2400" dirty="0" smtClean="0"/>
              <a:t>                     7   </a:t>
            </a:r>
            <a:r>
              <a:rPr lang="zh-CN" altLang="en-US" sz="2400" dirty="0" smtClean="0"/>
              <a:t>特殊混凝土的施工方案应经审核通过。 </a:t>
            </a:r>
          </a:p>
          <a:p>
            <a:pPr>
              <a:buNone/>
            </a:pPr>
            <a:r>
              <a:rPr lang="zh-CN" altLang="en-US" sz="2400" dirty="0" smtClean="0"/>
              <a:t>                       施工单位在计划浇筑混凝土前应提前</a:t>
            </a:r>
            <a:r>
              <a:rPr lang="en-US" altLang="zh-CN" sz="2400" dirty="0" smtClean="0"/>
              <a:t>24 </a:t>
            </a:r>
            <a:r>
              <a:rPr lang="zh-CN" altLang="en-US" sz="2400" dirty="0" smtClean="0"/>
              <a:t>小时向</a:t>
            </a:r>
            <a:endParaRPr lang="en-US" altLang="zh-CN" sz="2400" dirty="0" smtClean="0"/>
          </a:p>
          <a:p>
            <a:pPr>
              <a:buNone/>
            </a:pPr>
            <a:r>
              <a:rPr lang="en-US" altLang="zh-CN" sz="2400" dirty="0" smtClean="0"/>
              <a:t>                       </a:t>
            </a:r>
            <a:r>
              <a:rPr lang="zh-CN" altLang="en-US" sz="2400" dirty="0" smtClean="0"/>
              <a:t>项目监理机构报审。 </a:t>
            </a:r>
          </a:p>
          <a:p>
            <a:pPr>
              <a:buNone/>
            </a:pPr>
            <a:r>
              <a:rPr lang="zh-CN" altLang="en-US" sz="2400" dirty="0" smtClean="0"/>
              <a:t>                       施工单位混凝土浇筑报审表应按本标准表</a:t>
            </a:r>
            <a:r>
              <a:rPr lang="en-US" altLang="zh-CN" sz="2400" dirty="0" smtClean="0"/>
              <a:t>B.0.14</a:t>
            </a:r>
          </a:p>
          <a:p>
            <a:pPr>
              <a:buNone/>
            </a:pPr>
            <a:r>
              <a:rPr lang="en-US" altLang="zh-CN" sz="2400" dirty="0" smtClean="0"/>
              <a:t>                       </a:t>
            </a:r>
            <a:r>
              <a:rPr lang="zh-CN" altLang="en-US" sz="2400" dirty="0" smtClean="0"/>
              <a:t>的要求填写。 </a:t>
            </a:r>
            <a:endParaRPr lang="zh-CN" altLang="en-US" sz="2400"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dirty="0" smtClean="0"/>
              <a:t>5.2.5   </a:t>
            </a:r>
            <a:r>
              <a:rPr lang="zh-CN" altLang="en-US" dirty="0" smtClean="0"/>
              <a:t>项目监理机构应</a:t>
            </a:r>
            <a:r>
              <a:rPr lang="zh-CN" altLang="en-US" dirty="0" smtClean="0">
                <a:solidFill>
                  <a:srgbClr val="FF0000"/>
                </a:solidFill>
              </a:rPr>
              <a:t>检查混凝土试块的制作数量和放置部位，同条件养护试块的养护环境应与对应混凝土实体构件相同</a:t>
            </a:r>
            <a:r>
              <a:rPr lang="zh-CN" altLang="en-US" dirty="0" smtClean="0"/>
              <a:t>。 </a:t>
            </a:r>
          </a:p>
          <a:p>
            <a:pPr>
              <a:buNone/>
            </a:pPr>
            <a:r>
              <a:rPr lang="en-US" altLang="zh-CN" dirty="0" smtClean="0"/>
              <a:t>5.2.6   </a:t>
            </a:r>
            <a:r>
              <a:rPr lang="zh-CN" altLang="en-US" dirty="0" smtClean="0"/>
              <a:t>房屋建筑工程质量验收的程序和组织按如下要求执行。 </a:t>
            </a:r>
          </a:p>
          <a:p>
            <a:pPr>
              <a:buNone/>
            </a:pPr>
            <a:r>
              <a:rPr lang="en-US" altLang="zh-CN" dirty="0" smtClean="0"/>
              <a:t>1   </a:t>
            </a:r>
            <a:r>
              <a:rPr lang="zh-CN" altLang="en-US" dirty="0" smtClean="0"/>
              <a:t>检验批应由专业监理工程师组织施工单位项目专业质量员、 专业工长等进行验收。  </a:t>
            </a:r>
          </a:p>
          <a:p>
            <a:pPr marL="514350" indent="-514350">
              <a:buAutoNum type="arabicPlain" startAt="2"/>
            </a:pPr>
            <a:r>
              <a:rPr lang="zh-CN" altLang="en-US" dirty="0" smtClean="0"/>
              <a:t>分项工程应由专业监理工程师组织施工单</a:t>
            </a:r>
            <a:endParaRPr lang="en-US" altLang="zh-CN" dirty="0" smtClean="0"/>
          </a:p>
          <a:p>
            <a:pPr marL="514350" indent="-514350">
              <a:buNone/>
            </a:pPr>
            <a:r>
              <a:rPr lang="en-US" altLang="zh-CN" dirty="0" smtClean="0"/>
              <a:t>              </a:t>
            </a:r>
            <a:r>
              <a:rPr lang="zh-CN" altLang="en-US" dirty="0" smtClean="0"/>
              <a:t>位项目专业技术负责人等进行验收。</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5533727"/>
          </a:xfrm>
        </p:spPr>
        <p:txBody>
          <a:bodyPr/>
          <a:lstStyle/>
          <a:p>
            <a:pPr>
              <a:buNone/>
            </a:pPr>
            <a:r>
              <a:rPr lang="en-US" altLang="zh-CN" dirty="0" smtClean="0"/>
              <a:t>3   </a:t>
            </a:r>
            <a:r>
              <a:rPr lang="zh-CN" altLang="en-US" dirty="0" smtClean="0"/>
              <a:t>分部工程应由总监理工程师组织施工单位项目负责人和项目技术负责人等进行验收。勘察、设计单位工程项目负责人和施工单位技术、质量部门负责人应参加地基与基础分部工程验收。设计单位工程项目负责人和施工单位技术、质量部门负责人应参加主体结构、节能分部工程验收。 </a:t>
            </a:r>
          </a:p>
          <a:p>
            <a:pPr>
              <a:buNone/>
            </a:pPr>
            <a:r>
              <a:rPr lang="zh-CN" altLang="en-US" dirty="0" smtClean="0"/>
              <a:t>         </a:t>
            </a:r>
            <a:r>
              <a:rPr lang="zh-CN" altLang="en-US" dirty="0" smtClean="0">
                <a:solidFill>
                  <a:srgbClr val="FF0000"/>
                </a:solidFill>
              </a:rPr>
              <a:t>项目监理机构在收到施工单位分部工程</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 验收申请时，应于 </a:t>
            </a:r>
            <a:r>
              <a:rPr lang="en-US" altLang="zh-CN" dirty="0" smtClean="0">
                <a:solidFill>
                  <a:srgbClr val="FF0000"/>
                </a:solidFill>
              </a:rPr>
              <a:t>2 </a:t>
            </a:r>
            <a:r>
              <a:rPr lang="zh-CN" altLang="en-US" dirty="0" smtClean="0">
                <a:solidFill>
                  <a:srgbClr val="FF0000"/>
                </a:solidFill>
              </a:rPr>
              <a:t>天内组织验收，</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并于验收后 </a:t>
            </a:r>
            <a:r>
              <a:rPr lang="en-US" altLang="zh-CN" dirty="0" smtClean="0">
                <a:solidFill>
                  <a:srgbClr val="FF0000"/>
                </a:solidFill>
              </a:rPr>
              <a:t>4 </a:t>
            </a:r>
            <a:r>
              <a:rPr lang="zh-CN" altLang="en-US" dirty="0" smtClean="0">
                <a:solidFill>
                  <a:srgbClr val="FF0000"/>
                </a:solidFill>
              </a:rPr>
              <a:t>小时内签署验收意见</a:t>
            </a:r>
            <a:r>
              <a:rPr lang="zh-CN" altLang="en-US" dirty="0" smtClean="0"/>
              <a:t>。 </a:t>
            </a:r>
          </a:p>
          <a:p>
            <a:pPr>
              <a:buNone/>
            </a:pPr>
            <a:r>
              <a:rPr lang="zh-CN" altLang="en-US" dirty="0" smtClean="0"/>
              <a:t>               分部工程报验表应按本标准表</a:t>
            </a:r>
            <a:r>
              <a:rPr lang="en-US" altLang="zh-CN" dirty="0" smtClean="0"/>
              <a:t>B.0.7</a:t>
            </a:r>
          </a:p>
          <a:p>
            <a:pPr>
              <a:buNone/>
            </a:pPr>
            <a:r>
              <a:rPr lang="en-US" altLang="zh-CN" dirty="0" smtClean="0"/>
              <a:t>               </a:t>
            </a:r>
            <a:r>
              <a:rPr lang="zh-CN" altLang="en-US" dirty="0" smtClean="0"/>
              <a:t>的要求填写。 </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lnSpc>
                <a:spcPct val="150000"/>
              </a:lnSpc>
              <a:buNone/>
            </a:pPr>
            <a:r>
              <a:rPr lang="en-US" altLang="zh-CN" dirty="0" smtClean="0"/>
              <a:t>5.2.7   </a:t>
            </a:r>
            <a:r>
              <a:rPr lang="zh-CN" altLang="en-US" dirty="0" smtClean="0"/>
              <a:t>对已同意覆盖的工程隐蔽部位质量有疑问的，或发现施工单位私自覆盖工程隐蔽部位的，项目监理机构应要求施工单位对该隐蔽部门进行钻孔探测、剥离或其他方法进行重新检验。（监理规范</a:t>
            </a:r>
            <a:r>
              <a:rPr lang="en-US" altLang="zh-CN" dirty="0" smtClean="0"/>
              <a:t>5.2.14</a:t>
            </a:r>
            <a:r>
              <a:rPr lang="zh-CN" altLang="en-US" dirty="0" smtClean="0"/>
              <a:t>条）</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101679"/>
          </a:xfrm>
        </p:spPr>
        <p:txBody>
          <a:bodyPr/>
          <a:lstStyle/>
          <a:p>
            <a:pPr>
              <a:buNone/>
            </a:pPr>
            <a:r>
              <a:rPr lang="en-US" altLang="zh-CN" sz="2800" dirty="0" smtClean="0"/>
              <a:t>5.2.8   </a:t>
            </a:r>
            <a:r>
              <a:rPr lang="zh-CN" altLang="en-US" sz="2800" dirty="0" smtClean="0">
                <a:solidFill>
                  <a:srgbClr val="FF0000"/>
                </a:solidFill>
              </a:rPr>
              <a:t>项目监理机构对重要的分项工程、子分部工程、分部工程应组织召开专题验收会议</a:t>
            </a:r>
            <a:r>
              <a:rPr lang="zh-CN" altLang="en-US" sz="2800" dirty="0" smtClean="0"/>
              <a:t>；验收前，</a:t>
            </a:r>
            <a:r>
              <a:rPr lang="zh-CN" altLang="en-US" sz="2800" dirty="0" smtClean="0">
                <a:solidFill>
                  <a:srgbClr val="FF0000"/>
                </a:solidFill>
              </a:rPr>
              <a:t>总监理工程师应组织编写分部（子分部）工程质量评估报告</a:t>
            </a:r>
            <a:r>
              <a:rPr lang="zh-CN" altLang="en-US" sz="2800" dirty="0" smtClean="0"/>
              <a:t>。专题验收会应按下列方式组织和召开： </a:t>
            </a:r>
          </a:p>
          <a:p>
            <a:pPr>
              <a:buNone/>
            </a:pPr>
            <a:r>
              <a:rPr lang="en-US" altLang="zh-CN" sz="2800" dirty="0" smtClean="0"/>
              <a:t>1   </a:t>
            </a:r>
            <a:r>
              <a:rPr lang="zh-CN" altLang="en-US" sz="2800" dirty="0" smtClean="0"/>
              <a:t>项目监理机构</a:t>
            </a:r>
            <a:r>
              <a:rPr lang="zh-CN" altLang="en-US" sz="2800" dirty="0" smtClean="0">
                <a:solidFill>
                  <a:srgbClr val="0070C0"/>
                </a:solidFill>
              </a:rPr>
              <a:t>负责组建验收小组</a:t>
            </a:r>
            <a:r>
              <a:rPr lang="zh-CN" altLang="en-US" sz="2800" dirty="0" smtClean="0"/>
              <a:t>，验收组</a:t>
            </a:r>
            <a:r>
              <a:rPr lang="zh-CN" altLang="en-US" sz="2800" dirty="0" smtClean="0">
                <a:solidFill>
                  <a:srgbClr val="0070C0"/>
                </a:solidFill>
              </a:rPr>
              <a:t>分成资料组、实体组</a:t>
            </a:r>
            <a:r>
              <a:rPr lang="zh-CN" altLang="en-US" sz="2800" dirty="0" smtClean="0"/>
              <a:t>；</a:t>
            </a:r>
            <a:r>
              <a:rPr lang="zh-CN" altLang="en-US" sz="2800" dirty="0" smtClean="0">
                <a:solidFill>
                  <a:srgbClr val="FF0000"/>
                </a:solidFill>
              </a:rPr>
              <a:t>组长由总监理工程师担任</a:t>
            </a:r>
            <a:r>
              <a:rPr lang="zh-CN" altLang="en-US" sz="2800" dirty="0" smtClean="0"/>
              <a:t>，建设单位、设计单位、施工单位等派人参加。 </a:t>
            </a:r>
          </a:p>
          <a:p>
            <a:pPr>
              <a:buNone/>
            </a:pPr>
            <a:r>
              <a:rPr lang="en-US" altLang="zh-CN" sz="2800" dirty="0" smtClean="0"/>
              <a:t>                2   </a:t>
            </a:r>
            <a:r>
              <a:rPr lang="zh-CN" altLang="en-US" sz="2800" dirty="0" smtClean="0"/>
              <a:t>施工单位汇报申请验收的重要分项工</a:t>
            </a:r>
            <a:endParaRPr lang="en-US" altLang="zh-CN" sz="2800" dirty="0" smtClean="0"/>
          </a:p>
          <a:p>
            <a:pPr>
              <a:buNone/>
            </a:pPr>
            <a:r>
              <a:rPr lang="en-US" altLang="zh-CN" sz="2800" dirty="0" smtClean="0"/>
              <a:t>                     </a:t>
            </a:r>
            <a:r>
              <a:rPr lang="zh-CN" altLang="en-US" sz="2800" dirty="0" smtClean="0"/>
              <a:t>程、子分部工程、分部工程等施工质</a:t>
            </a:r>
            <a:endParaRPr lang="en-US" altLang="zh-CN" sz="2800" dirty="0" smtClean="0"/>
          </a:p>
          <a:p>
            <a:pPr>
              <a:buNone/>
            </a:pPr>
            <a:r>
              <a:rPr lang="en-US" altLang="zh-CN" sz="2800" dirty="0" smtClean="0"/>
              <a:t>                     </a:t>
            </a:r>
            <a:r>
              <a:rPr lang="zh-CN" altLang="en-US" sz="2800" dirty="0" smtClean="0"/>
              <a:t>量管理、自检情况。 </a:t>
            </a:r>
            <a:endParaRPr lang="zh-CN" altLang="en-US" sz="2800"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92696"/>
            <a:ext cx="8640960" cy="5101679"/>
          </a:xfrm>
        </p:spPr>
        <p:txBody>
          <a:bodyPr/>
          <a:lstStyle/>
          <a:p>
            <a:pPr>
              <a:buNone/>
            </a:pPr>
            <a:r>
              <a:rPr lang="en-US" altLang="zh-CN" dirty="0" smtClean="0"/>
              <a:t>3   </a:t>
            </a:r>
            <a:r>
              <a:rPr lang="zh-CN" altLang="en-US" dirty="0" smtClean="0"/>
              <a:t>监理单位汇报监理工作情况，提供分部分项工程质量评估报告。</a:t>
            </a:r>
          </a:p>
          <a:p>
            <a:pPr>
              <a:buNone/>
            </a:pPr>
            <a:r>
              <a:rPr lang="en-US" altLang="zh-CN" dirty="0" smtClean="0"/>
              <a:t>4   </a:t>
            </a:r>
            <a:r>
              <a:rPr lang="zh-CN" altLang="en-US" dirty="0" smtClean="0"/>
              <a:t>资料、实体组分别检查文件资料、实体质量。 </a:t>
            </a:r>
          </a:p>
          <a:p>
            <a:pPr>
              <a:buNone/>
            </a:pPr>
            <a:r>
              <a:rPr lang="en-US" altLang="zh-CN" dirty="0" smtClean="0"/>
              <a:t>5   </a:t>
            </a:r>
            <a:r>
              <a:rPr lang="zh-CN" altLang="en-US" dirty="0" smtClean="0"/>
              <a:t>勘察、设计单位汇报勘察、设计文件执行情况。 </a:t>
            </a:r>
          </a:p>
          <a:p>
            <a:pPr>
              <a:buNone/>
            </a:pPr>
            <a:r>
              <a:rPr lang="en-US" altLang="zh-CN" dirty="0" smtClean="0"/>
              <a:t>6   </a:t>
            </a:r>
            <a:r>
              <a:rPr lang="zh-CN" altLang="en-US" dirty="0" smtClean="0"/>
              <a:t>建设单位对合同实施情况提出意见。 </a:t>
            </a:r>
          </a:p>
          <a:p>
            <a:pPr marL="514350" indent="-514350">
              <a:buAutoNum type="arabicPlain" startAt="7"/>
            </a:pPr>
            <a:r>
              <a:rPr lang="zh-CN" altLang="en-US" dirty="0" smtClean="0"/>
              <a:t>验收组形成验收意见，对存在的问题提出整</a:t>
            </a:r>
            <a:endParaRPr lang="en-US" altLang="zh-CN" dirty="0" smtClean="0"/>
          </a:p>
          <a:p>
            <a:pPr marL="514350" indent="-514350">
              <a:buNone/>
            </a:pPr>
            <a:r>
              <a:rPr lang="en-US" altLang="zh-CN" dirty="0" smtClean="0"/>
              <a:t>                 </a:t>
            </a:r>
            <a:r>
              <a:rPr lang="zh-CN" altLang="en-US" dirty="0" smtClean="0"/>
              <a:t>改要求。    </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2.0.10   </a:t>
            </a:r>
            <a:r>
              <a:rPr lang="zh-CN" altLang="en-US" dirty="0" smtClean="0"/>
              <a:t>监理资料 </a:t>
            </a:r>
          </a:p>
          <a:p>
            <a:pPr>
              <a:lnSpc>
                <a:spcPct val="150000"/>
              </a:lnSpc>
              <a:buNone/>
            </a:pPr>
            <a:r>
              <a:rPr lang="zh-CN" altLang="en-US" dirty="0" smtClean="0"/>
              <a:t>          项目监理机构在房屋建筑工程监理过程中形成或获取的，以一定形式记录、保存的工程文件资料，</a:t>
            </a:r>
            <a:r>
              <a:rPr lang="zh-CN" altLang="en-US" dirty="0" smtClean="0">
                <a:solidFill>
                  <a:srgbClr val="FF0000"/>
                </a:solidFill>
              </a:rPr>
              <a:t>包含且不仅限于监理</a:t>
            </a:r>
            <a:endParaRPr lang="en-US" altLang="zh-CN" dirty="0" smtClean="0">
              <a:solidFill>
                <a:srgbClr val="FF0000"/>
              </a:solidFill>
            </a:endParaRPr>
          </a:p>
          <a:p>
            <a:pPr>
              <a:lnSpc>
                <a:spcPct val="150000"/>
              </a:lnSpc>
              <a:buNone/>
            </a:pPr>
            <a:r>
              <a:rPr lang="en-US" altLang="zh-CN" dirty="0" smtClean="0"/>
              <a:t>             </a:t>
            </a:r>
            <a:r>
              <a:rPr lang="zh-CN" altLang="en-US" dirty="0" smtClean="0">
                <a:solidFill>
                  <a:srgbClr val="FF0000"/>
                </a:solidFill>
              </a:rPr>
              <a:t>文件</a:t>
            </a:r>
            <a:r>
              <a:rPr lang="zh-CN" altLang="en-US" dirty="0" smtClean="0"/>
              <a:t>。 </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640960" cy="5461719"/>
          </a:xfrm>
        </p:spPr>
        <p:txBody>
          <a:bodyPr/>
          <a:lstStyle/>
          <a:p>
            <a:pPr>
              <a:buNone/>
            </a:pPr>
            <a:r>
              <a:rPr lang="en-US" altLang="zh-CN" sz="2800" dirty="0" smtClean="0"/>
              <a:t>5.2.9   </a:t>
            </a:r>
            <a:r>
              <a:rPr lang="zh-CN" altLang="en-US" sz="2800" dirty="0" smtClean="0"/>
              <a:t>当建筑工程施工质量不符合要求时，应按下列规定进行处理： </a:t>
            </a:r>
          </a:p>
          <a:p>
            <a:pPr>
              <a:buNone/>
            </a:pPr>
            <a:r>
              <a:rPr lang="en-US" altLang="zh-CN" sz="2800" dirty="0" smtClean="0"/>
              <a:t>1   </a:t>
            </a:r>
            <a:r>
              <a:rPr lang="zh-CN" altLang="en-US" sz="2800" dirty="0" smtClean="0"/>
              <a:t>经返工或返修的检验批，应重新进行验收。 </a:t>
            </a:r>
          </a:p>
          <a:p>
            <a:pPr>
              <a:buNone/>
            </a:pPr>
            <a:r>
              <a:rPr lang="en-US" altLang="zh-CN" sz="2800" dirty="0" smtClean="0"/>
              <a:t>2   </a:t>
            </a:r>
            <a:r>
              <a:rPr lang="zh-CN" altLang="en-US" sz="2800" dirty="0" smtClean="0"/>
              <a:t>经有资质的检测机构检测鉴定能够达到设计要求的检验批，应予以验收。 </a:t>
            </a:r>
          </a:p>
          <a:p>
            <a:pPr>
              <a:buNone/>
            </a:pPr>
            <a:r>
              <a:rPr lang="en-US" altLang="zh-CN" sz="2800" dirty="0" smtClean="0"/>
              <a:t>3   </a:t>
            </a:r>
            <a:r>
              <a:rPr lang="zh-CN" altLang="en-US" sz="2800" dirty="0" smtClean="0"/>
              <a:t>经有资质的检测机构检测鉴定达不到设计要求、但经原设计单位核算认可能够满足安全和使用功能的检验批，可予以验收。 </a:t>
            </a:r>
          </a:p>
          <a:p>
            <a:pPr>
              <a:buNone/>
            </a:pPr>
            <a:r>
              <a:rPr lang="en-US" altLang="zh-CN" sz="2800" dirty="0" smtClean="0"/>
              <a:t>                   4   </a:t>
            </a:r>
            <a:r>
              <a:rPr lang="zh-CN" altLang="en-US" sz="2800" dirty="0" smtClean="0"/>
              <a:t>经返修或加固处理的分项、分部工程，</a:t>
            </a:r>
            <a:endParaRPr lang="en-US" altLang="zh-CN" sz="2800" dirty="0" smtClean="0"/>
          </a:p>
          <a:p>
            <a:pPr>
              <a:buNone/>
            </a:pPr>
            <a:r>
              <a:rPr lang="en-US" altLang="zh-CN" sz="2800" dirty="0" smtClean="0"/>
              <a:t>                        </a:t>
            </a:r>
            <a:r>
              <a:rPr lang="zh-CN" altLang="en-US" sz="2800" dirty="0" smtClean="0"/>
              <a:t>满足安全及使用功能要求时，可按技</a:t>
            </a:r>
            <a:endParaRPr lang="en-US" altLang="zh-CN" sz="2800" dirty="0" smtClean="0"/>
          </a:p>
          <a:p>
            <a:pPr>
              <a:buNone/>
            </a:pPr>
            <a:r>
              <a:rPr lang="en-US" altLang="zh-CN" sz="2800" dirty="0" smtClean="0"/>
              <a:t>                     </a:t>
            </a:r>
            <a:r>
              <a:rPr lang="zh-CN" altLang="en-US" sz="2800" dirty="0" smtClean="0"/>
              <a:t>术处理方案和协商文件的要求予以验收。 </a:t>
            </a:r>
          </a:p>
          <a:p>
            <a:pPr>
              <a:buNone/>
            </a:pPr>
            <a:r>
              <a:rPr lang="zh-CN" altLang="en-US" sz="2800" dirty="0" smtClean="0"/>
              <a:t>                 项目监理机构应收集整理质量事故报告和</a:t>
            </a:r>
            <a:endParaRPr lang="en-US" altLang="zh-CN" sz="2800" dirty="0" smtClean="0"/>
          </a:p>
          <a:p>
            <a:pPr>
              <a:buNone/>
            </a:pPr>
            <a:r>
              <a:rPr lang="en-US" altLang="zh-CN" sz="2800" dirty="0" smtClean="0"/>
              <a:t>                    </a:t>
            </a:r>
            <a:r>
              <a:rPr lang="zh-CN" altLang="en-US" sz="2800" dirty="0" smtClean="0"/>
              <a:t>相关检查验收资料。 </a:t>
            </a:r>
            <a:endParaRPr lang="zh-CN" altLang="en-US" sz="2800"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buNone/>
            </a:pPr>
            <a:r>
              <a:rPr lang="en-US" altLang="zh-CN" dirty="0" smtClean="0"/>
              <a:t>5.2.10   </a:t>
            </a:r>
            <a:r>
              <a:rPr lang="zh-CN" altLang="en-US" dirty="0" smtClean="0"/>
              <a:t>项目监理机构</a:t>
            </a:r>
            <a:r>
              <a:rPr lang="zh-CN" altLang="en-US" dirty="0" smtClean="0">
                <a:solidFill>
                  <a:srgbClr val="FF0000"/>
                </a:solidFill>
              </a:rPr>
              <a:t>应参加建设单位组织的住宅工程质量分户验收</a:t>
            </a:r>
            <a:r>
              <a:rPr lang="zh-CN" altLang="en-US" dirty="0" smtClean="0"/>
              <a:t>； 总监理工程师应按照相关规定在</a:t>
            </a:r>
            <a:r>
              <a:rPr lang="en-US" altLang="zh-CN" dirty="0" smtClean="0"/>
              <a:t>《</a:t>
            </a:r>
            <a:r>
              <a:rPr lang="zh-CN" altLang="en-US" dirty="0" smtClean="0"/>
              <a:t>住宅工程质量分户验收表</a:t>
            </a:r>
            <a:r>
              <a:rPr lang="en-US" altLang="zh-CN" dirty="0" smtClean="0"/>
              <a:t>》</a:t>
            </a:r>
            <a:r>
              <a:rPr lang="zh-CN" altLang="en-US" dirty="0" smtClean="0"/>
              <a:t>上签字。 </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5.3  </a:t>
            </a:r>
            <a:r>
              <a:rPr lang="zh-CN" altLang="en-US" sz="3200" dirty="0" smtClean="0"/>
              <a:t>安全生产管理的监理工作</a:t>
            </a:r>
            <a:r>
              <a:rPr lang="zh-CN" altLang="en-US" dirty="0" smtClean="0"/>
              <a:t> </a:t>
            </a:r>
            <a:endParaRPr lang="zh-CN" altLang="en-US" dirty="0"/>
          </a:p>
        </p:txBody>
      </p:sp>
      <p:sp>
        <p:nvSpPr>
          <p:cNvPr id="3" name="内容占位符 2"/>
          <p:cNvSpPr>
            <a:spLocks noGrp="1"/>
          </p:cNvSpPr>
          <p:nvPr>
            <p:ph idx="1"/>
          </p:nvPr>
        </p:nvSpPr>
        <p:spPr>
          <a:xfrm>
            <a:off x="457200" y="980728"/>
            <a:ext cx="8229600" cy="4813647"/>
          </a:xfrm>
        </p:spPr>
        <p:txBody>
          <a:bodyPr/>
          <a:lstStyle/>
          <a:p>
            <a:pPr>
              <a:buNone/>
            </a:pPr>
            <a:r>
              <a:rPr lang="en-US" altLang="zh-CN" sz="2800" dirty="0" smtClean="0"/>
              <a:t>5.3.1   </a:t>
            </a:r>
            <a:r>
              <a:rPr lang="zh-CN" altLang="en-US" sz="2800" dirty="0" smtClean="0"/>
              <a:t>项目监理机构应对施工单位</a:t>
            </a:r>
            <a:r>
              <a:rPr lang="zh-CN" altLang="en-US" sz="2800" dirty="0" smtClean="0">
                <a:solidFill>
                  <a:srgbClr val="FF0000"/>
                </a:solidFill>
              </a:rPr>
              <a:t>安全生产许可证</a:t>
            </a:r>
            <a:r>
              <a:rPr lang="zh-CN" altLang="en-US" sz="2800" dirty="0" smtClean="0"/>
              <a:t>、项目经理和专职安全管理</a:t>
            </a:r>
            <a:r>
              <a:rPr lang="zh-CN" altLang="en-US" sz="2800" dirty="0" smtClean="0">
                <a:solidFill>
                  <a:srgbClr val="FF0000"/>
                </a:solidFill>
              </a:rPr>
              <a:t>人员资格证书</a:t>
            </a:r>
            <a:r>
              <a:rPr lang="zh-CN" altLang="en-US" sz="2800" dirty="0" smtClean="0"/>
              <a:t>、建筑施工</a:t>
            </a:r>
            <a:r>
              <a:rPr lang="zh-CN" altLang="en-US" sz="2800" dirty="0" smtClean="0">
                <a:solidFill>
                  <a:srgbClr val="FF0000"/>
                </a:solidFill>
              </a:rPr>
              <a:t>特种作业人员操作证书</a:t>
            </a:r>
            <a:r>
              <a:rPr lang="zh-CN" altLang="en-US" sz="2800" dirty="0" smtClean="0"/>
              <a:t>实施</a:t>
            </a:r>
            <a:r>
              <a:rPr lang="zh-CN" altLang="en-US" sz="2800" dirty="0" smtClean="0">
                <a:solidFill>
                  <a:srgbClr val="FF0000"/>
                </a:solidFill>
              </a:rPr>
              <a:t>动态管理</a:t>
            </a:r>
            <a:r>
              <a:rPr lang="zh-CN" altLang="en-US" sz="2800" dirty="0" smtClean="0"/>
              <a:t>，项目监理机构履行安全生产管理职责的主要工作内容： </a:t>
            </a:r>
          </a:p>
          <a:p>
            <a:pPr>
              <a:buNone/>
            </a:pPr>
            <a:r>
              <a:rPr lang="en-US" altLang="zh-CN" sz="2800" dirty="0" smtClean="0"/>
              <a:t>1    </a:t>
            </a:r>
            <a:r>
              <a:rPr lang="zh-CN" altLang="en-US" sz="2800" dirty="0" smtClean="0"/>
              <a:t>检查项目经理、专职安全管理人员的资格及在岗履行情况。 </a:t>
            </a:r>
          </a:p>
          <a:p>
            <a:pPr>
              <a:buNone/>
            </a:pPr>
            <a:r>
              <a:rPr lang="en-US" altLang="zh-CN" sz="2800" dirty="0" smtClean="0"/>
              <a:t>2   </a:t>
            </a:r>
            <a:r>
              <a:rPr lang="zh-CN" altLang="en-US" sz="2800" dirty="0" smtClean="0"/>
              <a:t>检查专职安全管理人员在岗数量应满足国家、地方法规规定、合同约定。 </a:t>
            </a:r>
          </a:p>
          <a:p>
            <a:pPr>
              <a:buNone/>
            </a:pPr>
            <a:r>
              <a:rPr lang="en-US" altLang="zh-CN" sz="2800" dirty="0" smtClean="0"/>
              <a:t>                 3   </a:t>
            </a:r>
            <a:r>
              <a:rPr lang="zh-CN" altLang="en-US" sz="2800" dirty="0" smtClean="0"/>
              <a:t>检查建筑施工特种作业人员持证作业</a:t>
            </a:r>
            <a:endParaRPr lang="en-US" altLang="zh-CN" sz="2800" dirty="0" smtClean="0"/>
          </a:p>
          <a:p>
            <a:pPr>
              <a:buNone/>
            </a:pPr>
            <a:r>
              <a:rPr lang="en-US" altLang="zh-CN" sz="2800" dirty="0" smtClean="0"/>
              <a:t>                      </a:t>
            </a:r>
            <a:r>
              <a:rPr lang="zh-CN" altLang="en-US" sz="2800" dirty="0" smtClean="0"/>
              <a:t>情况。</a:t>
            </a:r>
            <a:r>
              <a:rPr lang="zh-CN" altLang="en-US" dirty="0" smtClean="0"/>
              <a:t> </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dirty="0" smtClean="0"/>
              <a:t>4   </a:t>
            </a:r>
            <a:r>
              <a:rPr lang="zh-CN" altLang="en-US" dirty="0" smtClean="0"/>
              <a:t>检查施工单位现场安全生产规章制度的建立和实施情况。 </a:t>
            </a:r>
          </a:p>
          <a:p>
            <a:pPr>
              <a:buNone/>
            </a:pPr>
            <a:r>
              <a:rPr lang="en-US" altLang="zh-CN" dirty="0" smtClean="0"/>
              <a:t>5   </a:t>
            </a:r>
            <a:r>
              <a:rPr lang="zh-CN" altLang="en-US" dirty="0" smtClean="0"/>
              <a:t>检查作业人员执行施工组织设计、施工方案情况。 </a:t>
            </a:r>
          </a:p>
          <a:p>
            <a:pPr>
              <a:buNone/>
            </a:pPr>
            <a:r>
              <a:rPr lang="en-US" altLang="zh-CN" dirty="0" smtClean="0"/>
              <a:t>6   </a:t>
            </a:r>
            <a:r>
              <a:rPr lang="zh-CN" altLang="en-US" dirty="0" smtClean="0"/>
              <a:t>核查建筑施工起重机械及危大工程验收手续。 </a:t>
            </a:r>
          </a:p>
          <a:p>
            <a:pPr>
              <a:buNone/>
            </a:pPr>
            <a:r>
              <a:rPr lang="en-US" altLang="zh-CN" dirty="0" smtClean="0"/>
              <a:t>7   </a:t>
            </a:r>
            <a:r>
              <a:rPr lang="zh-CN" altLang="en-US" dirty="0" smtClean="0"/>
              <a:t>对危大工程开展专项巡视检查。 </a:t>
            </a:r>
          </a:p>
          <a:p>
            <a:pPr>
              <a:buNone/>
            </a:pPr>
            <a:r>
              <a:rPr lang="en-US" altLang="zh-CN" dirty="0" smtClean="0"/>
              <a:t>8   </a:t>
            </a:r>
            <a:r>
              <a:rPr lang="zh-CN" altLang="en-US" dirty="0" smtClean="0"/>
              <a:t>检查安全隐患整改情况。 </a:t>
            </a:r>
          </a:p>
          <a:p>
            <a:pPr>
              <a:buNone/>
            </a:pPr>
            <a:r>
              <a:rPr lang="en-US" altLang="zh-CN" dirty="0" smtClean="0"/>
              <a:t>               9   </a:t>
            </a:r>
            <a:r>
              <a:rPr lang="zh-CN" altLang="en-US" dirty="0" smtClean="0"/>
              <a:t>核查总分包单位安全生产管理</a:t>
            </a:r>
            <a:endParaRPr lang="en-US" altLang="zh-CN" dirty="0" smtClean="0"/>
          </a:p>
          <a:p>
            <a:pPr>
              <a:buNone/>
            </a:pPr>
            <a:r>
              <a:rPr lang="en-US" altLang="zh-CN" dirty="0" smtClean="0"/>
              <a:t>                    </a:t>
            </a:r>
            <a:r>
              <a:rPr lang="zh-CN" altLang="en-US" dirty="0" smtClean="0"/>
              <a:t>协议及执行情况。 </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a:buNone/>
            </a:pPr>
            <a:r>
              <a:rPr lang="en-US" altLang="zh-CN" dirty="0" smtClean="0"/>
              <a:t>5.3.2   </a:t>
            </a:r>
            <a:r>
              <a:rPr lang="zh-CN" altLang="en-US" dirty="0" smtClean="0"/>
              <a:t>在实施监理过程中，项目监理机构发现存在安全事故隐患的，应当以口头或以监理通知单要求施工单位整改；情况严重的，应当签发工程暂停令要求施工单位暂停施工，并及时报告建设单位。施工单位拒不整改或不停止施工的，监理应及时向建设单位和有关主管部门报告。 </a:t>
            </a:r>
          </a:p>
          <a:p>
            <a:pPr>
              <a:buNone/>
            </a:pPr>
            <a:r>
              <a:rPr lang="zh-CN" altLang="en-US" dirty="0" smtClean="0"/>
              <a:t>监理文件的编制应符合本标准</a:t>
            </a:r>
            <a:r>
              <a:rPr lang="en-US" altLang="zh-CN" dirty="0" smtClean="0"/>
              <a:t>3.3</a:t>
            </a:r>
            <a:r>
              <a:rPr lang="zh-CN" altLang="en-US" dirty="0" smtClean="0"/>
              <a:t>的要求。 </a:t>
            </a:r>
          </a:p>
          <a:p>
            <a:pPr>
              <a:buNone/>
            </a:pPr>
            <a:r>
              <a:rPr lang="zh-CN" altLang="en-US" dirty="0" smtClean="0"/>
              <a:t>               监理报告应按本标准表</a:t>
            </a:r>
            <a:r>
              <a:rPr lang="en-US" altLang="zh-CN" dirty="0" smtClean="0"/>
              <a:t>A.0.4</a:t>
            </a:r>
            <a:r>
              <a:rPr lang="zh-CN" altLang="en-US" dirty="0" smtClean="0"/>
              <a:t>的要</a:t>
            </a:r>
            <a:endParaRPr lang="en-US" altLang="zh-CN" dirty="0" smtClean="0"/>
          </a:p>
          <a:p>
            <a:pPr>
              <a:buNone/>
            </a:pPr>
            <a:r>
              <a:rPr lang="en-US" altLang="zh-CN" dirty="0" smtClean="0"/>
              <a:t>                </a:t>
            </a:r>
            <a:r>
              <a:rPr lang="zh-CN" altLang="en-US" dirty="0" smtClean="0"/>
              <a:t>求填写。 </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640960" cy="5389711"/>
          </a:xfrm>
        </p:spPr>
        <p:txBody>
          <a:bodyPr/>
          <a:lstStyle/>
          <a:p>
            <a:pPr>
              <a:buNone/>
            </a:pPr>
            <a:r>
              <a:rPr lang="en-US" altLang="zh-CN" dirty="0" smtClean="0"/>
              <a:t>5.3.3   </a:t>
            </a:r>
            <a:r>
              <a:rPr lang="zh-CN" altLang="en-US" dirty="0" smtClean="0"/>
              <a:t>项目监理机构应按照下列要求对建筑施工起重机械进行监督管理： </a:t>
            </a:r>
          </a:p>
          <a:p>
            <a:pPr>
              <a:buNone/>
            </a:pPr>
            <a:r>
              <a:rPr lang="en-US" altLang="zh-CN" dirty="0" smtClean="0"/>
              <a:t>1   </a:t>
            </a:r>
            <a:r>
              <a:rPr lang="zh-CN" altLang="en-US" dirty="0" smtClean="0"/>
              <a:t>审核建筑起重机械特种设备制造许可证、产品合格证、设备产权备案证明等文件。  </a:t>
            </a:r>
          </a:p>
          <a:p>
            <a:pPr>
              <a:buNone/>
            </a:pPr>
            <a:r>
              <a:rPr lang="en-US" altLang="zh-CN" dirty="0" smtClean="0"/>
              <a:t>2   </a:t>
            </a:r>
            <a:r>
              <a:rPr lang="zh-CN" altLang="en-US" dirty="0" smtClean="0"/>
              <a:t>审核建筑起重机械安装单位、使用单位的资质证书、安全生产许可证和特种作业人员的特种作业操作资格证书。 </a:t>
            </a:r>
          </a:p>
          <a:p>
            <a:pPr marL="514350" indent="-514350">
              <a:buAutoNum type="arabicPlain" startAt="3"/>
            </a:pPr>
            <a:r>
              <a:rPr lang="zh-CN" altLang="en-US" dirty="0" smtClean="0"/>
              <a:t>审核建筑起重机械安装、拆卸工程专项施工</a:t>
            </a:r>
            <a:endParaRPr lang="en-US" altLang="zh-CN" dirty="0" smtClean="0"/>
          </a:p>
          <a:p>
            <a:pPr marL="514350" indent="-514350">
              <a:buNone/>
            </a:pPr>
            <a:r>
              <a:rPr lang="en-US" altLang="zh-CN" dirty="0" smtClean="0"/>
              <a:t>                 </a:t>
            </a:r>
            <a:r>
              <a:rPr lang="zh-CN" altLang="en-US" dirty="0" smtClean="0"/>
              <a:t>方案。 </a:t>
            </a:r>
          </a:p>
          <a:p>
            <a:pPr>
              <a:buNone/>
            </a:pPr>
            <a:r>
              <a:rPr lang="en-US" altLang="zh-CN" dirty="0" smtClean="0"/>
              <a:t>                4   </a:t>
            </a:r>
            <a:r>
              <a:rPr lang="zh-CN" altLang="en-US" dirty="0" smtClean="0"/>
              <a:t>监督安装单位执行建筑起重机械</a:t>
            </a:r>
            <a:endParaRPr lang="en-US" altLang="zh-CN" dirty="0" smtClean="0"/>
          </a:p>
          <a:p>
            <a:pPr>
              <a:buNone/>
            </a:pPr>
            <a:r>
              <a:rPr lang="en-US" altLang="zh-CN" dirty="0" smtClean="0"/>
              <a:t>                 </a:t>
            </a:r>
            <a:r>
              <a:rPr lang="zh-CN" altLang="en-US" dirty="0" smtClean="0"/>
              <a:t> 安装、拆卸工程专项施工方案情况。 </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20688"/>
            <a:ext cx="8640960" cy="5616624"/>
          </a:xfrm>
        </p:spPr>
        <p:txBody>
          <a:bodyPr/>
          <a:lstStyle/>
          <a:p>
            <a:pPr>
              <a:buNone/>
            </a:pPr>
            <a:r>
              <a:rPr lang="en-US" altLang="zh-CN" dirty="0" smtClean="0"/>
              <a:t>5   </a:t>
            </a:r>
            <a:r>
              <a:rPr lang="zh-CN" altLang="en-US" dirty="0" smtClean="0"/>
              <a:t>参加使用单位组织的建筑施工起重机械验收，发表监理意见，并将验收结果记入</a:t>
            </a:r>
          </a:p>
          <a:p>
            <a:pPr>
              <a:buNone/>
            </a:pPr>
            <a:r>
              <a:rPr lang="zh-CN" altLang="en-US" dirty="0" smtClean="0"/>
              <a:t>监理日志。 </a:t>
            </a:r>
          </a:p>
          <a:p>
            <a:pPr>
              <a:buNone/>
            </a:pPr>
            <a:r>
              <a:rPr lang="en-US" altLang="zh-CN" dirty="0" smtClean="0"/>
              <a:t>6   </a:t>
            </a:r>
            <a:r>
              <a:rPr lang="zh-CN" altLang="en-US" dirty="0" smtClean="0"/>
              <a:t>监督检查建筑起重机械的使用情况。 </a:t>
            </a:r>
          </a:p>
          <a:p>
            <a:pPr marL="514350" indent="-514350">
              <a:buAutoNum type="arabicPlain" startAt="7"/>
            </a:pPr>
            <a:r>
              <a:rPr lang="zh-CN" altLang="en-US" dirty="0" smtClean="0"/>
              <a:t>发现存在生产安全事故隐患的，应要求安装单位、使用单位限期整改，对安装单位、使用单位拒不整改的，及时向建设单位报告和</a:t>
            </a:r>
            <a:endParaRPr lang="en-US" altLang="zh-CN" dirty="0" smtClean="0"/>
          </a:p>
          <a:p>
            <a:pPr marL="514350" indent="-514350">
              <a:buNone/>
            </a:pPr>
            <a:r>
              <a:rPr lang="en-US" altLang="zh-CN" dirty="0" smtClean="0"/>
              <a:t>                </a:t>
            </a:r>
            <a:r>
              <a:rPr lang="zh-CN" altLang="en-US" dirty="0" smtClean="0"/>
              <a:t>有关主管部门。 施工起重机械设备</a:t>
            </a:r>
            <a:endParaRPr lang="en-US" altLang="zh-CN" dirty="0" smtClean="0"/>
          </a:p>
          <a:p>
            <a:pPr marL="514350" indent="-514350">
              <a:buNone/>
            </a:pPr>
            <a:r>
              <a:rPr lang="en-US" altLang="zh-CN" dirty="0" smtClean="0"/>
              <a:t>                </a:t>
            </a:r>
            <a:r>
              <a:rPr lang="zh-CN" altLang="en-US" dirty="0" smtClean="0"/>
              <a:t>安装</a:t>
            </a:r>
            <a:r>
              <a:rPr lang="en-US" altLang="zh-CN" dirty="0" smtClean="0"/>
              <a:t>/</a:t>
            </a:r>
            <a:r>
              <a:rPr lang="zh-CN" altLang="en-US" dirty="0" smtClean="0"/>
              <a:t>使用</a:t>
            </a:r>
            <a:r>
              <a:rPr lang="en-US" altLang="zh-CN" dirty="0" smtClean="0"/>
              <a:t>/</a:t>
            </a:r>
            <a:r>
              <a:rPr lang="zh-CN" altLang="en-US" dirty="0" smtClean="0"/>
              <a:t>拆卸报审表应按本标准表</a:t>
            </a:r>
            <a:endParaRPr lang="en-US" altLang="zh-CN" dirty="0" smtClean="0"/>
          </a:p>
          <a:p>
            <a:pPr marL="514350" indent="-514350">
              <a:buNone/>
            </a:pPr>
            <a:r>
              <a:rPr lang="en-US" altLang="zh-CN" dirty="0" smtClean="0"/>
              <a:t>               </a:t>
            </a:r>
            <a:r>
              <a:rPr lang="zh-CN" altLang="en-US" dirty="0" smtClean="0"/>
              <a:t> </a:t>
            </a:r>
            <a:r>
              <a:rPr lang="en-US" altLang="zh-CN" dirty="0" smtClean="0"/>
              <a:t>B.0.15</a:t>
            </a:r>
            <a:r>
              <a:rPr lang="zh-CN" altLang="en-US" dirty="0" smtClean="0"/>
              <a:t>的要求填写。 </a:t>
            </a:r>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712968" cy="5461719"/>
          </a:xfrm>
        </p:spPr>
        <p:txBody>
          <a:bodyPr/>
          <a:lstStyle/>
          <a:p>
            <a:pPr>
              <a:buNone/>
            </a:pPr>
            <a:r>
              <a:rPr lang="en-US" altLang="zh-CN" dirty="0" smtClean="0"/>
              <a:t>5.3.4   </a:t>
            </a:r>
            <a:r>
              <a:rPr lang="zh-CN" altLang="en-US" dirty="0" smtClean="0"/>
              <a:t>项目监理机构</a:t>
            </a:r>
            <a:r>
              <a:rPr lang="zh-CN" altLang="en-US" dirty="0" smtClean="0">
                <a:solidFill>
                  <a:srgbClr val="FF0000"/>
                </a:solidFill>
              </a:rPr>
              <a:t>每天至少一次巡视检查危大工程作业情况，做好危大工程专项巡视检查记录</a:t>
            </a:r>
            <a:r>
              <a:rPr lang="zh-CN" altLang="en-US" dirty="0" smtClean="0"/>
              <a:t>。 </a:t>
            </a:r>
          </a:p>
          <a:p>
            <a:pPr>
              <a:buNone/>
            </a:pPr>
            <a:r>
              <a:rPr lang="en-US" altLang="zh-CN" dirty="0" smtClean="0"/>
              <a:t>5.3.5   </a:t>
            </a:r>
            <a:r>
              <a:rPr lang="zh-CN" altLang="en-US" dirty="0" smtClean="0"/>
              <a:t>项目监理机构应根据相关法律法规的规定，</a:t>
            </a:r>
            <a:r>
              <a:rPr lang="zh-CN" altLang="en-US" dirty="0" smtClean="0">
                <a:solidFill>
                  <a:srgbClr val="FF0000"/>
                </a:solidFill>
              </a:rPr>
              <a:t>参与危大工程验收</a:t>
            </a:r>
            <a:r>
              <a:rPr lang="zh-CN" altLang="en-US" dirty="0" smtClean="0"/>
              <a:t>。 </a:t>
            </a:r>
          </a:p>
          <a:p>
            <a:pPr>
              <a:buNone/>
            </a:pPr>
            <a:r>
              <a:rPr lang="en-US" altLang="zh-CN" dirty="0" smtClean="0"/>
              <a:t>5.3.6   </a:t>
            </a:r>
            <a:r>
              <a:rPr lang="zh-CN" altLang="en-US" dirty="0" smtClean="0"/>
              <a:t>当施工现场发生质量或安全事故时，总监理工程师应立即签发工程暂停令，向建设单位、监理单位报告；并督促施工单位按</a:t>
            </a:r>
            <a:r>
              <a:rPr lang="en-US" altLang="zh-CN" dirty="0" smtClean="0"/>
              <a:t>《</a:t>
            </a:r>
            <a:r>
              <a:rPr lang="zh-CN" altLang="en-US" dirty="0" smtClean="0"/>
              <a:t>生产</a:t>
            </a:r>
            <a:endParaRPr lang="en-US" altLang="zh-CN" dirty="0" smtClean="0"/>
          </a:p>
          <a:p>
            <a:pPr>
              <a:buNone/>
            </a:pPr>
            <a:r>
              <a:rPr lang="en-US" altLang="zh-CN" dirty="0" smtClean="0"/>
              <a:t>                </a:t>
            </a:r>
            <a:r>
              <a:rPr lang="zh-CN" altLang="en-US" dirty="0" smtClean="0"/>
              <a:t>安全事故报告和调查处理条例</a:t>
            </a:r>
            <a:r>
              <a:rPr lang="en-US" altLang="zh-CN" dirty="0" smtClean="0"/>
              <a:t>》</a:t>
            </a:r>
            <a:r>
              <a:rPr lang="zh-CN" altLang="en-US" dirty="0" smtClean="0"/>
              <a:t>等法</a:t>
            </a:r>
            <a:endParaRPr lang="en-US" altLang="zh-CN" dirty="0" smtClean="0"/>
          </a:p>
          <a:p>
            <a:pPr>
              <a:buNone/>
            </a:pPr>
            <a:r>
              <a:rPr lang="en-US" altLang="zh-CN" dirty="0" smtClean="0"/>
              <a:t>                </a:t>
            </a:r>
            <a:r>
              <a:rPr lang="zh-CN" altLang="en-US" dirty="0" smtClean="0"/>
              <a:t>律法规的要求</a:t>
            </a:r>
            <a:r>
              <a:rPr lang="zh-CN" altLang="en-US" dirty="0" smtClean="0">
                <a:solidFill>
                  <a:srgbClr val="FF0000"/>
                </a:solidFill>
              </a:rPr>
              <a:t>及时向本单位及有关部</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门报告</a:t>
            </a:r>
            <a:r>
              <a:rPr lang="zh-CN" altLang="en-US" dirty="0" smtClean="0"/>
              <a:t>；并配合事故调查。 </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5.4  </a:t>
            </a:r>
            <a:r>
              <a:rPr lang="zh-CN" altLang="en-US" sz="3200" dirty="0" smtClean="0"/>
              <a:t>工程进度控制</a:t>
            </a:r>
            <a:endParaRPr lang="zh-CN" altLang="en-US" sz="3200" dirty="0"/>
          </a:p>
        </p:txBody>
      </p:sp>
      <p:sp>
        <p:nvSpPr>
          <p:cNvPr id="3" name="内容占位符 2"/>
          <p:cNvSpPr>
            <a:spLocks noGrp="1"/>
          </p:cNvSpPr>
          <p:nvPr>
            <p:ph idx="1"/>
          </p:nvPr>
        </p:nvSpPr>
        <p:spPr>
          <a:xfrm>
            <a:off x="457200" y="836712"/>
            <a:ext cx="8229600" cy="4957663"/>
          </a:xfrm>
        </p:spPr>
        <p:txBody>
          <a:bodyPr/>
          <a:lstStyle/>
          <a:p>
            <a:pPr>
              <a:buNone/>
            </a:pPr>
            <a:r>
              <a:rPr lang="en-US" altLang="zh-CN" dirty="0" smtClean="0"/>
              <a:t>5.4.1   </a:t>
            </a:r>
            <a:r>
              <a:rPr lang="zh-CN" altLang="en-US" dirty="0" smtClean="0"/>
              <a:t>项目监理机构根据进度计划（月、年等进度计划），综合分析施工进度计划执行情况，如实际进度与计划有偏差，督促施工单位分析偏差原因，提出纠偏措施。 </a:t>
            </a:r>
          </a:p>
          <a:p>
            <a:pPr>
              <a:buNone/>
            </a:pPr>
            <a:r>
              <a:rPr lang="en-US" altLang="zh-CN" dirty="0" smtClean="0"/>
              <a:t>5.4.2   </a:t>
            </a:r>
            <a:r>
              <a:rPr lang="zh-CN" altLang="en-US" dirty="0" smtClean="0"/>
              <a:t>施工单位提出调整进度计划时，项目监理机构应根据合同工期要求，或与建设单位商议确定的工期， 由总监理工程师组</a:t>
            </a:r>
            <a:endParaRPr lang="en-US" altLang="zh-CN" dirty="0" smtClean="0"/>
          </a:p>
          <a:p>
            <a:pPr>
              <a:buNone/>
            </a:pPr>
            <a:r>
              <a:rPr lang="en-US" altLang="zh-CN" dirty="0" smtClean="0"/>
              <a:t>              </a:t>
            </a:r>
            <a:r>
              <a:rPr lang="zh-CN" altLang="en-US" dirty="0" smtClean="0"/>
              <a:t>织专业监理工程师对调整后总进度</a:t>
            </a:r>
            <a:endParaRPr lang="en-US" altLang="zh-CN" dirty="0" smtClean="0"/>
          </a:p>
          <a:p>
            <a:pPr>
              <a:buNone/>
            </a:pPr>
            <a:r>
              <a:rPr lang="en-US" altLang="zh-CN" dirty="0" smtClean="0"/>
              <a:t>              </a:t>
            </a:r>
            <a:r>
              <a:rPr lang="zh-CN" altLang="en-US" dirty="0" smtClean="0"/>
              <a:t>计划进行审查，总监理工程师审批。 </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640960" cy="5389711"/>
          </a:xfrm>
        </p:spPr>
        <p:txBody>
          <a:bodyPr/>
          <a:lstStyle/>
          <a:p>
            <a:pPr>
              <a:buNone/>
            </a:pPr>
            <a:r>
              <a:rPr lang="en-US" altLang="zh-CN" sz="2800" dirty="0" smtClean="0"/>
              <a:t>5.4.3   </a:t>
            </a:r>
            <a:r>
              <a:rPr lang="zh-CN" altLang="en-US" sz="2800" dirty="0" smtClean="0"/>
              <a:t>项目监理机构审查施工单位阶段性进度计划、月进度计划，主要工作内容如下： </a:t>
            </a:r>
          </a:p>
          <a:p>
            <a:pPr>
              <a:buNone/>
            </a:pPr>
            <a:r>
              <a:rPr lang="en-US" altLang="zh-CN" sz="2800" dirty="0" smtClean="0"/>
              <a:t>1   </a:t>
            </a:r>
            <a:r>
              <a:rPr lang="zh-CN" altLang="en-US" sz="2800" dirty="0" smtClean="0"/>
              <a:t>阶段性进度计划应满足总进度计划要求。 </a:t>
            </a:r>
          </a:p>
          <a:p>
            <a:pPr>
              <a:buNone/>
            </a:pPr>
            <a:r>
              <a:rPr lang="en-US" altLang="zh-CN" sz="2800" dirty="0" smtClean="0"/>
              <a:t>2   </a:t>
            </a:r>
            <a:r>
              <a:rPr lang="zh-CN" altLang="en-US" sz="2800" dirty="0" smtClean="0">
                <a:solidFill>
                  <a:srgbClr val="FF0000"/>
                </a:solidFill>
              </a:rPr>
              <a:t>月进度计划应满足总进度计划要求、阶段性进度计划</a:t>
            </a:r>
            <a:r>
              <a:rPr lang="zh-CN" altLang="en-US" sz="2800" dirty="0" smtClean="0"/>
              <a:t>。 </a:t>
            </a:r>
          </a:p>
          <a:p>
            <a:pPr>
              <a:buNone/>
            </a:pPr>
            <a:r>
              <a:rPr lang="en-US" altLang="zh-CN" sz="2800" dirty="0" smtClean="0"/>
              <a:t>3   </a:t>
            </a:r>
            <a:r>
              <a:rPr lang="zh-CN" altLang="en-US" sz="2800" dirty="0" smtClean="0">
                <a:solidFill>
                  <a:srgbClr val="FF0000"/>
                </a:solidFill>
              </a:rPr>
              <a:t>阶段性进度计划、月进度计划应与建设单位材料设备采购计划、场地移交、施工图纸的提供等相符</a:t>
            </a:r>
            <a:r>
              <a:rPr lang="zh-CN" altLang="en-US" sz="2800" dirty="0" smtClean="0"/>
              <a:t>。 </a:t>
            </a:r>
          </a:p>
          <a:p>
            <a:pPr>
              <a:buNone/>
            </a:pPr>
            <a:r>
              <a:rPr lang="en-US" altLang="zh-CN" sz="2800" dirty="0" smtClean="0"/>
              <a:t>4   </a:t>
            </a:r>
            <a:r>
              <a:rPr lang="zh-CN" altLang="en-US" sz="2800" dirty="0" smtClean="0"/>
              <a:t>进度计划中的主要施工内容应无遗漏。 </a:t>
            </a:r>
          </a:p>
          <a:p>
            <a:pPr>
              <a:buNone/>
            </a:pPr>
            <a:r>
              <a:rPr lang="en-US" altLang="zh-CN" sz="2800" dirty="0" smtClean="0"/>
              <a:t>5   </a:t>
            </a:r>
            <a:r>
              <a:rPr lang="zh-CN" altLang="en-US" sz="2800" dirty="0" smtClean="0"/>
              <a:t>进度计划中各专业工程进度计划应相互协调。 </a:t>
            </a:r>
          </a:p>
          <a:p>
            <a:pPr>
              <a:buNone/>
            </a:pPr>
            <a:r>
              <a:rPr lang="en-US" altLang="zh-CN" sz="2800" dirty="0" smtClean="0"/>
              <a:t>                   6   </a:t>
            </a:r>
            <a:r>
              <a:rPr lang="zh-CN" altLang="en-US" sz="2800" dirty="0" smtClean="0"/>
              <a:t>进度计划中施工顺序应满足施工工艺</a:t>
            </a:r>
            <a:endParaRPr lang="en-US" altLang="zh-CN" sz="2800" dirty="0" smtClean="0"/>
          </a:p>
          <a:p>
            <a:pPr>
              <a:buNone/>
            </a:pPr>
            <a:r>
              <a:rPr lang="en-US" altLang="zh-CN" sz="2800" dirty="0" smtClean="0"/>
              <a:t>                        </a:t>
            </a:r>
            <a:r>
              <a:rPr lang="zh-CN" altLang="en-US" sz="2800" dirty="0" smtClean="0"/>
              <a:t>要求。 </a:t>
            </a:r>
            <a:endParaRPr lang="zh-CN" alt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908721"/>
            <a:ext cx="8229600" cy="4885654"/>
          </a:xfrm>
        </p:spPr>
        <p:txBody>
          <a:bodyPr/>
          <a:lstStyle/>
          <a:p>
            <a:pPr>
              <a:buNone/>
            </a:pPr>
            <a:r>
              <a:rPr lang="en-US" altLang="zh-CN" dirty="0" smtClean="0"/>
              <a:t>                       </a:t>
            </a:r>
            <a:r>
              <a:rPr lang="en-US" altLang="zh-CN" b="1" dirty="0" smtClean="0"/>
              <a:t>3  </a:t>
            </a:r>
            <a:r>
              <a:rPr lang="zh-CN" altLang="en-US" b="1" dirty="0" smtClean="0"/>
              <a:t>基本规定</a:t>
            </a:r>
            <a:endParaRPr lang="en-US" altLang="zh-CN" b="1" dirty="0" smtClean="0"/>
          </a:p>
          <a:p>
            <a:pPr>
              <a:buNone/>
            </a:pPr>
            <a:r>
              <a:rPr lang="en-US" altLang="zh-CN" sz="2800" dirty="0" smtClean="0"/>
              <a:t>3.1.1   </a:t>
            </a:r>
            <a:r>
              <a:rPr lang="zh-CN" altLang="en-US" sz="2800" dirty="0" smtClean="0"/>
              <a:t>一般规定 </a:t>
            </a:r>
          </a:p>
          <a:p>
            <a:pPr>
              <a:buNone/>
            </a:pPr>
            <a:r>
              <a:rPr lang="en-US" altLang="zh-CN" sz="2800" dirty="0" smtClean="0"/>
              <a:t>1   </a:t>
            </a:r>
            <a:r>
              <a:rPr lang="zh-CN" altLang="en-US" sz="2800" dirty="0" smtClean="0"/>
              <a:t>监理单位履行监理合同时，应在施工现场派驻项目监理机构。</a:t>
            </a:r>
            <a:r>
              <a:rPr lang="zh-CN" altLang="en-US" sz="2800" dirty="0" smtClean="0">
                <a:solidFill>
                  <a:srgbClr val="FF0000"/>
                </a:solidFill>
              </a:rPr>
              <a:t>监理单位每半年至少检查项目监理机构一次。 </a:t>
            </a:r>
          </a:p>
          <a:p>
            <a:pPr marL="514350" indent="-514350">
              <a:buAutoNum type="arabicPlain" startAt="2"/>
            </a:pPr>
            <a:r>
              <a:rPr lang="zh-CN" altLang="en-US" sz="2800" dirty="0" smtClean="0"/>
              <a:t>项目监理机构的人员数量、专业、资格，应根据监理合同约定的服务内容、服务期限及工程特</a:t>
            </a:r>
            <a:endParaRPr lang="en-US" altLang="zh-CN" sz="2800" dirty="0" smtClean="0"/>
          </a:p>
          <a:p>
            <a:pPr marL="514350" indent="-514350">
              <a:buNone/>
            </a:pPr>
            <a:r>
              <a:rPr lang="en-US" altLang="zh-CN" sz="2800" dirty="0" smtClean="0"/>
              <a:t>                 </a:t>
            </a:r>
            <a:r>
              <a:rPr lang="zh-CN" altLang="en-US" sz="2800" dirty="0" smtClean="0"/>
              <a:t>点、不同实施阶段、监理工作强度和工</a:t>
            </a:r>
            <a:endParaRPr lang="en-US" altLang="zh-CN" sz="2800" dirty="0" smtClean="0"/>
          </a:p>
          <a:p>
            <a:pPr marL="514350" indent="-514350">
              <a:buNone/>
            </a:pPr>
            <a:r>
              <a:rPr lang="en-US" altLang="zh-CN" sz="2800" dirty="0" smtClean="0"/>
              <a:t>                 </a:t>
            </a:r>
            <a:r>
              <a:rPr lang="zh-CN" altLang="en-US" sz="2800" dirty="0" smtClean="0"/>
              <a:t>程技术复杂程度等确定。</a:t>
            </a:r>
            <a:r>
              <a:rPr lang="zh-CN" altLang="en-US" sz="2800" dirty="0" smtClean="0">
                <a:solidFill>
                  <a:srgbClr val="FF0000"/>
                </a:solidFill>
              </a:rPr>
              <a:t>项目监理机构</a:t>
            </a:r>
            <a:endParaRPr lang="en-US" altLang="zh-CN" sz="2800" dirty="0" smtClean="0">
              <a:solidFill>
                <a:srgbClr val="FF0000"/>
              </a:solidFill>
            </a:endParaRPr>
          </a:p>
          <a:p>
            <a:pPr marL="514350" indent="-514350">
              <a:buNone/>
            </a:pPr>
            <a:r>
              <a:rPr lang="en-US" altLang="zh-CN" sz="2800" dirty="0" smtClean="0">
                <a:solidFill>
                  <a:srgbClr val="FF0000"/>
                </a:solidFill>
              </a:rPr>
              <a:t>                 </a:t>
            </a:r>
            <a:r>
              <a:rPr lang="zh-CN" altLang="en-US" sz="2800" dirty="0" smtClean="0">
                <a:solidFill>
                  <a:srgbClr val="FF0000"/>
                </a:solidFill>
              </a:rPr>
              <a:t>的人员配备应满足监理开展工作需要，</a:t>
            </a:r>
            <a:endParaRPr lang="en-US" altLang="zh-CN" sz="2800" dirty="0" smtClean="0">
              <a:solidFill>
                <a:srgbClr val="FF0000"/>
              </a:solidFill>
            </a:endParaRPr>
          </a:p>
          <a:p>
            <a:pPr marL="514350" indent="-514350">
              <a:buNone/>
            </a:pPr>
            <a:r>
              <a:rPr lang="en-US" altLang="zh-CN" sz="2800" dirty="0" smtClean="0">
                <a:solidFill>
                  <a:srgbClr val="FF0000"/>
                </a:solidFill>
              </a:rPr>
              <a:t>                 </a:t>
            </a:r>
            <a:r>
              <a:rPr lang="zh-CN" altLang="en-US" sz="2800" dirty="0" smtClean="0">
                <a:solidFill>
                  <a:srgbClr val="FF0000"/>
                </a:solidFill>
              </a:rPr>
              <a:t>并在监理规划中明确。 </a:t>
            </a:r>
            <a:endParaRPr lang="zh-CN" altLang="en-US" sz="2800" dirty="0">
              <a:solidFill>
                <a:srgbClr val="FF0000"/>
              </a:solidFill>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908720"/>
            <a:ext cx="8640960" cy="4885655"/>
          </a:xfrm>
        </p:spPr>
        <p:txBody>
          <a:bodyPr/>
          <a:lstStyle/>
          <a:p>
            <a:pPr>
              <a:buNone/>
            </a:pPr>
            <a:r>
              <a:rPr lang="en-US" altLang="zh-CN" dirty="0" smtClean="0"/>
              <a:t>5.4.4   </a:t>
            </a:r>
            <a:r>
              <a:rPr lang="zh-CN" altLang="en-US" dirty="0" smtClean="0"/>
              <a:t>项目监理机构应检查施工进度计划实施情况，</a:t>
            </a:r>
            <a:r>
              <a:rPr lang="zh-CN" altLang="en-US" dirty="0" smtClean="0">
                <a:solidFill>
                  <a:srgbClr val="FF0000"/>
                </a:solidFill>
              </a:rPr>
              <a:t>发现实际进度滞后较多，应以监理通知单督促施工单位采取有效措施加快施工进度</a:t>
            </a:r>
            <a:r>
              <a:rPr lang="zh-CN" altLang="en-US" dirty="0" smtClean="0"/>
              <a:t>；当实际进度</a:t>
            </a:r>
            <a:r>
              <a:rPr lang="zh-CN" altLang="en-US" dirty="0" smtClean="0">
                <a:solidFill>
                  <a:srgbClr val="FF0000"/>
                </a:solidFill>
              </a:rPr>
              <a:t>严重滞后</a:t>
            </a:r>
            <a:r>
              <a:rPr lang="zh-CN" altLang="en-US" dirty="0" smtClean="0"/>
              <a:t>于计划进度且影响合同工期时，除以监理通知单要求施工单位采取调整措施加快施工进度外，总监理工程师</a:t>
            </a:r>
            <a:r>
              <a:rPr lang="zh-CN" altLang="en-US" dirty="0" smtClean="0">
                <a:solidFill>
                  <a:srgbClr val="FF0000"/>
                </a:solidFill>
              </a:rPr>
              <a:t>应向建设单位报告工期延误风险</a:t>
            </a:r>
            <a:r>
              <a:rPr lang="zh-CN" altLang="en-US" dirty="0" smtClean="0"/>
              <a:t>。 </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5.4.5   </a:t>
            </a:r>
            <a:r>
              <a:rPr lang="zh-CN" altLang="en-US" dirty="0" smtClean="0">
                <a:solidFill>
                  <a:srgbClr val="FF0000"/>
                </a:solidFill>
              </a:rPr>
              <a:t>当工期严重滞后时</a:t>
            </a:r>
            <a:r>
              <a:rPr lang="zh-CN" altLang="en-US" dirty="0" smtClean="0"/>
              <a:t>，项目监理机构</a:t>
            </a:r>
            <a:r>
              <a:rPr lang="zh-CN" altLang="en-US" dirty="0" smtClean="0">
                <a:solidFill>
                  <a:srgbClr val="FF0000"/>
                </a:solidFill>
              </a:rPr>
              <a:t>应</a:t>
            </a:r>
            <a:r>
              <a:rPr lang="zh-CN" altLang="en-US" dirty="0" smtClean="0"/>
              <a:t>组织有关责任方</a:t>
            </a:r>
            <a:r>
              <a:rPr lang="zh-CN" altLang="en-US" dirty="0" smtClean="0">
                <a:solidFill>
                  <a:srgbClr val="FF0000"/>
                </a:solidFill>
              </a:rPr>
              <a:t>召开专题会议</a:t>
            </a:r>
            <a:r>
              <a:rPr lang="zh-CN" altLang="en-US" dirty="0" smtClean="0"/>
              <a:t>，</a:t>
            </a:r>
            <a:r>
              <a:rPr lang="zh-CN" altLang="en-US" dirty="0" smtClean="0">
                <a:solidFill>
                  <a:srgbClr val="FF0000"/>
                </a:solidFill>
              </a:rPr>
              <a:t>落实纠偏、</a:t>
            </a:r>
          </a:p>
          <a:p>
            <a:pPr>
              <a:buNone/>
            </a:pPr>
            <a:r>
              <a:rPr lang="zh-CN" altLang="en-US" dirty="0" smtClean="0">
                <a:solidFill>
                  <a:srgbClr val="FF0000"/>
                </a:solidFill>
              </a:rPr>
              <a:t>   补救措施</a:t>
            </a:r>
            <a:r>
              <a:rPr lang="zh-CN" altLang="en-US" dirty="0" smtClean="0"/>
              <a:t>。必要时，建设单位、施工单位、监理单位共同讨论、调整进度计划，</a:t>
            </a:r>
            <a:r>
              <a:rPr lang="zh-CN" altLang="en-US" dirty="0" smtClean="0">
                <a:solidFill>
                  <a:srgbClr val="FF0000"/>
                </a:solidFill>
              </a:rPr>
              <a:t>由此所产生的相关费用按合同文件执行</a:t>
            </a:r>
            <a:r>
              <a:rPr lang="zh-CN" altLang="en-US" dirty="0" smtClean="0"/>
              <a:t>，如合同</a:t>
            </a:r>
            <a:r>
              <a:rPr lang="zh-CN" altLang="en-US" dirty="0" smtClean="0">
                <a:solidFill>
                  <a:srgbClr val="FF0000"/>
                </a:solidFill>
              </a:rPr>
              <a:t>无约定则由工期延误责任方承担</a:t>
            </a:r>
            <a:r>
              <a:rPr lang="zh-CN" altLang="en-US" dirty="0" smtClean="0"/>
              <a:t>。 </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5.5  </a:t>
            </a:r>
            <a:r>
              <a:rPr lang="zh-CN" altLang="en-US" sz="3200" dirty="0" smtClean="0"/>
              <a:t>工程造价控制</a:t>
            </a:r>
            <a:r>
              <a:rPr lang="zh-CN" altLang="en-US" dirty="0" smtClean="0"/>
              <a:t> </a:t>
            </a:r>
            <a:endParaRPr lang="zh-CN" altLang="en-US" dirty="0"/>
          </a:p>
        </p:txBody>
      </p:sp>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5.5.1   </a:t>
            </a:r>
            <a:r>
              <a:rPr lang="zh-CN" altLang="en-US" sz="2800" dirty="0" smtClean="0"/>
              <a:t>项目监理机构应及时审核施工单位申报的合格工程量。 </a:t>
            </a:r>
          </a:p>
          <a:p>
            <a:pPr>
              <a:buNone/>
            </a:pPr>
            <a:r>
              <a:rPr lang="en-US" altLang="zh-CN" sz="2800" dirty="0" smtClean="0"/>
              <a:t>1   </a:t>
            </a:r>
            <a:r>
              <a:rPr lang="zh-CN" altLang="en-US" sz="2800" dirty="0" smtClean="0"/>
              <a:t>除施工合同另有约定外，工程量的计量按月进行，施工单位应每月</a:t>
            </a:r>
            <a:r>
              <a:rPr lang="en-US" altLang="zh-CN" sz="2800" dirty="0" smtClean="0"/>
              <a:t>25 </a:t>
            </a:r>
            <a:r>
              <a:rPr lang="zh-CN" altLang="en-US" sz="2800" dirty="0" smtClean="0"/>
              <a:t>日向项目监理机构报送上月 </a:t>
            </a:r>
            <a:r>
              <a:rPr lang="en-US" altLang="zh-CN" sz="2800" dirty="0" smtClean="0"/>
              <a:t>20 </a:t>
            </a:r>
            <a:r>
              <a:rPr lang="zh-CN" altLang="en-US" sz="2800" dirty="0" smtClean="0"/>
              <a:t>日至本月 </a:t>
            </a:r>
            <a:r>
              <a:rPr lang="en-US" altLang="zh-CN" sz="2800" dirty="0" smtClean="0"/>
              <a:t>19 </a:t>
            </a:r>
            <a:r>
              <a:rPr lang="zh-CN" altLang="en-US" sz="2800" dirty="0" smtClean="0"/>
              <a:t>日已完成的合格工程量，附相关工程变更通知、工程量计算书等证明资料。 </a:t>
            </a:r>
          </a:p>
          <a:p>
            <a:pPr marL="514350" indent="-514350">
              <a:buAutoNum type="arabicPlain" startAt="2"/>
            </a:pPr>
            <a:r>
              <a:rPr lang="zh-CN" altLang="en-US" sz="2800" dirty="0" smtClean="0"/>
              <a:t>项目监理机构按照合同约定、工程量计算规则、设计文件及变更指令等进行审核，并留存相关审</a:t>
            </a:r>
            <a:endParaRPr lang="en-US" altLang="zh-CN" sz="2800" dirty="0" smtClean="0"/>
          </a:p>
          <a:p>
            <a:pPr marL="514350" indent="-514350">
              <a:buNone/>
            </a:pPr>
            <a:r>
              <a:rPr lang="en-US" altLang="zh-CN" sz="2800" dirty="0" smtClean="0"/>
              <a:t>                </a:t>
            </a:r>
            <a:r>
              <a:rPr lang="zh-CN" altLang="en-US" sz="2800" dirty="0" smtClean="0"/>
              <a:t>核记录，不合格工程不予计量。 </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3   </a:t>
            </a:r>
            <a:r>
              <a:rPr lang="zh-CN" altLang="en-US" dirty="0" smtClean="0"/>
              <a:t>监理对合格工程量有异议的，应要求施工单位提供补充证明资料。 </a:t>
            </a:r>
          </a:p>
          <a:p>
            <a:pPr>
              <a:buNone/>
            </a:pPr>
            <a:r>
              <a:rPr lang="en-US" altLang="zh-CN" dirty="0" smtClean="0"/>
              <a:t>4   </a:t>
            </a:r>
            <a:r>
              <a:rPr lang="zh-CN" altLang="en-US" dirty="0" smtClean="0"/>
              <a:t>隐蔽工程的合同外签证应在隐蔽前完成相关计量手续，留存相关影像资料，签证应按合同文件、相关规定执行。 </a:t>
            </a:r>
          </a:p>
          <a:p>
            <a:pPr>
              <a:buNone/>
            </a:pPr>
            <a:r>
              <a:rPr lang="zh-CN" altLang="en-US" dirty="0" smtClean="0"/>
              <a:t>工程款支付报审表应按本标准表 </a:t>
            </a:r>
            <a:r>
              <a:rPr lang="en-US" altLang="zh-CN" dirty="0" smtClean="0"/>
              <a:t>B.0.10</a:t>
            </a:r>
            <a:r>
              <a:rPr lang="zh-CN" altLang="en-US" dirty="0" smtClean="0"/>
              <a:t>的要</a:t>
            </a:r>
            <a:endParaRPr lang="en-US" altLang="zh-CN" dirty="0" smtClean="0"/>
          </a:p>
          <a:p>
            <a:pPr>
              <a:buNone/>
            </a:pPr>
            <a:r>
              <a:rPr lang="en-US" altLang="zh-CN" dirty="0" smtClean="0"/>
              <a:t>              </a:t>
            </a:r>
            <a:r>
              <a:rPr lang="zh-CN" altLang="en-US" dirty="0" smtClean="0"/>
              <a:t>求填写。 </a:t>
            </a:r>
          </a:p>
          <a:p>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60648"/>
            <a:ext cx="8784976" cy="5533727"/>
          </a:xfrm>
        </p:spPr>
        <p:txBody>
          <a:bodyPr/>
          <a:lstStyle/>
          <a:p>
            <a:pPr>
              <a:buNone/>
            </a:pPr>
            <a:r>
              <a:rPr lang="en-US" altLang="zh-CN" dirty="0" smtClean="0"/>
              <a:t>5.5.2   </a:t>
            </a:r>
            <a:r>
              <a:rPr lang="zh-CN" altLang="en-US" dirty="0" smtClean="0"/>
              <a:t>项目监理机构应及时审查工程进度款支付，工作内容如下： </a:t>
            </a:r>
          </a:p>
          <a:p>
            <a:pPr>
              <a:buNone/>
            </a:pPr>
            <a:r>
              <a:rPr lang="en-US" altLang="zh-CN" dirty="0" smtClean="0"/>
              <a:t>1   </a:t>
            </a:r>
            <a:r>
              <a:rPr lang="zh-CN" altLang="en-US" dirty="0" smtClean="0"/>
              <a:t>在合同约定的支付节点前，施工单位应向项目监理机构申报工程款支付报审表，并附当月已完成合格工程量报表等。 </a:t>
            </a:r>
          </a:p>
          <a:p>
            <a:pPr marL="514350" indent="-514350">
              <a:buAutoNum type="arabicPlain" startAt="2"/>
            </a:pPr>
            <a:r>
              <a:rPr lang="zh-CN" altLang="en-US" dirty="0" smtClean="0"/>
              <a:t>项目监理机构应按合同文件中的工程量清单、工程款支付等条款审查；工程材料</a:t>
            </a:r>
            <a:r>
              <a:rPr lang="en-US" altLang="zh-CN" dirty="0" smtClean="0"/>
              <a:t>/</a:t>
            </a:r>
            <a:r>
              <a:rPr lang="zh-CN" altLang="en-US" dirty="0" smtClean="0"/>
              <a:t>构配件</a:t>
            </a:r>
            <a:r>
              <a:rPr lang="en-US" altLang="zh-CN" dirty="0" smtClean="0"/>
              <a:t>/</a:t>
            </a:r>
            <a:r>
              <a:rPr lang="zh-CN" altLang="en-US" dirty="0" smtClean="0"/>
              <a:t>设备、工程质量未经监理验收的，不得进入计量；工程量计算应符合工程量清单计价规则、</a:t>
            </a:r>
            <a:endParaRPr lang="en-US" altLang="zh-CN" dirty="0" smtClean="0"/>
          </a:p>
          <a:p>
            <a:pPr marL="514350" indent="-514350">
              <a:buNone/>
            </a:pPr>
            <a:r>
              <a:rPr lang="en-US" altLang="zh-CN" dirty="0" smtClean="0"/>
              <a:t>                 </a:t>
            </a:r>
            <a:r>
              <a:rPr lang="zh-CN" altLang="en-US" dirty="0" smtClean="0"/>
              <a:t>合同文件约定。 </a:t>
            </a:r>
          </a:p>
          <a:p>
            <a:pPr>
              <a:buNone/>
            </a:pPr>
            <a:r>
              <a:rPr lang="en-US" altLang="zh-CN" dirty="0" smtClean="0"/>
              <a:t>                 3   </a:t>
            </a:r>
            <a:r>
              <a:rPr lang="zh-CN" altLang="en-US" dirty="0" smtClean="0"/>
              <a:t>因设计变更、合同变更、违约索</a:t>
            </a:r>
            <a:endParaRPr lang="en-US" altLang="zh-CN" dirty="0" smtClean="0"/>
          </a:p>
          <a:p>
            <a:pPr>
              <a:buNone/>
            </a:pPr>
            <a:r>
              <a:rPr lang="en-US" altLang="zh-CN" dirty="0" smtClean="0"/>
              <a:t>               </a:t>
            </a:r>
            <a:r>
              <a:rPr lang="zh-CN" altLang="en-US" dirty="0" smtClean="0"/>
              <a:t>赔等引起的相关费用按合同文件执行。 </a:t>
            </a:r>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5533727"/>
          </a:xfrm>
        </p:spPr>
        <p:txBody>
          <a:bodyPr/>
          <a:lstStyle/>
          <a:p>
            <a:pPr>
              <a:buNone/>
            </a:pPr>
            <a:r>
              <a:rPr lang="en-US" altLang="zh-CN" dirty="0" smtClean="0"/>
              <a:t>4   </a:t>
            </a:r>
            <a:r>
              <a:rPr lang="zh-CN" altLang="en-US" dirty="0" smtClean="0"/>
              <a:t>工程量计量审核、工程款支付审核等应符合相关合同文件约定的时限，当合同文件无约定时，项目监理机构应在自收到报审表之日起 </a:t>
            </a:r>
            <a:r>
              <a:rPr lang="en-US" altLang="zh-CN" dirty="0" smtClean="0"/>
              <a:t>7 </a:t>
            </a:r>
            <a:r>
              <a:rPr lang="zh-CN" altLang="en-US" dirty="0" smtClean="0"/>
              <a:t>天内完成审核。 </a:t>
            </a:r>
          </a:p>
          <a:p>
            <a:pPr marL="514350" indent="-514350">
              <a:buAutoNum type="arabicPlain" startAt="5"/>
            </a:pPr>
            <a:r>
              <a:rPr lang="zh-CN" altLang="en-US" dirty="0" smtClean="0"/>
              <a:t>对重要的工程款支付，项目监理机构应先与建设单位沟通，得到建设单位确认后，监理出具工程款支付证书，并注明“经与建设单位沟通，监理同意支付工程款，并请建设单</a:t>
            </a:r>
            <a:endParaRPr lang="en-US" altLang="zh-CN" dirty="0" smtClean="0"/>
          </a:p>
          <a:p>
            <a:pPr marL="514350" indent="-514350">
              <a:buNone/>
            </a:pPr>
            <a:r>
              <a:rPr lang="en-US" altLang="zh-CN" dirty="0" smtClean="0"/>
              <a:t>                </a:t>
            </a:r>
            <a:r>
              <a:rPr lang="zh-CN" altLang="en-US" dirty="0" smtClean="0"/>
              <a:t>位确认后支付”。 </a:t>
            </a:r>
          </a:p>
          <a:p>
            <a:pPr>
              <a:buNone/>
            </a:pPr>
            <a:r>
              <a:rPr lang="zh-CN" altLang="en-US" dirty="0" smtClean="0"/>
              <a:t>                  工程款支付证书应按本标准表 </a:t>
            </a:r>
            <a:endParaRPr lang="en-US" altLang="zh-CN" dirty="0" smtClean="0"/>
          </a:p>
          <a:p>
            <a:pPr>
              <a:buNone/>
            </a:pPr>
            <a:r>
              <a:rPr lang="en-US" altLang="zh-CN" dirty="0" smtClean="0"/>
              <a:t>                  A.0.8</a:t>
            </a:r>
            <a:r>
              <a:rPr lang="zh-CN" altLang="en-US" dirty="0" smtClean="0"/>
              <a:t>的要求填写。 </a:t>
            </a:r>
            <a:endParaRPr lang="zh-CN" alt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dirty="0" smtClean="0"/>
              <a:t>5.5.3   </a:t>
            </a:r>
            <a:r>
              <a:rPr lang="zh-CN" altLang="en-US" dirty="0" smtClean="0"/>
              <a:t>项目监理机构应在监理月报中报告工程造价执行情况。 </a:t>
            </a:r>
          </a:p>
          <a:p>
            <a:pPr>
              <a:buNone/>
            </a:pPr>
            <a:r>
              <a:rPr lang="en-US" altLang="zh-CN" dirty="0" smtClean="0"/>
              <a:t>5.5.4   </a:t>
            </a:r>
            <a:r>
              <a:rPr lang="zh-CN" altLang="en-US" dirty="0" smtClean="0"/>
              <a:t>项目监理机构应从质量、进度、造价、安全等方面向建设单位提供工程变更的评估意见；在工程变更确认前，要明确工程变更的价款。 </a:t>
            </a:r>
          </a:p>
          <a:p>
            <a:pPr>
              <a:buNone/>
            </a:pPr>
            <a:r>
              <a:rPr lang="en-US" altLang="zh-CN" dirty="0" smtClean="0"/>
              <a:t>5.5.5   </a:t>
            </a:r>
            <a:r>
              <a:rPr lang="zh-CN" altLang="en-US" dirty="0" smtClean="0"/>
              <a:t>工程变更单价的确认工作如下： </a:t>
            </a:r>
          </a:p>
          <a:p>
            <a:pPr>
              <a:buNone/>
            </a:pPr>
            <a:r>
              <a:rPr lang="en-US" altLang="zh-CN" dirty="0" smtClean="0"/>
              <a:t>1   </a:t>
            </a:r>
            <a:r>
              <a:rPr lang="zh-CN" altLang="en-US" dirty="0" smtClean="0"/>
              <a:t>工程量清单中有单价的项目，可直接采用。 </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5533727"/>
          </a:xfrm>
        </p:spPr>
        <p:txBody>
          <a:bodyPr/>
          <a:lstStyle/>
          <a:p>
            <a:pPr>
              <a:buNone/>
            </a:pPr>
            <a:r>
              <a:rPr lang="en-US" altLang="zh-CN" dirty="0" smtClean="0"/>
              <a:t>2   </a:t>
            </a:r>
            <a:r>
              <a:rPr lang="zh-CN" altLang="en-US" dirty="0" smtClean="0"/>
              <a:t>工程量清单中有相似单价的项目，参照执行，根据合同文件约定条款、工程量计价规范、专项施工方案等部分重新组价。 </a:t>
            </a:r>
          </a:p>
          <a:p>
            <a:pPr>
              <a:buNone/>
            </a:pPr>
            <a:r>
              <a:rPr lang="en-US" altLang="zh-CN" dirty="0" smtClean="0"/>
              <a:t>3   </a:t>
            </a:r>
            <a:r>
              <a:rPr lang="zh-CN" altLang="en-US" dirty="0" smtClean="0"/>
              <a:t>工程量清单中没有参考项目，可根据合同文件约定条款、工程量清单计价规范、专项施工方案。 </a:t>
            </a:r>
          </a:p>
          <a:p>
            <a:pPr marL="514350" indent="-514350">
              <a:buAutoNum type="arabicPlain" startAt="4"/>
            </a:pPr>
            <a:r>
              <a:rPr lang="zh-CN" altLang="en-US" dirty="0" smtClean="0"/>
              <a:t>若工程变更因施工单位过错，或施工单位违反合同，或施工单位责任造成的，这些</a:t>
            </a:r>
            <a:endParaRPr lang="en-US" altLang="zh-CN" dirty="0" smtClean="0"/>
          </a:p>
          <a:p>
            <a:pPr marL="514350" indent="-514350">
              <a:buNone/>
            </a:pPr>
            <a:r>
              <a:rPr lang="en-US" altLang="zh-CN" dirty="0" smtClean="0"/>
              <a:t>              </a:t>
            </a:r>
            <a:r>
              <a:rPr lang="zh-CN" altLang="en-US" dirty="0" smtClean="0"/>
              <a:t>工程变更所引起的任何额外费用均</a:t>
            </a:r>
            <a:endParaRPr lang="en-US" altLang="zh-CN" dirty="0" smtClean="0"/>
          </a:p>
          <a:p>
            <a:pPr marL="514350" indent="-514350">
              <a:buNone/>
            </a:pPr>
            <a:r>
              <a:rPr lang="en-US" altLang="zh-CN" dirty="0" smtClean="0"/>
              <a:t>              </a:t>
            </a:r>
            <a:r>
              <a:rPr lang="zh-CN" altLang="en-US" dirty="0" smtClean="0"/>
              <a:t>应由施工单位承担。 </a:t>
            </a:r>
            <a:endParaRPr lang="zh-CN" alt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5.6  </a:t>
            </a:r>
            <a:r>
              <a:rPr lang="zh-CN" altLang="en-US" sz="3200" dirty="0" smtClean="0"/>
              <a:t>合同管理</a:t>
            </a:r>
            <a:endParaRPr lang="zh-CN" altLang="en-US" sz="3200" dirty="0"/>
          </a:p>
        </p:txBody>
      </p:sp>
      <p:sp>
        <p:nvSpPr>
          <p:cNvPr id="3" name="内容占位符 2"/>
          <p:cNvSpPr>
            <a:spLocks noGrp="1"/>
          </p:cNvSpPr>
          <p:nvPr>
            <p:ph idx="1"/>
          </p:nvPr>
        </p:nvSpPr>
        <p:spPr>
          <a:xfrm>
            <a:off x="457200" y="908720"/>
            <a:ext cx="8229600" cy="4885655"/>
          </a:xfrm>
        </p:spPr>
        <p:txBody>
          <a:bodyPr/>
          <a:lstStyle/>
          <a:p>
            <a:pPr>
              <a:buNone/>
            </a:pPr>
            <a:r>
              <a:rPr lang="en-US" altLang="zh-CN" dirty="0" smtClean="0"/>
              <a:t>5.6.1   </a:t>
            </a:r>
            <a:r>
              <a:rPr lang="zh-CN" altLang="en-US" dirty="0" smtClean="0"/>
              <a:t>工程暂停及复工管理 </a:t>
            </a:r>
          </a:p>
          <a:p>
            <a:pPr>
              <a:buNone/>
            </a:pPr>
            <a:r>
              <a:rPr lang="en-US" altLang="zh-CN" sz="2800" dirty="0" smtClean="0"/>
              <a:t>1   </a:t>
            </a:r>
            <a:r>
              <a:rPr lang="zh-CN" altLang="en-US" sz="2800" dirty="0" smtClean="0">
                <a:solidFill>
                  <a:srgbClr val="FF0000"/>
                </a:solidFill>
              </a:rPr>
              <a:t>总监理工程师应按施工合同和监理合同的约定等签发工程暂停令</a:t>
            </a:r>
            <a:r>
              <a:rPr lang="zh-CN" altLang="en-US" sz="2800" dirty="0" smtClean="0"/>
              <a:t>。 </a:t>
            </a:r>
          </a:p>
          <a:p>
            <a:pPr>
              <a:buNone/>
            </a:pPr>
            <a:r>
              <a:rPr lang="zh-CN" altLang="en-US" sz="2800" dirty="0" smtClean="0"/>
              <a:t>          工</a:t>
            </a:r>
            <a:r>
              <a:rPr lang="zh-CN" altLang="en-US" sz="2800" dirty="0" smtClean="0"/>
              <a:t>程暂停施工期间，项目监理机构应如实记录发生的情况，并应按相关规定和建</a:t>
            </a:r>
            <a:r>
              <a:rPr lang="zh-CN" altLang="en-US" sz="2800" dirty="0" smtClean="0"/>
              <a:t>设工</a:t>
            </a:r>
            <a:r>
              <a:rPr lang="zh-CN" altLang="en-US" sz="2800" dirty="0" smtClean="0"/>
              <a:t>程施工合同约定，会同建设单位、施工单位处理好因工程暂停引起的涉及工期、费</a:t>
            </a:r>
            <a:r>
              <a:rPr lang="zh-CN" altLang="en-US" sz="2800" dirty="0" smtClean="0"/>
              <a:t>用等</a:t>
            </a:r>
            <a:r>
              <a:rPr lang="zh-CN" altLang="en-US" sz="2800" dirty="0" smtClean="0"/>
              <a:t>有关事宜。 </a:t>
            </a:r>
          </a:p>
          <a:p>
            <a:pPr>
              <a:buNone/>
            </a:pPr>
            <a:r>
              <a:rPr lang="en-US" altLang="zh-CN" sz="2800" dirty="0" smtClean="0"/>
              <a:t>                2   </a:t>
            </a:r>
            <a:r>
              <a:rPr lang="zh-CN" altLang="en-US" sz="2800" dirty="0" smtClean="0"/>
              <a:t>当施工单位自行要求停工或出现紧</a:t>
            </a:r>
            <a:r>
              <a:rPr lang="zh-CN" altLang="en-US" sz="2800" dirty="0" smtClean="0"/>
              <a:t>急</a:t>
            </a:r>
            <a:endParaRPr lang="en-US" altLang="zh-CN" sz="2800" dirty="0" smtClean="0"/>
          </a:p>
          <a:p>
            <a:pPr>
              <a:buNone/>
            </a:pPr>
            <a:r>
              <a:rPr lang="en-US" altLang="zh-CN" sz="2800" dirty="0" smtClean="0"/>
              <a:t> </a:t>
            </a:r>
            <a:r>
              <a:rPr lang="en-US" altLang="zh-CN" sz="2800" dirty="0" smtClean="0"/>
              <a:t>                    </a:t>
            </a:r>
            <a:r>
              <a:rPr lang="zh-CN" altLang="en-US" sz="2800" dirty="0" smtClean="0"/>
              <a:t>暂</a:t>
            </a:r>
            <a:r>
              <a:rPr lang="zh-CN" altLang="en-US" sz="2800" dirty="0" smtClean="0"/>
              <a:t>停施工时，应书面向监理机构报备。 </a:t>
            </a:r>
            <a:endParaRPr lang="zh-CN" altLang="en-US" sz="2800"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3   </a:t>
            </a:r>
            <a:r>
              <a:rPr lang="zh-CN" altLang="en-US" sz="2800" dirty="0" smtClean="0"/>
              <a:t>当</a:t>
            </a:r>
            <a:r>
              <a:rPr lang="zh-CN" altLang="en-US" sz="2800" dirty="0" smtClean="0">
                <a:solidFill>
                  <a:srgbClr val="0070C0"/>
                </a:solidFill>
              </a:rPr>
              <a:t>暂停施工原因消失、具备复工条件时</a:t>
            </a:r>
            <a:r>
              <a:rPr lang="zh-CN" altLang="en-US" sz="2800" dirty="0" smtClean="0"/>
              <a:t>，施工单位</a:t>
            </a:r>
            <a:r>
              <a:rPr lang="zh-CN" altLang="en-US" sz="2800" dirty="0" smtClean="0">
                <a:solidFill>
                  <a:srgbClr val="0070C0"/>
                </a:solidFill>
              </a:rPr>
              <a:t>提出复工申请</a:t>
            </a:r>
            <a:r>
              <a:rPr lang="zh-CN" altLang="en-US" sz="2800" dirty="0" smtClean="0"/>
              <a:t>的，项目监理</a:t>
            </a:r>
            <a:r>
              <a:rPr lang="zh-CN" altLang="en-US" sz="2800" dirty="0" smtClean="0"/>
              <a:t>机构</a:t>
            </a:r>
            <a:r>
              <a:rPr lang="zh-CN" altLang="en-US" sz="2800" dirty="0" smtClean="0">
                <a:solidFill>
                  <a:srgbClr val="0070C0"/>
                </a:solidFill>
              </a:rPr>
              <a:t>应审查</a:t>
            </a:r>
            <a:r>
              <a:rPr lang="zh-CN" altLang="en-US" sz="2800" dirty="0" smtClean="0"/>
              <a:t>施工单位报送的工程</a:t>
            </a:r>
            <a:r>
              <a:rPr lang="zh-CN" altLang="en-US" sz="2800" dirty="0" smtClean="0">
                <a:solidFill>
                  <a:srgbClr val="0070C0"/>
                </a:solidFill>
              </a:rPr>
              <a:t>复工报审表及有关材料</a:t>
            </a:r>
            <a:r>
              <a:rPr lang="zh-CN" altLang="en-US" sz="2800" dirty="0" smtClean="0"/>
              <a:t>，符合要求后，项目监理机构应</a:t>
            </a:r>
            <a:r>
              <a:rPr lang="zh-CN" altLang="en-US" sz="2800" dirty="0" smtClean="0"/>
              <a:t>及时</a:t>
            </a:r>
            <a:r>
              <a:rPr lang="zh-CN" altLang="en-US" sz="2800" dirty="0" smtClean="0"/>
              <a:t>签署审核意见，并报建设单位批准后签发工程复工令；施工单位</a:t>
            </a:r>
            <a:r>
              <a:rPr lang="zh-CN" altLang="en-US" sz="2800" dirty="0" smtClean="0">
                <a:solidFill>
                  <a:srgbClr val="0070C0"/>
                </a:solidFill>
              </a:rPr>
              <a:t>未提出复工申请的</a:t>
            </a:r>
            <a:r>
              <a:rPr lang="zh-CN" altLang="en-US" sz="2800" dirty="0" smtClean="0"/>
              <a:t>，项</a:t>
            </a:r>
            <a:r>
              <a:rPr lang="zh-CN" altLang="en-US" sz="2800" dirty="0" smtClean="0"/>
              <a:t>目监理机构</a:t>
            </a:r>
            <a:r>
              <a:rPr lang="zh-CN" altLang="en-US" sz="2800" dirty="0" smtClean="0">
                <a:solidFill>
                  <a:srgbClr val="0070C0"/>
                </a:solidFill>
              </a:rPr>
              <a:t>要根据工程实际情况书面提醒施工单位恢复施工</a:t>
            </a:r>
            <a:r>
              <a:rPr lang="zh-CN" altLang="en-US" sz="2800" dirty="0" smtClean="0"/>
              <a:t>。 </a:t>
            </a:r>
          </a:p>
          <a:p>
            <a:pPr>
              <a:buNone/>
            </a:pPr>
            <a:r>
              <a:rPr lang="zh-CN" altLang="en-US" sz="2800" dirty="0" smtClean="0"/>
              <a:t>施工单位工程复工申请采用</a:t>
            </a:r>
            <a:r>
              <a:rPr lang="en-US" altLang="zh-CN" sz="2800" dirty="0" smtClean="0"/>
              <a:t>B.0.3</a:t>
            </a:r>
            <a:r>
              <a:rPr lang="zh-CN" altLang="en-US" sz="2800" dirty="0" smtClean="0"/>
              <a:t>工程复工报</a:t>
            </a:r>
            <a:r>
              <a:rPr lang="zh-CN" altLang="en-US" dirty="0" smtClean="0"/>
              <a:t>审表 </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3   </a:t>
            </a:r>
            <a:r>
              <a:rPr lang="zh-CN" altLang="en-US" dirty="0" smtClean="0"/>
              <a:t>项目监理机构应存有以下相关文件资料： </a:t>
            </a:r>
          </a:p>
          <a:p>
            <a:pPr>
              <a:buNone/>
            </a:pPr>
            <a:r>
              <a:rPr lang="en-US" altLang="zh-CN" dirty="0" smtClean="0"/>
              <a:t>1) </a:t>
            </a:r>
            <a:r>
              <a:rPr lang="zh-CN" altLang="en-US" dirty="0" smtClean="0"/>
              <a:t>监理单位资质证书复印件、营业执照复印件，监理合同复印件。</a:t>
            </a:r>
          </a:p>
          <a:p>
            <a:pPr>
              <a:buNone/>
            </a:pPr>
            <a:r>
              <a:rPr lang="en-US" altLang="zh-CN" dirty="0" smtClean="0"/>
              <a:t>2) </a:t>
            </a:r>
            <a:r>
              <a:rPr lang="zh-CN" altLang="en-US" dirty="0" smtClean="0"/>
              <a:t>监理人员岗位证书复印件。 </a:t>
            </a:r>
          </a:p>
          <a:p>
            <a:pPr>
              <a:buNone/>
            </a:pPr>
            <a:r>
              <a:rPr lang="en-US" altLang="zh-CN" dirty="0" smtClean="0"/>
              <a:t>3) </a:t>
            </a:r>
            <a:r>
              <a:rPr lang="zh-CN" altLang="en-US" dirty="0" smtClean="0"/>
              <a:t>总监理工程师任命书；总监理工程师代表</a:t>
            </a:r>
            <a:endParaRPr lang="en-US" altLang="zh-CN" dirty="0" smtClean="0"/>
          </a:p>
          <a:p>
            <a:pPr>
              <a:buNone/>
            </a:pPr>
            <a:r>
              <a:rPr lang="en-US" altLang="zh-CN" dirty="0" smtClean="0"/>
              <a:t>                </a:t>
            </a:r>
            <a:r>
              <a:rPr lang="zh-CN" altLang="en-US" dirty="0" smtClean="0"/>
              <a:t> 委托授权书（如有）。</a:t>
            </a:r>
          </a:p>
          <a:p>
            <a:pPr>
              <a:buNone/>
            </a:pPr>
            <a:r>
              <a:rPr lang="en-US" altLang="zh-CN" dirty="0" smtClean="0"/>
              <a:t>              4) </a:t>
            </a:r>
            <a:r>
              <a:rPr lang="zh-CN" altLang="en-US" dirty="0" smtClean="0"/>
              <a:t>项目监理机构组织机构图、人员</a:t>
            </a:r>
            <a:endParaRPr lang="en-US" altLang="zh-CN" dirty="0" smtClean="0"/>
          </a:p>
          <a:p>
            <a:pPr>
              <a:buNone/>
            </a:pPr>
            <a:r>
              <a:rPr lang="en-US" altLang="zh-CN" dirty="0" smtClean="0"/>
              <a:t>                 </a:t>
            </a:r>
            <a:r>
              <a:rPr lang="zh-CN" altLang="en-US" dirty="0" smtClean="0"/>
              <a:t>进退场计划。</a:t>
            </a:r>
            <a:endParaRPr lang="zh-CN" alt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b="1" dirty="0" smtClean="0"/>
              <a:t>5.6.2   </a:t>
            </a:r>
            <a:r>
              <a:rPr lang="zh-CN" altLang="en-US" b="1" dirty="0" smtClean="0"/>
              <a:t>工程变更管理</a:t>
            </a:r>
            <a:r>
              <a:rPr lang="zh-CN" altLang="en-US" dirty="0" smtClean="0"/>
              <a:t> </a:t>
            </a:r>
          </a:p>
          <a:p>
            <a:pPr>
              <a:buNone/>
            </a:pPr>
            <a:r>
              <a:rPr lang="en-US" altLang="zh-CN" dirty="0" smtClean="0"/>
              <a:t>1   </a:t>
            </a:r>
            <a:r>
              <a:rPr lang="zh-CN" altLang="en-US" dirty="0" smtClean="0"/>
              <a:t>建设单位要求的工程变更，项目监理机构要采用工作联系单</a:t>
            </a:r>
            <a:r>
              <a:rPr lang="zh-CN" altLang="en-US" dirty="0" smtClean="0">
                <a:solidFill>
                  <a:srgbClr val="0070C0"/>
                </a:solidFill>
              </a:rPr>
              <a:t>对建设单位要求的</a:t>
            </a:r>
            <a:r>
              <a:rPr lang="zh-CN" altLang="en-US" dirty="0" smtClean="0"/>
              <a:t>工程</a:t>
            </a:r>
            <a:r>
              <a:rPr lang="zh-CN" altLang="en-US" dirty="0" smtClean="0">
                <a:solidFill>
                  <a:srgbClr val="0070C0"/>
                </a:solidFill>
              </a:rPr>
              <a:t>变更提出评估意见</a:t>
            </a:r>
            <a:r>
              <a:rPr lang="zh-CN" altLang="en-US" dirty="0" smtClean="0"/>
              <a:t>，并</a:t>
            </a:r>
            <a:r>
              <a:rPr lang="zh-CN" altLang="en-US" dirty="0" smtClean="0">
                <a:solidFill>
                  <a:srgbClr val="0070C0"/>
                </a:solidFill>
              </a:rPr>
              <a:t>建议由设计单位出具设计变更通知书</a:t>
            </a:r>
            <a:r>
              <a:rPr lang="zh-CN" altLang="en-US" dirty="0" smtClean="0"/>
              <a:t>，并督促施工单位实施。 </a:t>
            </a:r>
          </a:p>
          <a:p>
            <a:pPr marL="514350" indent="-514350">
              <a:buAutoNum type="arabicPlain" startAt="2"/>
            </a:pPr>
            <a:r>
              <a:rPr lang="zh-CN" altLang="en-US" dirty="0" smtClean="0"/>
              <a:t>设</a:t>
            </a:r>
            <a:r>
              <a:rPr lang="zh-CN" altLang="en-US" dirty="0" smtClean="0"/>
              <a:t>计单位提出的设计变更，一般以设计变更图纸的形式出现。</a:t>
            </a:r>
            <a:r>
              <a:rPr lang="zh-CN" altLang="en-US" dirty="0" smtClean="0">
                <a:solidFill>
                  <a:srgbClr val="0070C0"/>
                </a:solidFill>
              </a:rPr>
              <a:t>设计变更图纸应</a:t>
            </a:r>
            <a:r>
              <a:rPr lang="zh-CN" altLang="en-US" dirty="0" smtClean="0">
                <a:solidFill>
                  <a:srgbClr val="0070C0"/>
                </a:solidFill>
              </a:rPr>
              <a:t>附以</a:t>
            </a:r>
            <a:endParaRPr lang="en-US" altLang="zh-CN" dirty="0" smtClean="0">
              <a:solidFill>
                <a:srgbClr val="0070C0"/>
              </a:solidFill>
            </a:endParaRPr>
          </a:p>
          <a:p>
            <a:pPr marL="514350" indent="-514350">
              <a:buNone/>
            </a:pPr>
            <a:r>
              <a:rPr lang="en-US" altLang="zh-CN" dirty="0" smtClean="0">
                <a:solidFill>
                  <a:srgbClr val="0070C0"/>
                </a:solidFill>
              </a:rPr>
              <a:t> </a:t>
            </a:r>
            <a:r>
              <a:rPr lang="en-US" altLang="zh-CN" dirty="0" smtClean="0">
                <a:solidFill>
                  <a:srgbClr val="0070C0"/>
                </a:solidFill>
              </a:rPr>
              <a:t>              </a:t>
            </a:r>
            <a:r>
              <a:rPr lang="zh-CN" altLang="en-US" dirty="0" smtClean="0">
                <a:solidFill>
                  <a:srgbClr val="0070C0"/>
                </a:solidFill>
              </a:rPr>
              <a:t>建</a:t>
            </a:r>
            <a:r>
              <a:rPr lang="zh-CN" altLang="en-US" dirty="0" smtClean="0">
                <a:solidFill>
                  <a:srgbClr val="0070C0"/>
                </a:solidFill>
              </a:rPr>
              <a:t>设单位的工作联系单一同下发</a:t>
            </a:r>
            <a:r>
              <a:rPr lang="zh-CN" altLang="en-US" dirty="0" smtClean="0">
                <a:solidFill>
                  <a:srgbClr val="0070C0"/>
                </a:solidFill>
              </a:rPr>
              <a:t>给</a:t>
            </a:r>
            <a:endParaRPr lang="en-US" altLang="zh-CN" dirty="0" smtClean="0">
              <a:solidFill>
                <a:srgbClr val="0070C0"/>
              </a:solidFill>
            </a:endParaRPr>
          </a:p>
          <a:p>
            <a:pPr marL="514350" indent="-514350">
              <a:buNone/>
            </a:pPr>
            <a:r>
              <a:rPr lang="en-US" altLang="zh-CN" dirty="0" smtClean="0">
                <a:solidFill>
                  <a:srgbClr val="0070C0"/>
                </a:solidFill>
              </a:rPr>
              <a:t> </a:t>
            </a:r>
            <a:r>
              <a:rPr lang="en-US" altLang="zh-CN" dirty="0" smtClean="0">
                <a:solidFill>
                  <a:srgbClr val="0070C0"/>
                </a:solidFill>
              </a:rPr>
              <a:t>              </a:t>
            </a:r>
            <a:r>
              <a:rPr lang="zh-CN" altLang="en-US" dirty="0" smtClean="0">
                <a:solidFill>
                  <a:srgbClr val="0070C0"/>
                </a:solidFill>
              </a:rPr>
              <a:t>施</a:t>
            </a:r>
            <a:r>
              <a:rPr lang="zh-CN" altLang="en-US" dirty="0" smtClean="0">
                <a:solidFill>
                  <a:srgbClr val="0070C0"/>
                </a:solidFill>
              </a:rPr>
              <a:t>工单位实施</a:t>
            </a:r>
            <a:r>
              <a:rPr lang="zh-CN" altLang="en-US" dirty="0" smtClean="0"/>
              <a:t>。 </a:t>
            </a:r>
            <a:endParaRPr lang="zh-CN" alt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3   </a:t>
            </a:r>
            <a:r>
              <a:rPr lang="zh-CN" altLang="en-US" dirty="0" smtClean="0"/>
              <a:t>项目监理机构应按下列程序处理</a:t>
            </a:r>
            <a:r>
              <a:rPr lang="zh-CN" altLang="en-US" dirty="0" smtClean="0">
                <a:solidFill>
                  <a:srgbClr val="0070C0"/>
                </a:solidFill>
              </a:rPr>
              <a:t>施工单位提出的工程变更</a:t>
            </a:r>
            <a:r>
              <a:rPr lang="zh-CN" altLang="en-US" dirty="0" smtClean="0"/>
              <a:t>：  </a:t>
            </a:r>
          </a:p>
          <a:p>
            <a:pPr marL="514350" indent="-514350">
              <a:buAutoNum type="arabicParenR"/>
            </a:pPr>
            <a:r>
              <a:rPr lang="zh-CN" altLang="en-US" sz="2800" dirty="0" smtClean="0"/>
              <a:t>总</a:t>
            </a:r>
            <a:r>
              <a:rPr lang="zh-CN" altLang="en-US" sz="2800" dirty="0" smtClean="0"/>
              <a:t>监理工程师组织专业监理工程师审查施工单位提出的工程变更申请，提出</a:t>
            </a:r>
            <a:r>
              <a:rPr lang="zh-CN" altLang="en-US" sz="2800" dirty="0" smtClean="0"/>
              <a:t>审查</a:t>
            </a:r>
            <a:r>
              <a:rPr lang="zh-CN" altLang="en-US" sz="2800" dirty="0" smtClean="0"/>
              <a:t>意见。</a:t>
            </a:r>
            <a:r>
              <a:rPr lang="zh-CN" altLang="en-US" sz="2800" dirty="0" smtClean="0">
                <a:solidFill>
                  <a:srgbClr val="0070C0"/>
                </a:solidFill>
              </a:rPr>
              <a:t>对涉及工程设计文件修改的工程变更，应由建设单位转交原设计单</a:t>
            </a:r>
            <a:r>
              <a:rPr lang="zh-CN" altLang="en-US" sz="2800" dirty="0" smtClean="0">
                <a:solidFill>
                  <a:srgbClr val="0070C0"/>
                </a:solidFill>
              </a:rPr>
              <a:t>位修</a:t>
            </a:r>
            <a:r>
              <a:rPr lang="zh-CN" altLang="en-US" sz="2800" dirty="0" smtClean="0">
                <a:solidFill>
                  <a:srgbClr val="0070C0"/>
                </a:solidFill>
              </a:rPr>
              <a:t>改工程设计文件</a:t>
            </a:r>
            <a:r>
              <a:rPr lang="zh-CN" altLang="en-US" sz="2800" dirty="0" smtClean="0"/>
              <a:t>。必要时，项目监理机构建议建设单位组织设计、施工等</a:t>
            </a:r>
            <a:r>
              <a:rPr lang="zh-CN" altLang="en-US" sz="2800" dirty="0" smtClean="0"/>
              <a:t>单位</a:t>
            </a:r>
            <a:r>
              <a:rPr lang="zh-CN" altLang="en-US" sz="2800" dirty="0" smtClean="0"/>
              <a:t>召开工程变更专题会议，讨论施工单位提出的工程</a:t>
            </a:r>
            <a:r>
              <a:rPr lang="zh-CN" altLang="en-US" sz="2800" dirty="0" smtClean="0"/>
              <a:t>变</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更</a:t>
            </a:r>
            <a:r>
              <a:rPr lang="zh-CN" altLang="en-US" sz="2800" dirty="0" smtClean="0"/>
              <a:t>申请。</a:t>
            </a:r>
            <a:endParaRPr lang="zh-CN" altLang="en-US" sz="2800"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sz="2800" dirty="0" smtClean="0"/>
              <a:t>2) </a:t>
            </a:r>
            <a:r>
              <a:rPr lang="zh-CN" altLang="en-US" sz="2800" dirty="0" smtClean="0">
                <a:solidFill>
                  <a:srgbClr val="0070C0"/>
                </a:solidFill>
              </a:rPr>
              <a:t>总监理工程师组织专业监理工程师对工程变更可能涉及质量控制、造价控制</a:t>
            </a:r>
            <a:r>
              <a:rPr lang="zh-CN" altLang="en-US" sz="2800" dirty="0" smtClean="0">
                <a:solidFill>
                  <a:srgbClr val="0070C0"/>
                </a:solidFill>
              </a:rPr>
              <a:t>及工</a:t>
            </a:r>
            <a:r>
              <a:rPr lang="zh-CN" altLang="en-US" sz="2800" dirty="0" smtClean="0">
                <a:solidFill>
                  <a:srgbClr val="0070C0"/>
                </a:solidFill>
              </a:rPr>
              <a:t>期影响等作出评估</a:t>
            </a:r>
            <a:r>
              <a:rPr lang="zh-CN" altLang="en-US" sz="2800" dirty="0" smtClean="0"/>
              <a:t>。  </a:t>
            </a:r>
          </a:p>
          <a:p>
            <a:pPr>
              <a:buNone/>
            </a:pPr>
            <a:r>
              <a:rPr lang="en-US" altLang="zh-CN" sz="2800" dirty="0" smtClean="0"/>
              <a:t>3) </a:t>
            </a:r>
            <a:r>
              <a:rPr lang="zh-CN" altLang="en-US" sz="2800" dirty="0" smtClean="0">
                <a:solidFill>
                  <a:srgbClr val="0070C0"/>
                </a:solidFill>
              </a:rPr>
              <a:t>总监理工程师要组织建设单位、施工单位等共同协商</a:t>
            </a:r>
            <a:r>
              <a:rPr lang="zh-CN" altLang="en-US" sz="2800" dirty="0" smtClean="0"/>
              <a:t>确定工程变更可能涉及</a:t>
            </a:r>
            <a:r>
              <a:rPr lang="zh-CN" altLang="en-US" sz="2800" dirty="0" smtClean="0"/>
              <a:t>的</a:t>
            </a:r>
            <a:r>
              <a:rPr lang="zh-CN" altLang="en-US" sz="2800" dirty="0" smtClean="0">
                <a:solidFill>
                  <a:srgbClr val="0070C0"/>
                </a:solidFill>
              </a:rPr>
              <a:t>费</a:t>
            </a:r>
            <a:r>
              <a:rPr lang="zh-CN" altLang="en-US" sz="2800" dirty="0" smtClean="0">
                <a:solidFill>
                  <a:srgbClr val="0070C0"/>
                </a:solidFill>
              </a:rPr>
              <a:t>用增减及工期变化</a:t>
            </a:r>
            <a:r>
              <a:rPr lang="zh-CN" altLang="en-US" sz="2800" dirty="0" smtClean="0"/>
              <a:t>，</a:t>
            </a:r>
            <a:r>
              <a:rPr lang="zh-CN" altLang="en-US" sz="2800" dirty="0" smtClean="0">
                <a:solidFill>
                  <a:srgbClr val="0070C0"/>
                </a:solidFill>
              </a:rPr>
              <a:t>共同会签工程变更单</a:t>
            </a:r>
            <a:r>
              <a:rPr lang="zh-CN" altLang="en-US" sz="2800" dirty="0" smtClean="0"/>
              <a:t>。  </a:t>
            </a:r>
          </a:p>
          <a:p>
            <a:pPr>
              <a:buNone/>
            </a:pPr>
            <a:r>
              <a:rPr lang="en-US" altLang="zh-CN" sz="2800" dirty="0" smtClean="0"/>
              <a:t>4) </a:t>
            </a:r>
            <a:r>
              <a:rPr lang="zh-CN" altLang="en-US" sz="2800" dirty="0" smtClean="0"/>
              <a:t>项目监理机构应根据批准的工程变更文件监督施工单位落实工程变更，做好</a:t>
            </a:r>
            <a:r>
              <a:rPr lang="zh-CN" altLang="en-US" sz="2800" dirty="0" smtClean="0"/>
              <a:t>质量</a:t>
            </a:r>
            <a:r>
              <a:rPr lang="zh-CN" altLang="en-US" sz="2800" dirty="0" smtClean="0"/>
              <a:t>、造价、工期控制，做好安全生产管理工作。  </a:t>
            </a:r>
          </a:p>
          <a:p>
            <a:pPr>
              <a:buNone/>
            </a:pPr>
            <a:r>
              <a:rPr lang="zh-CN" altLang="en-US" sz="2800" dirty="0" smtClean="0"/>
              <a:t>               施</a:t>
            </a:r>
            <a:r>
              <a:rPr lang="zh-CN" altLang="en-US" sz="2800" dirty="0" smtClean="0"/>
              <a:t>工单位提出的工程变更采用 </a:t>
            </a:r>
            <a:r>
              <a:rPr lang="en-US" altLang="zh-CN" sz="2800" dirty="0" smtClean="0"/>
              <a:t>B.0.13  </a:t>
            </a:r>
            <a:r>
              <a:rPr lang="zh-CN" altLang="en-US" sz="2800" dirty="0" smtClean="0"/>
              <a:t>施</a:t>
            </a:r>
            <a:endParaRPr lang="en-US" altLang="zh-CN" sz="2800" dirty="0" smtClean="0"/>
          </a:p>
          <a:p>
            <a:pPr>
              <a:buNone/>
            </a:pPr>
            <a:r>
              <a:rPr lang="en-US" altLang="zh-CN" sz="2800" dirty="0" smtClean="0"/>
              <a:t> </a:t>
            </a:r>
            <a:r>
              <a:rPr lang="en-US" altLang="zh-CN" sz="2800" dirty="0" smtClean="0"/>
              <a:t>                </a:t>
            </a:r>
            <a:r>
              <a:rPr lang="zh-CN" altLang="en-US" sz="2800" dirty="0" smtClean="0"/>
              <a:t>工</a:t>
            </a:r>
            <a:r>
              <a:rPr lang="zh-CN" altLang="en-US" sz="2800" dirty="0" smtClean="0"/>
              <a:t>单位通用报审表，应说明变更原因</a:t>
            </a:r>
            <a:r>
              <a:rPr lang="zh-CN" altLang="en-US" sz="2800" dirty="0" smtClean="0"/>
              <a:t>、</a:t>
            </a:r>
            <a:endParaRPr lang="en-US" altLang="zh-CN" sz="2800" dirty="0" smtClean="0"/>
          </a:p>
          <a:p>
            <a:pPr>
              <a:buNone/>
            </a:pPr>
            <a:r>
              <a:rPr lang="en-US" altLang="zh-CN" sz="2800" dirty="0" smtClean="0"/>
              <a:t> </a:t>
            </a:r>
            <a:r>
              <a:rPr lang="en-US" altLang="zh-CN" sz="2800" dirty="0" smtClean="0"/>
              <a:t>                </a:t>
            </a:r>
            <a:r>
              <a:rPr lang="zh-CN" altLang="en-US" sz="2800" dirty="0" smtClean="0"/>
              <a:t>变更内</a:t>
            </a:r>
            <a:r>
              <a:rPr lang="zh-CN" altLang="en-US" sz="2800" dirty="0" smtClean="0"/>
              <a:t>容等，并附变更图纸、单价及</a:t>
            </a:r>
            <a:r>
              <a:rPr lang="zh-CN" altLang="en-US" sz="2800" dirty="0" smtClean="0"/>
              <a:t>其</a:t>
            </a:r>
            <a:endParaRPr lang="en-US" altLang="zh-CN" sz="2800" dirty="0" smtClean="0"/>
          </a:p>
          <a:p>
            <a:pPr>
              <a:buNone/>
            </a:pPr>
            <a:r>
              <a:rPr lang="en-US" altLang="zh-CN" sz="2800" dirty="0" smtClean="0"/>
              <a:t> </a:t>
            </a:r>
            <a:r>
              <a:rPr lang="en-US" altLang="zh-CN" sz="2800" dirty="0" smtClean="0"/>
              <a:t>                </a:t>
            </a:r>
            <a:r>
              <a:rPr lang="zh-CN" altLang="en-US" sz="2800" dirty="0" smtClean="0"/>
              <a:t>他</a:t>
            </a:r>
            <a:r>
              <a:rPr lang="zh-CN" altLang="en-US" sz="2800" dirty="0" smtClean="0"/>
              <a:t>相关文件。 </a:t>
            </a:r>
            <a:endParaRPr lang="zh-CN" altLang="en-US" sz="2800"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4   </a:t>
            </a:r>
            <a:r>
              <a:rPr lang="zh-CN" altLang="en-US" dirty="0" smtClean="0">
                <a:solidFill>
                  <a:srgbClr val="0070C0"/>
                </a:solidFill>
              </a:rPr>
              <a:t>项目监理机构提出工程变更，应附上可能对质量、进度、造价等方面产生影响</a:t>
            </a:r>
            <a:r>
              <a:rPr lang="zh-CN" altLang="en-US" dirty="0" smtClean="0">
                <a:solidFill>
                  <a:srgbClr val="0070C0"/>
                </a:solidFill>
              </a:rPr>
              <a:t>的意</a:t>
            </a:r>
            <a:r>
              <a:rPr lang="zh-CN" altLang="en-US" dirty="0" smtClean="0">
                <a:solidFill>
                  <a:srgbClr val="0070C0"/>
                </a:solidFill>
              </a:rPr>
              <a:t>见</a:t>
            </a:r>
            <a:r>
              <a:rPr lang="zh-CN" altLang="en-US" dirty="0" smtClean="0"/>
              <a:t>。以监理通知单</a:t>
            </a:r>
            <a:r>
              <a:rPr lang="en-US" altLang="zh-CN" dirty="0" smtClean="0"/>
              <a:t>A.0.3</a:t>
            </a:r>
            <a:r>
              <a:rPr lang="zh-CN" altLang="en-US" dirty="0" smtClean="0"/>
              <a:t>形式下发。 </a:t>
            </a:r>
          </a:p>
          <a:p>
            <a:pPr>
              <a:buNone/>
            </a:pPr>
            <a:r>
              <a:rPr lang="en-US" altLang="zh-CN" dirty="0" smtClean="0"/>
              <a:t>5   </a:t>
            </a:r>
            <a:r>
              <a:rPr lang="zh-CN" altLang="en-US" dirty="0" smtClean="0">
                <a:solidFill>
                  <a:srgbClr val="FF0000"/>
                </a:solidFill>
              </a:rPr>
              <a:t>对涉及到结构、节能的重大变更，项目监理机构应提醒建设单位进行评审</a:t>
            </a:r>
            <a:r>
              <a:rPr lang="zh-CN" altLang="en-US" dirty="0" smtClean="0"/>
              <a:t>。 </a:t>
            </a:r>
          </a:p>
          <a:p>
            <a:pPr marL="514350" indent="-514350">
              <a:buAutoNum type="arabicPlain" startAt="6"/>
            </a:pPr>
            <a:r>
              <a:rPr lang="zh-CN" altLang="en-US" dirty="0" smtClean="0"/>
              <a:t>项</a:t>
            </a:r>
            <a:r>
              <a:rPr lang="zh-CN" altLang="en-US" dirty="0" smtClean="0"/>
              <a:t>目监理机构应在工程变更实施前与建设单位、施工单位等协商确定工程变更</a:t>
            </a:r>
            <a:r>
              <a:rPr lang="zh-CN" altLang="en-US" dirty="0" smtClean="0"/>
              <a:t>的计</a:t>
            </a:r>
            <a:endParaRPr lang="en-US" altLang="zh-CN" dirty="0" smtClean="0"/>
          </a:p>
          <a:p>
            <a:pPr marL="514350" indent="-514350">
              <a:buNone/>
            </a:pPr>
            <a:r>
              <a:rPr lang="en-US" altLang="zh-CN" dirty="0" smtClean="0"/>
              <a:t> </a:t>
            </a:r>
            <a:r>
              <a:rPr lang="en-US" altLang="zh-CN" dirty="0" smtClean="0"/>
              <a:t>              </a:t>
            </a:r>
            <a:r>
              <a:rPr lang="zh-CN" altLang="en-US" dirty="0" smtClean="0"/>
              <a:t>价</a:t>
            </a:r>
            <a:r>
              <a:rPr lang="zh-CN" altLang="en-US" dirty="0" smtClean="0"/>
              <a:t>原则、计价方法或价款，</a:t>
            </a:r>
            <a:r>
              <a:rPr lang="zh-CN" altLang="en-US" dirty="0" smtClean="0">
                <a:solidFill>
                  <a:srgbClr val="FF0000"/>
                </a:solidFill>
              </a:rPr>
              <a:t>形成</a:t>
            </a:r>
            <a:r>
              <a:rPr lang="zh-CN" altLang="en-US" dirty="0" smtClean="0">
                <a:solidFill>
                  <a:srgbClr val="FF0000"/>
                </a:solidFill>
              </a:rPr>
              <a:t>书</a:t>
            </a:r>
            <a:endParaRPr lang="en-US" altLang="zh-CN" dirty="0" smtClean="0">
              <a:solidFill>
                <a:srgbClr val="FF0000"/>
              </a:solidFill>
            </a:endParaRPr>
          </a:p>
          <a:p>
            <a:pPr marL="514350" indent="-514350">
              <a:buNone/>
            </a:pPr>
            <a:r>
              <a:rPr lang="en-US" altLang="zh-CN" dirty="0" smtClean="0">
                <a:solidFill>
                  <a:srgbClr val="FF0000"/>
                </a:solidFill>
              </a:rPr>
              <a:t> </a:t>
            </a:r>
            <a:r>
              <a:rPr lang="en-US" altLang="zh-CN" dirty="0" smtClean="0">
                <a:solidFill>
                  <a:srgbClr val="FF0000"/>
                </a:solidFill>
              </a:rPr>
              <a:t>              </a:t>
            </a:r>
            <a:r>
              <a:rPr lang="zh-CN" altLang="en-US" dirty="0" smtClean="0">
                <a:solidFill>
                  <a:srgbClr val="FF0000"/>
                </a:solidFill>
              </a:rPr>
              <a:t>面</a:t>
            </a:r>
            <a:r>
              <a:rPr lang="zh-CN" altLang="en-US" dirty="0" smtClean="0">
                <a:solidFill>
                  <a:srgbClr val="FF0000"/>
                </a:solidFill>
              </a:rPr>
              <a:t>确认文件，各自留存</a:t>
            </a:r>
            <a:r>
              <a:rPr lang="zh-CN" altLang="en-US" dirty="0" smtClean="0"/>
              <a:t>。</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836712"/>
            <a:ext cx="8640960" cy="4957663"/>
          </a:xfrm>
        </p:spPr>
        <p:txBody>
          <a:bodyPr/>
          <a:lstStyle/>
          <a:p>
            <a:pPr marL="514350" indent="-514350">
              <a:buAutoNum type="arabicPlain" startAt="7"/>
            </a:pPr>
            <a:r>
              <a:rPr lang="zh-CN" altLang="en-US" dirty="0" smtClean="0"/>
              <a:t>建</a:t>
            </a:r>
            <a:r>
              <a:rPr lang="zh-CN" altLang="en-US" dirty="0" smtClean="0"/>
              <a:t>设单位与施工单位未能就工程变更费用达成协议时，项目监理机构要提出一</a:t>
            </a:r>
            <a:r>
              <a:rPr lang="zh-CN" altLang="en-US" dirty="0" smtClean="0"/>
              <a:t>个暂</a:t>
            </a:r>
            <a:r>
              <a:rPr lang="zh-CN" altLang="en-US" dirty="0" smtClean="0"/>
              <a:t>定价格并经建设单位同意，作为临时支付工程款的依据。工程变更款项最终结算时</a:t>
            </a:r>
            <a:r>
              <a:rPr lang="zh-CN" altLang="en-US" dirty="0" smtClean="0"/>
              <a:t>，应</a:t>
            </a:r>
            <a:r>
              <a:rPr lang="zh-CN" altLang="en-US" dirty="0" smtClean="0"/>
              <a:t>以建设单位与施工单位达成的协议为依据。 </a:t>
            </a:r>
          </a:p>
          <a:p>
            <a:pPr marL="514350" indent="-514350">
              <a:buAutoNum type="arabicPlain" startAt="8"/>
            </a:pPr>
            <a:r>
              <a:rPr lang="zh-CN" altLang="en-US" dirty="0" smtClean="0"/>
              <a:t>项</a:t>
            </a:r>
            <a:r>
              <a:rPr lang="zh-CN" altLang="en-US" dirty="0" smtClean="0"/>
              <a:t>目监理机构应</a:t>
            </a:r>
            <a:r>
              <a:rPr lang="zh-CN" altLang="en-US" dirty="0" smtClean="0">
                <a:solidFill>
                  <a:srgbClr val="FF0000"/>
                </a:solidFill>
              </a:rPr>
              <a:t>留存工程变更单</a:t>
            </a:r>
            <a:r>
              <a:rPr lang="zh-CN" altLang="en-US" dirty="0" smtClean="0"/>
              <a:t>，监理人员</a:t>
            </a:r>
            <a:r>
              <a:rPr lang="zh-CN" altLang="en-US" dirty="0" smtClean="0">
                <a:solidFill>
                  <a:srgbClr val="FF0000"/>
                </a:solidFill>
              </a:rPr>
              <a:t>应熟知工程变更内容</a:t>
            </a:r>
            <a:r>
              <a:rPr lang="zh-CN" altLang="en-US" dirty="0" smtClean="0"/>
              <a:t>，并</a:t>
            </a:r>
            <a:r>
              <a:rPr lang="zh-CN" altLang="en-US" dirty="0" smtClean="0">
                <a:solidFill>
                  <a:srgbClr val="FF0000"/>
                </a:solidFill>
              </a:rPr>
              <a:t>及时在设</a:t>
            </a:r>
            <a:r>
              <a:rPr lang="zh-CN" altLang="en-US" dirty="0" smtClean="0">
                <a:solidFill>
                  <a:srgbClr val="FF0000"/>
                </a:solidFill>
              </a:rPr>
              <a:t>计图</a:t>
            </a:r>
            <a:r>
              <a:rPr lang="zh-CN" altLang="en-US" dirty="0" smtClean="0">
                <a:solidFill>
                  <a:srgbClr val="FF0000"/>
                </a:solidFill>
              </a:rPr>
              <a:t>纸</a:t>
            </a:r>
            <a:r>
              <a:rPr lang="zh-CN" altLang="en-US" dirty="0" smtClean="0">
                <a:solidFill>
                  <a:srgbClr val="FF0000"/>
                </a:solidFill>
              </a:rPr>
              <a:t>中</a:t>
            </a:r>
            <a:endParaRPr lang="en-US" altLang="zh-CN" dirty="0" smtClean="0">
              <a:solidFill>
                <a:srgbClr val="FF0000"/>
              </a:solidFill>
            </a:endParaRPr>
          </a:p>
          <a:p>
            <a:pPr marL="514350" indent="-514350">
              <a:buNone/>
            </a:pPr>
            <a:r>
              <a:rPr lang="en-US" altLang="zh-CN" dirty="0" smtClean="0">
                <a:solidFill>
                  <a:srgbClr val="FF0000"/>
                </a:solidFill>
              </a:rPr>
              <a:t> </a:t>
            </a:r>
            <a:r>
              <a:rPr lang="en-US" altLang="zh-CN" dirty="0" smtClean="0">
                <a:solidFill>
                  <a:srgbClr val="FF0000"/>
                </a:solidFill>
              </a:rPr>
              <a:t>               </a:t>
            </a:r>
            <a:r>
              <a:rPr lang="zh-CN" altLang="en-US" dirty="0" smtClean="0">
                <a:solidFill>
                  <a:srgbClr val="FF0000"/>
                </a:solidFill>
              </a:rPr>
              <a:t>标</a:t>
            </a:r>
            <a:r>
              <a:rPr lang="zh-CN" altLang="en-US" dirty="0" smtClean="0">
                <a:solidFill>
                  <a:srgbClr val="FF0000"/>
                </a:solidFill>
              </a:rPr>
              <a:t>注</a:t>
            </a:r>
            <a:r>
              <a:rPr lang="zh-CN" altLang="en-US" dirty="0" smtClean="0"/>
              <a:t>，应</a:t>
            </a:r>
            <a:r>
              <a:rPr lang="zh-CN" altLang="en-US" dirty="0" smtClean="0">
                <a:solidFill>
                  <a:srgbClr val="FF0000"/>
                </a:solidFill>
              </a:rPr>
              <a:t>建立工程变更台账</a:t>
            </a:r>
            <a:r>
              <a:rPr lang="zh-CN" altLang="en-US" dirty="0" smtClean="0"/>
              <a:t>。 </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5461719"/>
          </a:xfrm>
        </p:spPr>
        <p:txBody>
          <a:bodyPr/>
          <a:lstStyle/>
          <a:p>
            <a:pPr>
              <a:buNone/>
            </a:pPr>
            <a:r>
              <a:rPr lang="en-US" altLang="zh-CN" b="1" dirty="0" smtClean="0"/>
              <a:t>5.6.3   </a:t>
            </a:r>
            <a:r>
              <a:rPr lang="zh-CN" altLang="en-US" b="1" dirty="0" smtClean="0"/>
              <a:t>费用和工期索赔管理</a:t>
            </a:r>
            <a:r>
              <a:rPr lang="zh-CN" altLang="en-US" dirty="0" smtClean="0"/>
              <a:t> </a:t>
            </a:r>
          </a:p>
          <a:p>
            <a:pPr>
              <a:buNone/>
            </a:pPr>
            <a:r>
              <a:rPr lang="en-US" altLang="zh-CN" sz="2800" dirty="0" smtClean="0"/>
              <a:t>1   </a:t>
            </a:r>
            <a:r>
              <a:rPr lang="zh-CN" altLang="en-US" sz="2800" dirty="0" smtClean="0"/>
              <a:t>项目监理机构应及时收集、整理有关工程费用、工期、质量等方面原始资料，</a:t>
            </a:r>
            <a:r>
              <a:rPr lang="zh-CN" altLang="en-US" sz="2800" dirty="0" smtClean="0"/>
              <a:t>为处</a:t>
            </a:r>
            <a:r>
              <a:rPr lang="zh-CN" altLang="en-US" sz="2800" dirty="0" smtClean="0"/>
              <a:t>理费用和工期索赔提供证据。  </a:t>
            </a:r>
          </a:p>
          <a:p>
            <a:pPr>
              <a:buNone/>
            </a:pPr>
            <a:r>
              <a:rPr lang="en-US" altLang="zh-CN" sz="2800" dirty="0" smtClean="0"/>
              <a:t>2   </a:t>
            </a:r>
            <a:r>
              <a:rPr lang="zh-CN" altLang="en-US" sz="2800" dirty="0" smtClean="0"/>
              <a:t>项目监理机构处理费用和工期索赔主要依据应包括下列内容：  </a:t>
            </a:r>
          </a:p>
          <a:p>
            <a:pPr>
              <a:buNone/>
            </a:pPr>
            <a:r>
              <a:rPr lang="en-US" altLang="zh-CN" sz="2800" dirty="0" smtClean="0">
                <a:solidFill>
                  <a:srgbClr val="FF0000"/>
                </a:solidFill>
              </a:rPr>
              <a:t>1) </a:t>
            </a:r>
            <a:r>
              <a:rPr lang="zh-CN" altLang="en-US" sz="2800" dirty="0" smtClean="0">
                <a:solidFill>
                  <a:srgbClr val="FF0000"/>
                </a:solidFill>
              </a:rPr>
              <a:t>法律法规。  </a:t>
            </a:r>
            <a:r>
              <a:rPr lang="zh-CN" altLang="en-US" sz="2800" dirty="0" smtClean="0">
                <a:solidFill>
                  <a:srgbClr val="FF0000"/>
                </a:solidFill>
              </a:rPr>
              <a:t>       </a:t>
            </a:r>
            <a:r>
              <a:rPr lang="en-US" altLang="zh-CN" sz="2800" dirty="0" smtClean="0">
                <a:solidFill>
                  <a:srgbClr val="FF0000"/>
                </a:solidFill>
              </a:rPr>
              <a:t>2</a:t>
            </a:r>
            <a:r>
              <a:rPr lang="en-US" altLang="zh-CN" sz="2800" dirty="0" smtClean="0">
                <a:solidFill>
                  <a:srgbClr val="FF0000"/>
                </a:solidFill>
              </a:rPr>
              <a:t>) </a:t>
            </a:r>
            <a:r>
              <a:rPr lang="zh-CN" altLang="en-US" sz="2800" dirty="0" smtClean="0">
                <a:solidFill>
                  <a:srgbClr val="FF0000"/>
                </a:solidFill>
              </a:rPr>
              <a:t>勘察设计文件、施工合同文件。 </a:t>
            </a:r>
          </a:p>
          <a:p>
            <a:pPr>
              <a:buNone/>
            </a:pPr>
            <a:r>
              <a:rPr lang="en-US" altLang="zh-CN" sz="2800" dirty="0" smtClean="0">
                <a:solidFill>
                  <a:srgbClr val="FF0000"/>
                </a:solidFill>
              </a:rPr>
              <a:t>3) </a:t>
            </a:r>
            <a:r>
              <a:rPr lang="zh-CN" altLang="en-US" sz="2800" dirty="0" smtClean="0">
                <a:solidFill>
                  <a:srgbClr val="FF0000"/>
                </a:solidFill>
              </a:rPr>
              <a:t>工程建设标准。  </a:t>
            </a:r>
            <a:r>
              <a:rPr lang="en-US" altLang="zh-CN" sz="2800" dirty="0" smtClean="0">
                <a:solidFill>
                  <a:srgbClr val="FF0000"/>
                </a:solidFill>
              </a:rPr>
              <a:t>4</a:t>
            </a:r>
            <a:r>
              <a:rPr lang="en-US" altLang="zh-CN" sz="2800" dirty="0" smtClean="0">
                <a:solidFill>
                  <a:srgbClr val="FF0000"/>
                </a:solidFill>
              </a:rPr>
              <a:t>) </a:t>
            </a:r>
            <a:r>
              <a:rPr lang="zh-CN" altLang="en-US" sz="2800" dirty="0" smtClean="0">
                <a:solidFill>
                  <a:srgbClr val="FF0000"/>
                </a:solidFill>
              </a:rPr>
              <a:t>索赔事件的证据。  </a:t>
            </a:r>
          </a:p>
          <a:p>
            <a:pPr>
              <a:buNone/>
            </a:pPr>
            <a:r>
              <a:rPr lang="en-US" altLang="zh-CN" sz="2800" dirty="0" smtClean="0">
                <a:solidFill>
                  <a:srgbClr val="FF0000"/>
                </a:solidFill>
              </a:rPr>
              <a:t>5) </a:t>
            </a:r>
            <a:r>
              <a:rPr lang="zh-CN" altLang="en-US" sz="2800" dirty="0" smtClean="0">
                <a:solidFill>
                  <a:srgbClr val="FF0000"/>
                </a:solidFill>
              </a:rPr>
              <a:t>施工过程中相关原始记录、文件资料、影像资料等</a:t>
            </a:r>
            <a:r>
              <a:rPr lang="zh-CN" altLang="en-US" sz="2800" dirty="0" smtClean="0"/>
              <a:t>。 </a:t>
            </a:r>
            <a:endParaRPr lang="zh-CN" altLang="en-US" sz="2800"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568952" cy="5461719"/>
          </a:xfrm>
        </p:spPr>
        <p:txBody>
          <a:bodyPr/>
          <a:lstStyle/>
          <a:p>
            <a:pPr>
              <a:buNone/>
            </a:pPr>
            <a:r>
              <a:rPr lang="en-US" altLang="zh-CN" dirty="0" smtClean="0"/>
              <a:t>3    </a:t>
            </a:r>
            <a:r>
              <a:rPr lang="zh-CN" altLang="en-US" dirty="0" smtClean="0"/>
              <a:t>项目监理机构应按下列程序处理施工单位提出的费用、工期索赔：</a:t>
            </a:r>
          </a:p>
          <a:p>
            <a:pPr>
              <a:buNone/>
            </a:pPr>
            <a:r>
              <a:rPr lang="en-US" altLang="zh-CN" dirty="0" smtClean="0"/>
              <a:t>1) </a:t>
            </a:r>
            <a:r>
              <a:rPr lang="zh-CN" altLang="en-US" dirty="0" smtClean="0">
                <a:solidFill>
                  <a:srgbClr val="FF0000"/>
                </a:solidFill>
              </a:rPr>
              <a:t>受理</a:t>
            </a:r>
            <a:r>
              <a:rPr lang="zh-CN" altLang="en-US" dirty="0" smtClean="0"/>
              <a:t>施工单位</a:t>
            </a:r>
            <a:r>
              <a:rPr lang="zh-CN" altLang="en-US" dirty="0" smtClean="0">
                <a:solidFill>
                  <a:srgbClr val="FF0000"/>
                </a:solidFill>
              </a:rPr>
              <a:t>在施工合同约定的期限内提交的索赔意向通知书</a:t>
            </a:r>
            <a:r>
              <a:rPr lang="zh-CN" altLang="en-US" dirty="0" smtClean="0"/>
              <a:t>。</a:t>
            </a:r>
          </a:p>
          <a:p>
            <a:pPr>
              <a:buNone/>
            </a:pPr>
            <a:r>
              <a:rPr lang="en-US" altLang="zh-CN" dirty="0" smtClean="0"/>
              <a:t>2) </a:t>
            </a:r>
            <a:r>
              <a:rPr lang="zh-CN" altLang="en-US" dirty="0" smtClean="0"/>
              <a:t>项目监理机构应根据索赔事件收集相关资料。 </a:t>
            </a:r>
            <a:endParaRPr lang="en-US" altLang="zh-CN" dirty="0" smtClean="0"/>
          </a:p>
          <a:p>
            <a:pPr>
              <a:buNone/>
            </a:pPr>
            <a:r>
              <a:rPr lang="en-US" altLang="zh-CN" dirty="0" smtClean="0"/>
              <a:t>3) </a:t>
            </a:r>
            <a:r>
              <a:rPr lang="zh-CN" altLang="en-US" dirty="0" smtClean="0">
                <a:solidFill>
                  <a:srgbClr val="FF0000"/>
                </a:solidFill>
              </a:rPr>
              <a:t>受理</a:t>
            </a:r>
            <a:r>
              <a:rPr lang="zh-CN" altLang="en-US" dirty="0" smtClean="0"/>
              <a:t>施工单位</a:t>
            </a:r>
            <a:r>
              <a:rPr lang="zh-CN" altLang="en-US" dirty="0" smtClean="0">
                <a:solidFill>
                  <a:srgbClr val="FF0000"/>
                </a:solidFill>
              </a:rPr>
              <a:t>在施工合同约定的期限内提交的费用</a:t>
            </a:r>
            <a:r>
              <a:rPr lang="en-US" altLang="zh-CN" dirty="0" smtClean="0">
                <a:solidFill>
                  <a:srgbClr val="FF0000"/>
                </a:solidFill>
              </a:rPr>
              <a:t>/</a:t>
            </a:r>
            <a:r>
              <a:rPr lang="zh-CN" altLang="en-US" dirty="0" smtClean="0">
                <a:solidFill>
                  <a:srgbClr val="FF0000"/>
                </a:solidFill>
              </a:rPr>
              <a:t>工期临时延期</a:t>
            </a:r>
            <a:r>
              <a:rPr lang="en-US" altLang="zh-CN" dirty="0" smtClean="0">
                <a:solidFill>
                  <a:srgbClr val="FF0000"/>
                </a:solidFill>
              </a:rPr>
              <a:t>/</a:t>
            </a:r>
            <a:r>
              <a:rPr lang="zh-CN" altLang="en-US" dirty="0" smtClean="0">
                <a:solidFill>
                  <a:srgbClr val="FF0000"/>
                </a:solidFill>
              </a:rPr>
              <a:t>最终延期</a:t>
            </a:r>
            <a:r>
              <a:rPr lang="zh-CN" altLang="en-US" dirty="0" smtClean="0">
                <a:solidFill>
                  <a:srgbClr val="FF0000"/>
                </a:solidFill>
              </a:rPr>
              <a:t>索赔</a:t>
            </a:r>
            <a:r>
              <a:rPr lang="zh-CN" altLang="en-US" dirty="0" smtClean="0">
                <a:solidFill>
                  <a:srgbClr val="FF0000"/>
                </a:solidFill>
              </a:rPr>
              <a:t>报审表</a:t>
            </a:r>
            <a:r>
              <a:rPr lang="zh-CN" altLang="en-US" dirty="0" smtClean="0"/>
              <a:t>。 </a:t>
            </a:r>
            <a:endParaRPr lang="zh-CN" alt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908720"/>
            <a:ext cx="8568952" cy="4885655"/>
          </a:xfrm>
        </p:spPr>
        <p:txBody>
          <a:bodyPr/>
          <a:lstStyle/>
          <a:p>
            <a:pPr>
              <a:buNone/>
            </a:pPr>
            <a:r>
              <a:rPr lang="en-US" altLang="zh-CN" dirty="0" smtClean="0"/>
              <a:t>4) </a:t>
            </a:r>
            <a:r>
              <a:rPr lang="zh-CN" altLang="en-US" dirty="0" smtClean="0"/>
              <a:t>审查索赔报审表。</a:t>
            </a:r>
            <a:r>
              <a:rPr lang="zh-CN" altLang="en-US" dirty="0" smtClean="0">
                <a:solidFill>
                  <a:srgbClr val="FF0000"/>
                </a:solidFill>
              </a:rPr>
              <a:t>需要</a:t>
            </a:r>
            <a:r>
              <a:rPr lang="zh-CN" altLang="en-US" dirty="0" smtClean="0"/>
              <a:t>施工单位</a:t>
            </a:r>
            <a:r>
              <a:rPr lang="zh-CN" altLang="en-US" dirty="0" smtClean="0">
                <a:solidFill>
                  <a:srgbClr val="FF0000"/>
                </a:solidFill>
              </a:rPr>
              <a:t>进一步提交详细资料时，应在施工合同约定</a:t>
            </a:r>
            <a:r>
              <a:rPr lang="zh-CN" altLang="en-US" dirty="0" smtClean="0">
                <a:solidFill>
                  <a:srgbClr val="FF0000"/>
                </a:solidFill>
              </a:rPr>
              <a:t>的期</a:t>
            </a:r>
            <a:r>
              <a:rPr lang="zh-CN" altLang="en-US" dirty="0" smtClean="0">
                <a:solidFill>
                  <a:srgbClr val="FF0000"/>
                </a:solidFill>
              </a:rPr>
              <a:t>限内发出监理通知单通知施工单位</a:t>
            </a:r>
            <a:r>
              <a:rPr lang="zh-CN" altLang="en-US" dirty="0" smtClean="0"/>
              <a:t>。 </a:t>
            </a:r>
          </a:p>
          <a:p>
            <a:pPr>
              <a:buNone/>
            </a:pPr>
            <a:r>
              <a:rPr lang="en-US" altLang="zh-CN" dirty="0" smtClean="0"/>
              <a:t>5) </a:t>
            </a:r>
            <a:r>
              <a:rPr lang="zh-CN" altLang="en-US" dirty="0" smtClean="0"/>
              <a:t>与建设单位和施工单位协商一致后，应在施工合同约定的期限内签发费用</a:t>
            </a:r>
            <a:r>
              <a:rPr lang="en-US" altLang="zh-CN" dirty="0" smtClean="0"/>
              <a:t>/</a:t>
            </a:r>
            <a:r>
              <a:rPr lang="zh-CN" altLang="en-US" dirty="0" smtClean="0"/>
              <a:t>工</a:t>
            </a:r>
            <a:r>
              <a:rPr lang="zh-CN" altLang="en-US" dirty="0" smtClean="0"/>
              <a:t>期临</a:t>
            </a:r>
            <a:r>
              <a:rPr lang="zh-CN" altLang="en-US" dirty="0" smtClean="0"/>
              <a:t>时延期</a:t>
            </a:r>
            <a:r>
              <a:rPr lang="en-US" altLang="zh-CN" dirty="0" smtClean="0"/>
              <a:t>/</a:t>
            </a:r>
            <a:r>
              <a:rPr lang="zh-CN" altLang="en-US" dirty="0" smtClean="0"/>
              <a:t>最终延期索赔报审表；</a:t>
            </a:r>
            <a:r>
              <a:rPr lang="zh-CN" altLang="en-US" dirty="0" smtClean="0">
                <a:solidFill>
                  <a:srgbClr val="FF0000"/>
                </a:solidFill>
              </a:rPr>
              <a:t>如合同文件无约定，项目监理机构应在收到</a:t>
            </a:r>
            <a:r>
              <a:rPr lang="zh-CN" altLang="en-US" dirty="0" smtClean="0">
                <a:solidFill>
                  <a:srgbClr val="FF0000"/>
                </a:solidFill>
              </a:rPr>
              <a:t>索赔</a:t>
            </a:r>
            <a:r>
              <a:rPr lang="zh-CN" altLang="en-US" dirty="0" smtClean="0">
                <a:solidFill>
                  <a:srgbClr val="FF0000"/>
                </a:solidFill>
              </a:rPr>
              <a:t>报审表后</a:t>
            </a:r>
            <a:r>
              <a:rPr lang="en-US" altLang="zh-CN" dirty="0" smtClean="0">
                <a:solidFill>
                  <a:srgbClr val="FF0000"/>
                </a:solidFill>
              </a:rPr>
              <a:t>14 </a:t>
            </a:r>
            <a:r>
              <a:rPr lang="zh-CN" altLang="en-US" dirty="0" smtClean="0">
                <a:solidFill>
                  <a:srgbClr val="FF0000"/>
                </a:solidFill>
              </a:rPr>
              <a:t>天</a:t>
            </a:r>
            <a:r>
              <a:rPr lang="zh-CN" altLang="en-US" dirty="0" smtClean="0">
                <a:solidFill>
                  <a:srgbClr val="FF0000"/>
                </a:solidFill>
              </a:rPr>
              <a:t>内</a:t>
            </a:r>
            <a:endParaRPr lang="en-US" altLang="zh-CN" dirty="0" smtClean="0">
              <a:solidFill>
                <a:srgbClr val="FF0000"/>
              </a:solidFill>
            </a:endParaRPr>
          </a:p>
          <a:p>
            <a:pPr>
              <a:buNone/>
            </a:pPr>
            <a:r>
              <a:rPr lang="en-US" altLang="zh-CN" dirty="0" smtClean="0">
                <a:solidFill>
                  <a:srgbClr val="FF0000"/>
                </a:solidFill>
              </a:rPr>
              <a:t> </a:t>
            </a:r>
            <a:r>
              <a:rPr lang="en-US" altLang="zh-CN" dirty="0" smtClean="0">
                <a:solidFill>
                  <a:srgbClr val="FF0000"/>
                </a:solidFill>
              </a:rPr>
              <a:t>               </a:t>
            </a:r>
            <a:r>
              <a:rPr lang="zh-CN" altLang="en-US" dirty="0" smtClean="0">
                <a:solidFill>
                  <a:srgbClr val="FF0000"/>
                </a:solidFill>
              </a:rPr>
              <a:t>完</a:t>
            </a:r>
            <a:r>
              <a:rPr lang="zh-CN" altLang="en-US" dirty="0" smtClean="0">
                <a:solidFill>
                  <a:srgbClr val="FF0000"/>
                </a:solidFill>
              </a:rPr>
              <a:t>成审核</a:t>
            </a:r>
            <a:r>
              <a:rPr lang="zh-CN" altLang="en-US" dirty="0" smtClean="0"/>
              <a:t>，报建设单位审批。 </a:t>
            </a:r>
          </a:p>
          <a:p>
            <a:pPr>
              <a:buNone/>
            </a:pPr>
            <a:r>
              <a:rPr lang="en-US" altLang="zh-CN" dirty="0" smtClean="0"/>
              <a:t>                6</a:t>
            </a:r>
            <a:r>
              <a:rPr lang="en-US" altLang="zh-CN" dirty="0" smtClean="0"/>
              <a:t>) </a:t>
            </a:r>
            <a:r>
              <a:rPr lang="zh-CN" altLang="en-US" dirty="0" smtClean="0"/>
              <a:t>审核应及时、准确、手续齐全</a:t>
            </a:r>
            <a:r>
              <a:rPr lang="zh-CN" altLang="en-US" dirty="0" smtClean="0"/>
              <a:t>、</a:t>
            </a:r>
            <a:endParaRPr lang="en-US" altLang="zh-CN" dirty="0" smtClean="0"/>
          </a:p>
          <a:p>
            <a:pPr>
              <a:buNone/>
            </a:pPr>
            <a:r>
              <a:rPr lang="en-US" altLang="zh-CN" dirty="0" smtClean="0"/>
              <a:t> </a:t>
            </a:r>
            <a:r>
              <a:rPr lang="en-US" altLang="zh-CN" dirty="0" smtClean="0"/>
              <a:t>               </a:t>
            </a:r>
            <a:r>
              <a:rPr lang="zh-CN" altLang="en-US" dirty="0" smtClean="0"/>
              <a:t>意</a:t>
            </a:r>
            <a:r>
              <a:rPr lang="zh-CN" altLang="en-US" dirty="0" smtClean="0"/>
              <a:t>见规范。 </a:t>
            </a:r>
            <a:endParaRPr lang="zh-CN" alt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a:buNone/>
            </a:pPr>
            <a:r>
              <a:rPr lang="en-US" altLang="zh-CN" sz="2800" dirty="0" smtClean="0"/>
              <a:t>4    </a:t>
            </a:r>
            <a:r>
              <a:rPr lang="zh-CN" altLang="en-US" sz="2800" dirty="0" smtClean="0"/>
              <a:t>项目监理机构批准施工单位的费用、工期索赔应同时满足下列条件：  </a:t>
            </a:r>
          </a:p>
          <a:p>
            <a:pPr>
              <a:buNone/>
            </a:pPr>
            <a:r>
              <a:rPr lang="en-US" altLang="zh-CN" sz="2800" dirty="0" smtClean="0"/>
              <a:t>1) </a:t>
            </a:r>
            <a:r>
              <a:rPr lang="zh-CN" altLang="en-US" sz="2800" dirty="0" smtClean="0"/>
              <a:t>施工单位</a:t>
            </a:r>
            <a:r>
              <a:rPr lang="zh-CN" altLang="en-US" sz="2800" dirty="0" smtClean="0">
                <a:solidFill>
                  <a:srgbClr val="FF0000"/>
                </a:solidFill>
              </a:rPr>
              <a:t>在施工合同约定的期限内提出</a:t>
            </a:r>
            <a:r>
              <a:rPr lang="zh-CN" altLang="en-US" sz="2800" dirty="0" smtClean="0"/>
              <a:t>了费用索赔或工期延期。  </a:t>
            </a:r>
          </a:p>
          <a:p>
            <a:pPr>
              <a:buNone/>
            </a:pPr>
            <a:r>
              <a:rPr lang="en-US" altLang="zh-CN" sz="2800" dirty="0" smtClean="0"/>
              <a:t>2) </a:t>
            </a:r>
            <a:r>
              <a:rPr lang="zh-CN" altLang="en-US" sz="2800" dirty="0" smtClean="0"/>
              <a:t>索赔事件</a:t>
            </a:r>
            <a:r>
              <a:rPr lang="zh-CN" altLang="en-US" sz="2800" dirty="0" smtClean="0">
                <a:solidFill>
                  <a:srgbClr val="FF0000"/>
                </a:solidFill>
              </a:rPr>
              <a:t>非施工单位原因造成</a:t>
            </a:r>
            <a:r>
              <a:rPr lang="zh-CN" altLang="en-US" sz="2800" dirty="0" smtClean="0"/>
              <a:t>，且</a:t>
            </a:r>
            <a:r>
              <a:rPr lang="zh-CN" altLang="en-US" sz="2800" dirty="0" smtClean="0">
                <a:solidFill>
                  <a:srgbClr val="FF0000"/>
                </a:solidFill>
              </a:rPr>
              <a:t>符合施工合同约定</a:t>
            </a:r>
            <a:r>
              <a:rPr lang="zh-CN" altLang="en-US" sz="2800" dirty="0" smtClean="0"/>
              <a:t>；或</a:t>
            </a:r>
            <a:r>
              <a:rPr lang="zh-CN" altLang="en-US" sz="2800" dirty="0" smtClean="0">
                <a:solidFill>
                  <a:srgbClr val="FF0000"/>
                </a:solidFill>
              </a:rPr>
              <a:t>非施工单位原因造</a:t>
            </a:r>
            <a:r>
              <a:rPr lang="zh-CN" altLang="en-US" sz="2800" dirty="0" smtClean="0">
                <a:solidFill>
                  <a:srgbClr val="FF0000"/>
                </a:solidFill>
              </a:rPr>
              <a:t>成施</a:t>
            </a:r>
            <a:r>
              <a:rPr lang="zh-CN" altLang="en-US" sz="2800" dirty="0" smtClean="0">
                <a:solidFill>
                  <a:srgbClr val="FF0000"/>
                </a:solidFill>
              </a:rPr>
              <a:t>工进度滞后</a:t>
            </a:r>
            <a:r>
              <a:rPr lang="zh-CN" altLang="en-US" sz="2800" dirty="0" smtClean="0"/>
              <a:t>。  </a:t>
            </a:r>
          </a:p>
          <a:p>
            <a:pPr>
              <a:buNone/>
            </a:pPr>
            <a:r>
              <a:rPr lang="en-US" altLang="zh-CN" sz="2800" dirty="0" smtClean="0"/>
              <a:t>3) </a:t>
            </a:r>
            <a:r>
              <a:rPr lang="zh-CN" altLang="en-US" sz="2800" dirty="0" smtClean="0"/>
              <a:t>索赔事件</a:t>
            </a:r>
            <a:r>
              <a:rPr lang="zh-CN" altLang="en-US" sz="2800" dirty="0" smtClean="0">
                <a:solidFill>
                  <a:srgbClr val="0070C0"/>
                </a:solidFill>
              </a:rPr>
              <a:t>造成施工单位直接经济损失</a:t>
            </a:r>
            <a:r>
              <a:rPr lang="zh-CN" altLang="en-US" sz="2800" dirty="0" smtClean="0"/>
              <a:t>；或</a:t>
            </a:r>
            <a:r>
              <a:rPr lang="zh-CN" altLang="en-US" sz="2800" dirty="0" smtClean="0">
                <a:solidFill>
                  <a:srgbClr val="0070C0"/>
                </a:solidFill>
              </a:rPr>
              <a:t>施工进度滞后影响到施工合同约定</a:t>
            </a:r>
            <a:r>
              <a:rPr lang="zh-CN" altLang="en-US" sz="2800" dirty="0" smtClean="0">
                <a:solidFill>
                  <a:srgbClr val="0070C0"/>
                </a:solidFill>
              </a:rPr>
              <a:t>的工</a:t>
            </a:r>
            <a:r>
              <a:rPr lang="zh-CN" altLang="en-US" sz="2800" dirty="0" smtClean="0">
                <a:solidFill>
                  <a:srgbClr val="0070C0"/>
                </a:solidFill>
              </a:rPr>
              <a:t>期</a:t>
            </a:r>
            <a:r>
              <a:rPr lang="zh-CN" altLang="en-US" sz="2800" dirty="0" smtClean="0"/>
              <a:t>。  </a:t>
            </a:r>
          </a:p>
          <a:p>
            <a:pPr>
              <a:buNone/>
            </a:pPr>
            <a:r>
              <a:rPr lang="zh-CN" altLang="en-US" sz="2800" dirty="0" smtClean="0"/>
              <a:t>                 费</a:t>
            </a:r>
            <a:r>
              <a:rPr lang="zh-CN" altLang="en-US" sz="2800" dirty="0" smtClean="0"/>
              <a:t>用</a:t>
            </a:r>
            <a:r>
              <a:rPr lang="en-US" altLang="zh-CN" sz="2800" dirty="0" smtClean="0"/>
              <a:t>/</a:t>
            </a:r>
            <a:r>
              <a:rPr lang="zh-CN" altLang="en-US" sz="2800" dirty="0" smtClean="0"/>
              <a:t>工期临时延期</a:t>
            </a:r>
            <a:r>
              <a:rPr lang="en-US" altLang="zh-CN" sz="2800" dirty="0" smtClean="0"/>
              <a:t>/</a:t>
            </a:r>
            <a:r>
              <a:rPr lang="zh-CN" altLang="en-US" sz="2800" dirty="0" smtClean="0"/>
              <a:t>最终延期索赔报</a:t>
            </a:r>
            <a:r>
              <a:rPr lang="zh-CN" altLang="en-US" sz="2800" dirty="0" smtClean="0"/>
              <a:t>审</a:t>
            </a:r>
            <a:endParaRPr lang="en-US" altLang="zh-CN" sz="2800" dirty="0" smtClean="0"/>
          </a:p>
          <a:p>
            <a:pPr>
              <a:buNone/>
            </a:pPr>
            <a:r>
              <a:rPr lang="en-US" altLang="zh-CN" sz="2800" dirty="0" smtClean="0"/>
              <a:t> </a:t>
            </a:r>
            <a:r>
              <a:rPr lang="en-US" altLang="zh-CN" sz="2800" dirty="0" smtClean="0"/>
              <a:t>                </a:t>
            </a:r>
            <a:r>
              <a:rPr lang="zh-CN" altLang="en-US" sz="2800" dirty="0" smtClean="0"/>
              <a:t>表</a:t>
            </a:r>
            <a:r>
              <a:rPr lang="zh-CN" altLang="en-US" sz="2800" dirty="0" smtClean="0"/>
              <a:t>应按本</a:t>
            </a:r>
            <a:r>
              <a:rPr lang="zh-CN" altLang="en-US" sz="2800" dirty="0" smtClean="0"/>
              <a:t>标准</a:t>
            </a:r>
            <a:r>
              <a:rPr lang="zh-CN" altLang="en-US" sz="2800" dirty="0" smtClean="0"/>
              <a:t>表</a:t>
            </a:r>
            <a:r>
              <a:rPr lang="en-US" altLang="zh-CN" sz="2800" dirty="0" smtClean="0"/>
              <a:t>B.0.12</a:t>
            </a:r>
            <a:r>
              <a:rPr lang="zh-CN" altLang="en-US" sz="2800" dirty="0" smtClean="0"/>
              <a:t>的要求填写。 </a:t>
            </a:r>
            <a:endParaRPr lang="zh-CN" altLang="en-US" sz="2800"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101679"/>
          </a:xfrm>
        </p:spPr>
        <p:txBody>
          <a:bodyPr/>
          <a:lstStyle/>
          <a:p>
            <a:pPr>
              <a:buNone/>
            </a:pPr>
            <a:r>
              <a:rPr lang="en-US" altLang="zh-CN" sz="2800" dirty="0" smtClean="0"/>
              <a:t>5   </a:t>
            </a:r>
            <a:r>
              <a:rPr lang="zh-CN" altLang="en-US" sz="2800" dirty="0" smtClean="0"/>
              <a:t>当施工单位的费用索赔要求与工程延期要求相关联时，项目监理机构应提出费</a:t>
            </a:r>
            <a:r>
              <a:rPr lang="zh-CN" altLang="en-US" sz="2800" dirty="0" smtClean="0"/>
              <a:t>用索</a:t>
            </a:r>
            <a:r>
              <a:rPr lang="zh-CN" altLang="en-US" sz="2800" dirty="0" smtClean="0"/>
              <a:t>赔和工程延期的综合处理意见，并应与建设单位和施工单位协商。  </a:t>
            </a:r>
            <a:r>
              <a:rPr lang="zh-CN" altLang="en-US" sz="2800" dirty="0" smtClean="0"/>
              <a:t>施</a:t>
            </a:r>
            <a:r>
              <a:rPr lang="zh-CN" altLang="en-US" sz="2800" dirty="0" smtClean="0"/>
              <a:t>工单位因工程延期提出费用索赔时，项目监理机构应按施工合同约定进行处理。  </a:t>
            </a:r>
          </a:p>
          <a:p>
            <a:pPr>
              <a:buNone/>
            </a:pPr>
            <a:r>
              <a:rPr lang="en-US" altLang="zh-CN" sz="2800" dirty="0" smtClean="0"/>
              <a:t>6   </a:t>
            </a:r>
            <a:r>
              <a:rPr lang="zh-CN" altLang="en-US" sz="2800" dirty="0" smtClean="0">
                <a:solidFill>
                  <a:srgbClr val="0070C0"/>
                </a:solidFill>
              </a:rPr>
              <a:t>因施工单位原因造成建设单位损失</a:t>
            </a:r>
            <a:r>
              <a:rPr lang="zh-CN" altLang="en-US" sz="2800" dirty="0" smtClean="0"/>
              <a:t>，项目监理机构应</a:t>
            </a:r>
            <a:r>
              <a:rPr lang="zh-CN" altLang="en-US" sz="2800" dirty="0" smtClean="0">
                <a:solidFill>
                  <a:srgbClr val="0070C0"/>
                </a:solidFill>
              </a:rPr>
              <a:t>协助建设单位处理对施工</a:t>
            </a:r>
            <a:r>
              <a:rPr lang="zh-CN" altLang="en-US" sz="2800" dirty="0" smtClean="0">
                <a:solidFill>
                  <a:srgbClr val="0070C0"/>
                </a:solidFill>
              </a:rPr>
              <a:t>单位</a:t>
            </a:r>
            <a:r>
              <a:rPr lang="zh-CN" altLang="en-US" sz="2800" dirty="0" smtClean="0">
                <a:solidFill>
                  <a:srgbClr val="0070C0"/>
                </a:solidFill>
              </a:rPr>
              <a:t>的索赔</a:t>
            </a:r>
            <a:r>
              <a:rPr lang="zh-CN" altLang="en-US" sz="2800" dirty="0" smtClean="0"/>
              <a:t>，并提供相关证据。 </a:t>
            </a:r>
          </a:p>
          <a:p>
            <a:pPr>
              <a:buNone/>
            </a:pPr>
            <a:r>
              <a:rPr lang="en-US" altLang="zh-CN" sz="2800" dirty="0" smtClean="0"/>
              <a:t>                 7   </a:t>
            </a:r>
            <a:r>
              <a:rPr lang="zh-CN" altLang="en-US" sz="2800" dirty="0" smtClean="0"/>
              <a:t>项目监理机构应受理施工单位提出</a:t>
            </a:r>
            <a:r>
              <a:rPr lang="zh-CN" altLang="en-US" sz="2800" dirty="0" smtClean="0"/>
              <a:t>的</a:t>
            </a:r>
            <a:endParaRPr lang="en-US" altLang="zh-CN" sz="2800" dirty="0" smtClean="0"/>
          </a:p>
          <a:p>
            <a:pPr>
              <a:buNone/>
            </a:pPr>
            <a:r>
              <a:rPr lang="en-US" altLang="zh-CN" sz="2800" dirty="0" smtClean="0"/>
              <a:t> </a:t>
            </a:r>
            <a:r>
              <a:rPr lang="en-US" altLang="zh-CN" sz="2800" dirty="0" smtClean="0"/>
              <a:t>                     </a:t>
            </a:r>
            <a:r>
              <a:rPr lang="zh-CN" altLang="en-US" sz="2800" dirty="0" smtClean="0"/>
              <a:t>符</a:t>
            </a:r>
            <a:r>
              <a:rPr lang="zh-CN" altLang="en-US" sz="2800" dirty="0" smtClean="0"/>
              <a:t>合施工合同约定的工程延期要求。</a:t>
            </a:r>
            <a:r>
              <a:rPr lang="zh-CN" altLang="en-US" dirty="0" smtClean="0"/>
              <a:t> </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908721"/>
            <a:ext cx="8229600" cy="4885654"/>
          </a:xfrm>
        </p:spPr>
        <p:txBody>
          <a:bodyPr/>
          <a:lstStyle/>
          <a:p>
            <a:pPr>
              <a:buNone/>
            </a:pPr>
            <a:r>
              <a:rPr lang="en-US" altLang="zh-CN" dirty="0" smtClean="0"/>
              <a:t>5) </a:t>
            </a:r>
            <a:r>
              <a:rPr lang="zh-CN" altLang="en-US" dirty="0" smtClean="0"/>
              <a:t>项目监理机构主要管理制度及工作流程、工作方法等。</a:t>
            </a:r>
          </a:p>
          <a:p>
            <a:pPr>
              <a:buNone/>
            </a:pPr>
            <a:r>
              <a:rPr lang="en-US" altLang="zh-CN" dirty="0" smtClean="0"/>
              <a:t>6) </a:t>
            </a:r>
            <a:r>
              <a:rPr lang="zh-CN" altLang="en-US" dirty="0" smtClean="0"/>
              <a:t>房屋建筑工程相关施工验收规范、图集和标准等。 </a:t>
            </a:r>
          </a:p>
          <a:p>
            <a:pPr>
              <a:buNone/>
            </a:pPr>
            <a:r>
              <a:rPr lang="en-US" altLang="zh-CN" dirty="0" smtClean="0"/>
              <a:t>7) </a:t>
            </a:r>
            <a:r>
              <a:rPr lang="zh-CN" altLang="en-US" dirty="0" smtClean="0"/>
              <a:t>项目监理机构配备的仪器检定证书复印件。 </a:t>
            </a:r>
          </a:p>
          <a:p>
            <a:pPr>
              <a:buNone/>
            </a:pPr>
            <a:r>
              <a:rPr lang="en-US" altLang="zh-CN" dirty="0" smtClean="0"/>
              <a:t>8) </a:t>
            </a:r>
            <a:r>
              <a:rPr lang="zh-CN" altLang="en-US" dirty="0" smtClean="0"/>
              <a:t>监理人员变更资料。</a:t>
            </a:r>
            <a:endParaRPr lang="en-US" altLang="zh-CN" dirty="0" smtClean="0"/>
          </a:p>
          <a:p>
            <a:pPr>
              <a:buNone/>
            </a:pPr>
            <a:r>
              <a:rPr lang="zh-CN" altLang="en-US" dirty="0" smtClean="0"/>
              <a:t>               复印件应加盖项目监理机构印章，</a:t>
            </a:r>
            <a:endParaRPr lang="en-US" altLang="zh-CN" dirty="0" smtClean="0"/>
          </a:p>
          <a:p>
            <a:pPr>
              <a:buNone/>
            </a:pPr>
            <a:r>
              <a:rPr lang="en-US" altLang="zh-CN" dirty="0" smtClean="0"/>
              <a:t>               </a:t>
            </a:r>
            <a:r>
              <a:rPr lang="zh-CN" altLang="en-US" dirty="0" smtClean="0"/>
              <a:t> </a:t>
            </a:r>
            <a:r>
              <a:rPr lang="zh-CN" altLang="en-US" dirty="0" smtClean="0">
                <a:solidFill>
                  <a:srgbClr val="FF0000"/>
                </a:solidFill>
              </a:rPr>
              <a:t>项目监理机构印章应为</a:t>
            </a:r>
            <a:r>
              <a:rPr lang="zh-CN" altLang="en-US" dirty="0" smtClean="0"/>
              <a:t>： </a:t>
            </a:r>
            <a:endParaRPr lang="en-US" altLang="zh-CN" dirty="0" smtClean="0"/>
          </a:p>
          <a:p>
            <a:pPr>
              <a:buNone/>
            </a:pPr>
            <a:r>
              <a:rPr lang="zh-CN" altLang="en-US" dirty="0" smtClean="0"/>
              <a:t>                 监理公司名称</a:t>
            </a:r>
            <a:r>
              <a:rPr lang="en-US" altLang="zh-CN" dirty="0" smtClean="0"/>
              <a:t>+</a:t>
            </a:r>
            <a:r>
              <a:rPr lang="zh-CN" altLang="en-US" dirty="0" smtClean="0"/>
              <a:t>项目名称。</a:t>
            </a:r>
            <a:endParaRPr lang="zh-CN" alt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640960" cy="6264696"/>
          </a:xfrm>
        </p:spPr>
        <p:txBody>
          <a:bodyPr/>
          <a:lstStyle/>
          <a:p>
            <a:pPr>
              <a:buNone/>
            </a:pPr>
            <a:r>
              <a:rPr lang="en-US" altLang="zh-CN" sz="2800" dirty="0" smtClean="0"/>
              <a:t>8   </a:t>
            </a:r>
            <a:r>
              <a:rPr lang="zh-CN" altLang="en-US" sz="2800" dirty="0" smtClean="0">
                <a:solidFill>
                  <a:srgbClr val="FF0000"/>
                </a:solidFill>
              </a:rPr>
              <a:t>当影响工期事件具有持续性时</a:t>
            </a:r>
            <a:r>
              <a:rPr lang="zh-CN" altLang="en-US" sz="2800" dirty="0" smtClean="0"/>
              <a:t>，项目监理机构</a:t>
            </a:r>
            <a:r>
              <a:rPr lang="zh-CN" altLang="en-US" sz="2800" dirty="0" smtClean="0">
                <a:solidFill>
                  <a:srgbClr val="FF0000"/>
                </a:solidFill>
              </a:rPr>
              <a:t>应对</a:t>
            </a:r>
            <a:r>
              <a:rPr lang="zh-CN" altLang="en-US" sz="2800" dirty="0" smtClean="0"/>
              <a:t>施工单位提交的</a:t>
            </a:r>
            <a:r>
              <a:rPr lang="zh-CN" altLang="en-US" sz="2800" dirty="0" smtClean="0">
                <a:solidFill>
                  <a:srgbClr val="FF0000"/>
                </a:solidFill>
              </a:rPr>
              <a:t>阶段性工程</a:t>
            </a:r>
            <a:r>
              <a:rPr lang="zh-CN" altLang="en-US" sz="2800" dirty="0" smtClean="0">
                <a:solidFill>
                  <a:srgbClr val="FF0000"/>
                </a:solidFill>
              </a:rPr>
              <a:t>临时</a:t>
            </a:r>
            <a:r>
              <a:rPr lang="zh-CN" altLang="en-US" sz="2800" dirty="0" smtClean="0">
                <a:solidFill>
                  <a:srgbClr val="FF0000"/>
                </a:solidFill>
              </a:rPr>
              <a:t>延期申请进行审查</a:t>
            </a:r>
            <a:r>
              <a:rPr lang="zh-CN" altLang="en-US" sz="2800" dirty="0" smtClean="0"/>
              <a:t>，并应</a:t>
            </a:r>
            <a:r>
              <a:rPr lang="zh-CN" altLang="en-US" sz="2800" dirty="0" smtClean="0">
                <a:solidFill>
                  <a:srgbClr val="FF0000"/>
                </a:solidFill>
              </a:rPr>
              <a:t>签署工程临时延期审核意见后报建设单位</a:t>
            </a:r>
            <a:r>
              <a:rPr lang="zh-CN" altLang="en-US" sz="2800" dirty="0" smtClean="0"/>
              <a:t>。  </a:t>
            </a:r>
            <a:r>
              <a:rPr lang="zh-CN" altLang="en-US" sz="2800" dirty="0" smtClean="0"/>
              <a:t>当</a:t>
            </a:r>
            <a:r>
              <a:rPr lang="zh-CN" altLang="en-US" sz="2800" dirty="0" smtClean="0"/>
              <a:t>影响工期</a:t>
            </a:r>
            <a:r>
              <a:rPr lang="zh-CN" altLang="en-US" sz="2800" dirty="0" smtClean="0">
                <a:solidFill>
                  <a:srgbClr val="FF0000"/>
                </a:solidFill>
              </a:rPr>
              <a:t>事件结束后</a:t>
            </a:r>
            <a:r>
              <a:rPr lang="zh-CN" altLang="en-US" sz="2800" dirty="0" smtClean="0"/>
              <a:t>， 项目监理机构应对施工单位提交的工程</a:t>
            </a:r>
            <a:r>
              <a:rPr lang="zh-CN" altLang="en-US" sz="2800" dirty="0" smtClean="0">
                <a:solidFill>
                  <a:srgbClr val="FF0000"/>
                </a:solidFill>
              </a:rPr>
              <a:t>最终延期申请进行</a:t>
            </a:r>
            <a:r>
              <a:rPr lang="zh-CN" altLang="en-US" sz="2800" dirty="0" smtClean="0">
                <a:solidFill>
                  <a:srgbClr val="FF0000"/>
                </a:solidFill>
              </a:rPr>
              <a:t>审查</a:t>
            </a:r>
            <a:r>
              <a:rPr lang="zh-CN" altLang="en-US" sz="2800" dirty="0" smtClean="0"/>
              <a:t>，并应签署工程最终延期审核意见后报建设单位。  </a:t>
            </a:r>
          </a:p>
          <a:p>
            <a:pPr>
              <a:buNone/>
            </a:pPr>
            <a:r>
              <a:rPr lang="en-US" altLang="zh-CN" sz="2800" dirty="0" smtClean="0"/>
              <a:t>9    </a:t>
            </a:r>
            <a:r>
              <a:rPr lang="zh-CN" altLang="en-US" sz="2800" dirty="0" smtClean="0"/>
              <a:t>项目监理机构</a:t>
            </a:r>
            <a:r>
              <a:rPr lang="zh-CN" altLang="en-US" sz="2800" dirty="0" smtClean="0">
                <a:solidFill>
                  <a:srgbClr val="FF0000"/>
                </a:solidFill>
              </a:rPr>
              <a:t>在签发费用</a:t>
            </a:r>
            <a:r>
              <a:rPr lang="en-US" altLang="zh-CN" sz="2800" dirty="0" smtClean="0">
                <a:solidFill>
                  <a:srgbClr val="FF0000"/>
                </a:solidFill>
              </a:rPr>
              <a:t>/</a:t>
            </a:r>
            <a:r>
              <a:rPr lang="zh-CN" altLang="en-US" sz="2800" dirty="0" smtClean="0">
                <a:solidFill>
                  <a:srgbClr val="FF0000"/>
                </a:solidFill>
              </a:rPr>
              <a:t>工期临时延期</a:t>
            </a:r>
            <a:r>
              <a:rPr lang="en-US" altLang="zh-CN" sz="2800" dirty="0" smtClean="0">
                <a:solidFill>
                  <a:srgbClr val="FF0000"/>
                </a:solidFill>
              </a:rPr>
              <a:t>/</a:t>
            </a:r>
            <a:r>
              <a:rPr lang="zh-CN" altLang="en-US" sz="2800" dirty="0" smtClean="0">
                <a:solidFill>
                  <a:srgbClr val="FF0000"/>
                </a:solidFill>
              </a:rPr>
              <a:t>最终延期索赔报审表前</a:t>
            </a:r>
            <a:r>
              <a:rPr lang="zh-CN" altLang="en-US" sz="2800" dirty="0" smtClean="0"/>
              <a:t>， </a:t>
            </a:r>
            <a:r>
              <a:rPr lang="zh-CN" altLang="en-US" sz="2800" dirty="0" smtClean="0">
                <a:solidFill>
                  <a:srgbClr val="FF0000"/>
                </a:solidFill>
              </a:rPr>
              <a:t>均应与建设单</a:t>
            </a:r>
            <a:r>
              <a:rPr lang="zh-CN" altLang="en-US" sz="2800" dirty="0" smtClean="0">
                <a:solidFill>
                  <a:srgbClr val="FF0000"/>
                </a:solidFill>
              </a:rPr>
              <a:t>位和</a:t>
            </a:r>
            <a:r>
              <a:rPr lang="zh-CN" altLang="en-US" sz="2800" dirty="0" smtClean="0">
                <a:solidFill>
                  <a:srgbClr val="FF0000"/>
                </a:solidFill>
              </a:rPr>
              <a:t>施工单位协商</a:t>
            </a:r>
            <a:r>
              <a:rPr lang="zh-CN" altLang="en-US" sz="2800" dirty="0" smtClean="0"/>
              <a:t>。  </a:t>
            </a:r>
          </a:p>
          <a:p>
            <a:pPr marL="514350" indent="-514350">
              <a:buAutoNum type="arabicPlain" startAt="10"/>
            </a:pPr>
            <a:r>
              <a:rPr lang="zh-CN" altLang="en-US" sz="2800" dirty="0" smtClean="0"/>
              <a:t>发</a:t>
            </a:r>
            <a:r>
              <a:rPr lang="zh-CN" altLang="en-US" sz="2800" dirty="0" smtClean="0"/>
              <a:t>生工期延误时，项目监理机构应按施工合同约</a:t>
            </a:r>
            <a:r>
              <a:rPr lang="zh-CN" altLang="en-US" sz="2800" dirty="0" smtClean="0"/>
              <a:t>定</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 进</a:t>
            </a:r>
            <a:r>
              <a:rPr lang="zh-CN" altLang="en-US" sz="2800" dirty="0" smtClean="0"/>
              <a:t>行处理。 </a:t>
            </a:r>
          </a:p>
          <a:p>
            <a:pPr>
              <a:buNone/>
            </a:pPr>
            <a:r>
              <a:rPr lang="en-US" altLang="zh-CN" sz="2800" dirty="0" smtClean="0"/>
              <a:t>                   11  </a:t>
            </a:r>
            <a:r>
              <a:rPr lang="zh-CN" altLang="en-US" sz="2800" dirty="0" smtClean="0"/>
              <a:t>项目监理机构应建立费用</a:t>
            </a:r>
            <a:r>
              <a:rPr lang="en-US" altLang="zh-CN" sz="2800" dirty="0" smtClean="0"/>
              <a:t>/</a:t>
            </a:r>
            <a:r>
              <a:rPr lang="zh-CN" altLang="en-US" sz="2800" dirty="0" smtClean="0"/>
              <a:t>工期临</a:t>
            </a:r>
            <a:r>
              <a:rPr lang="zh-CN" altLang="en-US" sz="2800" dirty="0" smtClean="0"/>
              <a:t>时</a:t>
            </a:r>
            <a:endParaRPr lang="en-US" altLang="zh-CN" sz="2800" dirty="0" smtClean="0"/>
          </a:p>
          <a:p>
            <a:pPr>
              <a:buNone/>
            </a:pPr>
            <a:r>
              <a:rPr lang="en-US" altLang="zh-CN" sz="2800" dirty="0" smtClean="0"/>
              <a:t> </a:t>
            </a:r>
            <a:r>
              <a:rPr lang="en-US" altLang="zh-CN" sz="2800" dirty="0" smtClean="0"/>
              <a:t>                   </a:t>
            </a:r>
            <a:r>
              <a:rPr lang="zh-CN" altLang="en-US" sz="2800" dirty="0" smtClean="0"/>
              <a:t>延</a:t>
            </a:r>
            <a:r>
              <a:rPr lang="zh-CN" altLang="en-US" sz="2800" dirty="0" smtClean="0"/>
              <a:t>期</a:t>
            </a:r>
            <a:r>
              <a:rPr lang="en-US" altLang="zh-CN" sz="2800" dirty="0" smtClean="0"/>
              <a:t>/</a:t>
            </a:r>
            <a:r>
              <a:rPr lang="zh-CN" altLang="en-US" sz="2800" dirty="0" smtClean="0"/>
              <a:t>最终延期索赔报审表台账。</a:t>
            </a:r>
            <a:r>
              <a:rPr lang="zh-CN" altLang="en-US" dirty="0" smtClean="0"/>
              <a:t> </a:t>
            </a:r>
            <a:endParaRPr lang="zh-CN" altLang="en-US"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640960" cy="6264696"/>
          </a:xfrm>
        </p:spPr>
        <p:txBody>
          <a:bodyPr/>
          <a:lstStyle/>
          <a:p>
            <a:pPr>
              <a:buNone/>
            </a:pPr>
            <a:r>
              <a:rPr lang="en-US" altLang="zh-CN" b="1" dirty="0" smtClean="0"/>
              <a:t>5.6.4   </a:t>
            </a:r>
            <a:r>
              <a:rPr lang="zh-CN" altLang="en-US" b="1" dirty="0" smtClean="0"/>
              <a:t>施工合同争</a:t>
            </a:r>
            <a:r>
              <a:rPr lang="zh-CN" altLang="en-US" b="1" dirty="0" smtClean="0"/>
              <a:t>议</a:t>
            </a:r>
            <a:endParaRPr lang="en-US" altLang="zh-CN" b="1" dirty="0" smtClean="0"/>
          </a:p>
          <a:p>
            <a:pPr>
              <a:buNone/>
            </a:pPr>
            <a:r>
              <a:rPr lang="en-US" altLang="zh-CN" sz="2400" dirty="0" smtClean="0"/>
              <a:t>1   </a:t>
            </a:r>
            <a:r>
              <a:rPr lang="zh-CN" altLang="en-US" sz="2400" dirty="0" smtClean="0"/>
              <a:t>项目监理机构处理施工合同争议时应进行下列工作：  </a:t>
            </a:r>
          </a:p>
          <a:p>
            <a:pPr>
              <a:buNone/>
            </a:pPr>
            <a:r>
              <a:rPr lang="en-US" altLang="zh-CN" sz="2400" dirty="0" smtClean="0"/>
              <a:t>1) </a:t>
            </a:r>
            <a:r>
              <a:rPr lang="zh-CN" altLang="en-US" sz="2400" dirty="0" smtClean="0"/>
              <a:t>了解施工合同争议情况。 </a:t>
            </a:r>
          </a:p>
          <a:p>
            <a:pPr>
              <a:buNone/>
            </a:pPr>
            <a:r>
              <a:rPr lang="en-US" altLang="zh-CN" sz="2400" dirty="0" smtClean="0"/>
              <a:t>2) </a:t>
            </a:r>
            <a:r>
              <a:rPr lang="zh-CN" altLang="en-US" sz="2400" dirty="0" smtClean="0"/>
              <a:t>及时与施工合同争议双方进行磋商。  </a:t>
            </a:r>
          </a:p>
          <a:p>
            <a:pPr>
              <a:buNone/>
            </a:pPr>
            <a:r>
              <a:rPr lang="en-US" altLang="zh-CN" sz="2400" dirty="0" smtClean="0"/>
              <a:t>3) </a:t>
            </a:r>
            <a:r>
              <a:rPr lang="zh-CN" altLang="en-US" sz="2400" dirty="0" smtClean="0"/>
              <a:t>提出处理方案后，由总监理工程师进行协调。 </a:t>
            </a:r>
          </a:p>
          <a:p>
            <a:pPr>
              <a:buNone/>
            </a:pPr>
            <a:r>
              <a:rPr lang="en-US" altLang="zh-CN" sz="2400" dirty="0" smtClean="0"/>
              <a:t>4) </a:t>
            </a:r>
            <a:r>
              <a:rPr lang="zh-CN" altLang="en-US" sz="2400" dirty="0" smtClean="0"/>
              <a:t>当双方未能达成一致时，总监理工程师应提出处理合同争议的意见。  </a:t>
            </a:r>
          </a:p>
          <a:p>
            <a:pPr>
              <a:buNone/>
            </a:pPr>
            <a:r>
              <a:rPr lang="en-US" altLang="zh-CN" sz="2400" dirty="0" smtClean="0"/>
              <a:t>2   </a:t>
            </a:r>
            <a:r>
              <a:rPr lang="zh-CN" altLang="en-US" sz="2400" dirty="0" smtClean="0"/>
              <a:t>项目监理机构在施工合同争议处理过程中，对未达到施工合同约定的暂停履行</a:t>
            </a:r>
            <a:r>
              <a:rPr lang="zh-CN" altLang="en-US" sz="2400" dirty="0" smtClean="0"/>
              <a:t>合同</a:t>
            </a:r>
            <a:r>
              <a:rPr lang="zh-CN" altLang="en-US" sz="2400" dirty="0" smtClean="0"/>
              <a:t>条件的，应要求施工合同双方继续履行合同。  </a:t>
            </a:r>
          </a:p>
          <a:p>
            <a:pPr>
              <a:buNone/>
            </a:pPr>
            <a:r>
              <a:rPr lang="en-US" altLang="zh-CN" sz="2400" dirty="0" smtClean="0"/>
              <a:t>                    3    </a:t>
            </a:r>
            <a:r>
              <a:rPr lang="zh-CN" altLang="en-US" sz="2400" dirty="0" smtClean="0"/>
              <a:t>在施工合同争议的仲裁或诉讼过程中，</a:t>
            </a:r>
            <a:r>
              <a:rPr lang="zh-CN" altLang="en-US" sz="2400" dirty="0" smtClean="0"/>
              <a:t>项目监</a:t>
            </a:r>
            <a:endParaRPr lang="en-US" altLang="zh-CN" sz="2400" dirty="0" smtClean="0"/>
          </a:p>
          <a:p>
            <a:pPr>
              <a:buNone/>
            </a:pPr>
            <a:r>
              <a:rPr lang="en-US" altLang="zh-CN" sz="2400" dirty="0" smtClean="0"/>
              <a:t> </a:t>
            </a:r>
            <a:r>
              <a:rPr lang="en-US" altLang="zh-CN" sz="2400" dirty="0" smtClean="0"/>
              <a:t>                         </a:t>
            </a:r>
            <a:r>
              <a:rPr lang="zh-CN" altLang="en-US" sz="2400" dirty="0" smtClean="0"/>
              <a:t>理</a:t>
            </a:r>
            <a:r>
              <a:rPr lang="zh-CN" altLang="en-US" sz="2400" dirty="0" smtClean="0"/>
              <a:t>机构可按仲裁机关或法院要求</a:t>
            </a:r>
            <a:r>
              <a:rPr lang="zh-CN" altLang="en-US" sz="2400" dirty="0" smtClean="0"/>
              <a:t>提供与争</a:t>
            </a:r>
            <a:r>
              <a:rPr lang="zh-CN" altLang="en-US" sz="2400" dirty="0" smtClean="0"/>
              <a:t>议</a:t>
            </a:r>
            <a:r>
              <a:rPr lang="zh-CN" altLang="en-US" sz="2400" dirty="0" smtClean="0"/>
              <a:t>有</a:t>
            </a:r>
            <a:endParaRPr lang="en-US" altLang="zh-CN" sz="2400" dirty="0" smtClean="0"/>
          </a:p>
          <a:p>
            <a:pPr>
              <a:buNone/>
            </a:pPr>
            <a:r>
              <a:rPr lang="en-US" altLang="zh-CN" sz="2400" dirty="0" smtClean="0"/>
              <a:t> </a:t>
            </a:r>
            <a:r>
              <a:rPr lang="en-US" altLang="zh-CN" sz="2400" dirty="0" smtClean="0"/>
              <a:t>                         </a:t>
            </a:r>
            <a:r>
              <a:rPr lang="zh-CN" altLang="en-US" sz="2400" dirty="0" smtClean="0"/>
              <a:t>关</a:t>
            </a:r>
            <a:r>
              <a:rPr lang="zh-CN" altLang="en-US" sz="2400" dirty="0" smtClean="0"/>
              <a:t>的证据。 </a:t>
            </a:r>
          </a:p>
          <a:p>
            <a:pPr>
              <a:buNone/>
            </a:pPr>
            <a:r>
              <a:rPr lang="en-US" altLang="zh-CN" sz="2400" dirty="0" smtClean="0"/>
              <a:t>4   </a:t>
            </a:r>
            <a:r>
              <a:rPr lang="zh-CN" altLang="en-US" sz="2400" dirty="0" smtClean="0"/>
              <a:t>项目监理机构应如实记录施工合同争议阶段现场的实际情况。 </a:t>
            </a:r>
            <a:endParaRPr lang="zh-CN" altLang="en-US" sz="2400"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6  </a:t>
            </a:r>
            <a:r>
              <a:rPr lang="zh-CN" altLang="en-US" sz="2800" dirty="0" smtClean="0"/>
              <a:t>竣工验收阶段 </a:t>
            </a:r>
            <a:br>
              <a:rPr lang="zh-CN" altLang="en-US" sz="2800" dirty="0" smtClean="0"/>
            </a:br>
            <a:r>
              <a:rPr lang="en-US" altLang="zh-CN" sz="2800" dirty="0" smtClean="0"/>
              <a:t>6.1  </a:t>
            </a:r>
            <a:r>
              <a:rPr lang="zh-CN" altLang="en-US" sz="2800" dirty="0" smtClean="0"/>
              <a:t>一般规定 </a:t>
            </a:r>
            <a:endParaRPr lang="zh-CN" altLang="en-US" sz="2800" dirty="0"/>
          </a:p>
        </p:txBody>
      </p:sp>
      <p:sp>
        <p:nvSpPr>
          <p:cNvPr id="3" name="内容占位符 2"/>
          <p:cNvSpPr>
            <a:spLocks noGrp="1"/>
          </p:cNvSpPr>
          <p:nvPr>
            <p:ph idx="1"/>
          </p:nvPr>
        </p:nvSpPr>
        <p:spPr/>
        <p:txBody>
          <a:bodyPr/>
          <a:lstStyle/>
          <a:p>
            <a:pPr>
              <a:buNone/>
            </a:pPr>
            <a:r>
              <a:rPr lang="en-US" altLang="zh-CN" sz="2800" dirty="0" smtClean="0"/>
              <a:t>6.1.1    </a:t>
            </a:r>
            <a:r>
              <a:rPr lang="zh-CN" altLang="en-US" sz="2800" dirty="0" smtClean="0"/>
              <a:t>在竣工验收阶段，项目监理机构应组织竣工预验收；参加建设单位组织的竣工</a:t>
            </a:r>
            <a:r>
              <a:rPr lang="zh-CN" altLang="en-US" sz="2800" dirty="0" smtClean="0"/>
              <a:t>验收</a:t>
            </a:r>
            <a:r>
              <a:rPr lang="zh-CN" altLang="en-US" sz="2800" dirty="0" smtClean="0"/>
              <a:t>，并协助建设单位完成竣工验收。 </a:t>
            </a:r>
          </a:p>
          <a:p>
            <a:pPr>
              <a:buNone/>
            </a:pPr>
            <a:r>
              <a:rPr lang="en-US" altLang="zh-CN" sz="2800" dirty="0" smtClean="0"/>
              <a:t>6.1.2  </a:t>
            </a:r>
            <a:r>
              <a:rPr lang="zh-CN" altLang="en-US" sz="2800" dirty="0" smtClean="0"/>
              <a:t>竣工预验收时，项目监理机构的主要工作包括： </a:t>
            </a:r>
          </a:p>
          <a:p>
            <a:pPr>
              <a:buNone/>
            </a:pPr>
            <a:r>
              <a:rPr lang="en-US" altLang="zh-CN" sz="2800" dirty="0" smtClean="0"/>
              <a:t>1    </a:t>
            </a:r>
            <a:r>
              <a:rPr lang="zh-CN" altLang="en-US" sz="2800" dirty="0" smtClean="0"/>
              <a:t>审查单位工程竣工验收报审表。 </a:t>
            </a:r>
          </a:p>
          <a:p>
            <a:pPr marL="514350" indent="-514350">
              <a:buAutoNum type="arabicPlain" startAt="2"/>
            </a:pPr>
            <a:r>
              <a:rPr lang="zh-CN" altLang="en-US" sz="2800" dirty="0" smtClean="0"/>
              <a:t>组</a:t>
            </a:r>
            <a:r>
              <a:rPr lang="zh-CN" altLang="en-US" sz="2800" dirty="0" smtClean="0"/>
              <a:t>织相关单位进行单位工程竣工预验收，督促</a:t>
            </a:r>
            <a:r>
              <a:rPr lang="zh-CN" altLang="en-US" sz="2800" dirty="0" smtClean="0"/>
              <a:t>施</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工</a:t>
            </a:r>
            <a:r>
              <a:rPr lang="zh-CN" altLang="en-US" sz="2800" dirty="0" smtClean="0"/>
              <a:t>单位对预验收中发现的问题</a:t>
            </a:r>
            <a:r>
              <a:rPr lang="zh-CN" altLang="en-US" sz="2800" dirty="0" smtClean="0"/>
              <a:t>进行</a:t>
            </a:r>
            <a:r>
              <a:rPr lang="zh-CN" altLang="en-US" sz="2800" dirty="0" smtClean="0"/>
              <a:t>整改。 </a:t>
            </a:r>
          </a:p>
          <a:p>
            <a:pPr>
              <a:buNone/>
            </a:pPr>
            <a:r>
              <a:rPr lang="en-US" altLang="zh-CN" sz="2800" dirty="0" smtClean="0"/>
              <a:t>                 3   </a:t>
            </a:r>
            <a:r>
              <a:rPr lang="zh-CN" altLang="en-US" sz="2800" dirty="0" smtClean="0"/>
              <a:t>编写工程质量评估报告。</a:t>
            </a:r>
            <a:r>
              <a:rPr lang="zh-CN" altLang="en-US" dirty="0" smtClean="0"/>
              <a:t> </a:t>
            </a:r>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dirty="0" smtClean="0"/>
              <a:t>6.1.3  </a:t>
            </a:r>
            <a:r>
              <a:rPr lang="zh-CN" altLang="en-US" dirty="0" smtClean="0"/>
              <a:t>竣工验收时，监理机构的主要工作有： </a:t>
            </a:r>
          </a:p>
          <a:p>
            <a:pPr>
              <a:buNone/>
            </a:pPr>
            <a:r>
              <a:rPr lang="en-US" altLang="zh-CN" sz="2800" dirty="0" smtClean="0"/>
              <a:t>1  </a:t>
            </a:r>
            <a:r>
              <a:rPr lang="zh-CN" altLang="en-US" sz="2800" dirty="0" smtClean="0"/>
              <a:t>参加建设单位组织的单位工程竣工验收，提供工程质量评估报告。 </a:t>
            </a:r>
          </a:p>
          <a:p>
            <a:pPr>
              <a:buNone/>
            </a:pPr>
            <a:r>
              <a:rPr lang="en-US" altLang="zh-CN" sz="2800" dirty="0" smtClean="0"/>
              <a:t>2  </a:t>
            </a:r>
            <a:r>
              <a:rPr lang="zh-CN" altLang="en-US" sz="2800" dirty="0" smtClean="0"/>
              <a:t>在工程竣工验收报告中签署意见。 </a:t>
            </a:r>
          </a:p>
          <a:p>
            <a:pPr>
              <a:buNone/>
            </a:pPr>
            <a:r>
              <a:rPr lang="en-US" altLang="zh-CN" sz="2800" dirty="0" smtClean="0"/>
              <a:t>3   </a:t>
            </a:r>
            <a:r>
              <a:rPr lang="zh-CN" altLang="en-US" sz="2800" dirty="0" smtClean="0"/>
              <a:t>审查工程竣工资料。 </a:t>
            </a:r>
          </a:p>
          <a:p>
            <a:pPr>
              <a:buNone/>
            </a:pPr>
            <a:r>
              <a:rPr lang="en-US" altLang="zh-CN" sz="2800" dirty="0" smtClean="0"/>
              <a:t>4   </a:t>
            </a:r>
            <a:r>
              <a:rPr lang="zh-CN" altLang="en-US" sz="2800" dirty="0" smtClean="0"/>
              <a:t>审核工程竣工结算、报告。 </a:t>
            </a:r>
          </a:p>
          <a:p>
            <a:pPr>
              <a:buNone/>
            </a:pPr>
            <a:r>
              <a:rPr lang="en-US" altLang="zh-CN" sz="2800" dirty="0" smtClean="0"/>
              <a:t>5   </a:t>
            </a:r>
            <a:r>
              <a:rPr lang="zh-CN" altLang="en-US" sz="2800" dirty="0" smtClean="0"/>
              <a:t>向建设单位移交监理文件资料。 </a:t>
            </a:r>
          </a:p>
          <a:p>
            <a:pPr>
              <a:buNone/>
            </a:pPr>
            <a:r>
              <a:rPr lang="en-US" altLang="zh-CN" sz="2800" dirty="0" smtClean="0"/>
              <a:t>6   </a:t>
            </a:r>
            <a:r>
              <a:rPr lang="zh-CN" altLang="en-US" sz="2800" dirty="0" smtClean="0"/>
              <a:t>编写监理工作总结，并提交给监理单位。 </a:t>
            </a:r>
          </a:p>
          <a:p>
            <a:pPr>
              <a:buNone/>
            </a:pPr>
            <a:r>
              <a:rPr lang="en-US" altLang="zh-CN" sz="2800" dirty="0" smtClean="0"/>
              <a:t>                 6.1.4   </a:t>
            </a:r>
            <a:r>
              <a:rPr lang="zh-CN" altLang="en-US" sz="2800" dirty="0" smtClean="0"/>
              <a:t>项目监理机构应做好工程竣工</a:t>
            </a:r>
            <a:r>
              <a:rPr lang="zh-CN" altLang="en-US" sz="2800" dirty="0" smtClean="0"/>
              <a:t>预</a:t>
            </a:r>
            <a:endParaRPr lang="en-US" altLang="zh-CN" sz="2800" dirty="0" smtClean="0"/>
          </a:p>
          <a:p>
            <a:pPr>
              <a:buNone/>
            </a:pPr>
            <a:r>
              <a:rPr lang="en-US" altLang="zh-CN" sz="2800" dirty="0" smtClean="0"/>
              <a:t> </a:t>
            </a:r>
            <a:r>
              <a:rPr lang="en-US" altLang="zh-CN" sz="2800" dirty="0" smtClean="0"/>
              <a:t>                       </a:t>
            </a:r>
            <a:r>
              <a:rPr lang="zh-CN" altLang="en-US" sz="2800" dirty="0" smtClean="0"/>
              <a:t>验</a:t>
            </a:r>
            <a:r>
              <a:rPr lang="zh-CN" altLang="en-US" sz="2800" dirty="0" smtClean="0"/>
              <a:t>收的问题记录、整改后复验工作。</a:t>
            </a:r>
            <a:r>
              <a:rPr lang="zh-CN" altLang="en-US" dirty="0" smtClean="0"/>
              <a:t> </a:t>
            </a:r>
            <a:endParaRPr lang="zh-CN" alt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6.2  </a:t>
            </a:r>
            <a:r>
              <a:rPr lang="zh-CN" altLang="en-US" sz="3200" dirty="0" smtClean="0"/>
              <a:t>竣工预验收</a:t>
            </a:r>
            <a:endParaRPr lang="zh-CN" altLang="en-US" sz="3200" dirty="0"/>
          </a:p>
        </p:txBody>
      </p:sp>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6.2.1   </a:t>
            </a:r>
            <a:r>
              <a:rPr lang="zh-CN" altLang="en-US" sz="2800" dirty="0" smtClean="0"/>
              <a:t>项目监理机构在收到施工单位提交的单位工程竣工验收报审表后，总监理工程</a:t>
            </a:r>
            <a:r>
              <a:rPr lang="zh-CN" altLang="en-US" sz="2800" dirty="0" smtClean="0"/>
              <a:t>师应</a:t>
            </a:r>
            <a:r>
              <a:rPr lang="zh-CN" altLang="en-US" sz="2800" dirty="0" smtClean="0"/>
              <a:t>于规定时间内组织各专业监理工程师及施工单位项目经理、项目技术负责人等开展</a:t>
            </a:r>
            <a:r>
              <a:rPr lang="zh-CN" altLang="en-US" sz="2800" dirty="0" smtClean="0"/>
              <a:t>工程</a:t>
            </a:r>
            <a:r>
              <a:rPr lang="zh-CN" altLang="en-US" sz="2800" dirty="0" smtClean="0"/>
              <a:t>竣工预验收。 </a:t>
            </a:r>
          </a:p>
          <a:p>
            <a:pPr>
              <a:buNone/>
            </a:pPr>
            <a:r>
              <a:rPr lang="zh-CN" altLang="en-US" sz="2800" dirty="0" smtClean="0"/>
              <a:t>项目监理机构应及时签署预验收意见，并编制监理工程质量评估报告，报请建设</a:t>
            </a:r>
            <a:r>
              <a:rPr lang="zh-CN" altLang="en-US" sz="2800" dirty="0" smtClean="0"/>
              <a:t>单位</a:t>
            </a:r>
            <a:r>
              <a:rPr lang="zh-CN" altLang="en-US" sz="2800" dirty="0" smtClean="0"/>
              <a:t>组织竣工验收。 </a:t>
            </a:r>
          </a:p>
          <a:p>
            <a:pPr>
              <a:buNone/>
            </a:pPr>
            <a:r>
              <a:rPr lang="zh-CN" altLang="en-US" sz="2800" dirty="0" smtClean="0"/>
              <a:t>单位工程竣工验收报审表应按本标准表</a:t>
            </a:r>
            <a:r>
              <a:rPr lang="en-US" altLang="zh-CN" sz="2800" dirty="0" smtClean="0"/>
              <a:t>B.0.9</a:t>
            </a:r>
            <a:r>
              <a:rPr lang="zh-CN" altLang="en-US" sz="2800" dirty="0" smtClean="0"/>
              <a:t>的要求填写。 </a:t>
            </a:r>
            <a:endParaRPr lang="zh-CN" altLang="en-US" sz="2800"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5461719"/>
          </a:xfrm>
        </p:spPr>
        <p:txBody>
          <a:bodyPr/>
          <a:lstStyle/>
          <a:p>
            <a:pPr>
              <a:buNone/>
            </a:pPr>
            <a:r>
              <a:rPr lang="en-US" altLang="zh-CN" dirty="0" smtClean="0"/>
              <a:t>6.2.2   </a:t>
            </a:r>
            <a:r>
              <a:rPr lang="zh-CN" altLang="en-US" dirty="0" smtClean="0"/>
              <a:t>项目监理机构组织竣工预验收，应召开专题验收会议，会议流程和主要内容如下：  </a:t>
            </a:r>
          </a:p>
          <a:p>
            <a:pPr>
              <a:buNone/>
            </a:pPr>
            <a:r>
              <a:rPr lang="en-US" altLang="zh-CN" sz="2800" dirty="0" smtClean="0"/>
              <a:t>1   </a:t>
            </a:r>
            <a:r>
              <a:rPr lang="zh-CN" altLang="en-US" sz="2800" dirty="0" smtClean="0"/>
              <a:t>项目监理机构负责组建验收小组，验收组分成资料组、实体组（验收组长由总监理工程师或其指定人员担任）。 </a:t>
            </a:r>
          </a:p>
          <a:p>
            <a:pPr>
              <a:buNone/>
            </a:pPr>
            <a:r>
              <a:rPr lang="en-US" altLang="zh-CN" sz="2800" dirty="0" smtClean="0"/>
              <a:t>2   </a:t>
            </a:r>
            <a:r>
              <a:rPr lang="zh-CN" altLang="en-US" sz="2800" dirty="0" smtClean="0"/>
              <a:t>施工单位汇报工程施工情况。 </a:t>
            </a:r>
          </a:p>
          <a:p>
            <a:pPr>
              <a:buNone/>
            </a:pPr>
            <a:r>
              <a:rPr lang="en-US" altLang="zh-CN" sz="2800" dirty="0" smtClean="0"/>
              <a:t>3   </a:t>
            </a:r>
            <a:r>
              <a:rPr lang="zh-CN" altLang="en-US" sz="2800" dirty="0" smtClean="0"/>
              <a:t>监理单位汇报监理工作情况。 </a:t>
            </a:r>
          </a:p>
          <a:p>
            <a:pPr>
              <a:buNone/>
            </a:pPr>
            <a:r>
              <a:rPr lang="en-US" altLang="zh-CN" sz="2800" dirty="0" smtClean="0"/>
              <a:t>4   </a:t>
            </a:r>
            <a:r>
              <a:rPr lang="zh-CN" altLang="en-US" sz="2800" dirty="0" smtClean="0"/>
              <a:t>资料、实体组分别检查文件资料、实体质量。</a:t>
            </a:r>
          </a:p>
          <a:p>
            <a:pPr>
              <a:buNone/>
            </a:pPr>
            <a:r>
              <a:rPr lang="en-US" altLang="zh-CN" sz="2800" dirty="0" smtClean="0"/>
              <a:t>                   5   </a:t>
            </a:r>
            <a:r>
              <a:rPr lang="zh-CN" altLang="en-US" sz="2800" dirty="0" smtClean="0"/>
              <a:t>勘察、设计单体提出意见。（如参加） </a:t>
            </a:r>
          </a:p>
          <a:p>
            <a:pPr>
              <a:buNone/>
            </a:pPr>
            <a:r>
              <a:rPr lang="en-US" altLang="zh-CN" sz="2800" dirty="0" smtClean="0"/>
              <a:t>                   6   </a:t>
            </a:r>
            <a:r>
              <a:rPr lang="zh-CN" altLang="en-US" sz="2800" dirty="0" smtClean="0"/>
              <a:t>建设单位提出意见。（如参加） </a:t>
            </a:r>
          </a:p>
          <a:p>
            <a:pPr>
              <a:buNone/>
            </a:pPr>
            <a:r>
              <a:rPr lang="en-US" altLang="zh-CN" sz="2800" dirty="0" smtClean="0"/>
              <a:t>                   7    </a:t>
            </a:r>
            <a:r>
              <a:rPr lang="zh-CN" altLang="en-US" sz="2800" dirty="0" smtClean="0"/>
              <a:t>验收组提出验收意见。 </a:t>
            </a:r>
            <a:endParaRPr lang="zh-CN" altLang="en-US" sz="2800"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640960" cy="6264696"/>
          </a:xfrm>
        </p:spPr>
        <p:txBody>
          <a:bodyPr/>
          <a:lstStyle/>
          <a:p>
            <a:pPr>
              <a:buNone/>
            </a:pPr>
            <a:r>
              <a:rPr lang="en-US" altLang="zh-CN" dirty="0" smtClean="0"/>
              <a:t>6.2.3   </a:t>
            </a:r>
            <a:r>
              <a:rPr lang="zh-CN" altLang="en-US" dirty="0" smtClean="0"/>
              <a:t>竣工预验收时，项目监理机构应组织检查的主要内容如下： </a:t>
            </a:r>
          </a:p>
          <a:p>
            <a:pPr>
              <a:buNone/>
            </a:pPr>
            <a:r>
              <a:rPr lang="en-US" altLang="zh-CN" sz="2400" dirty="0" smtClean="0"/>
              <a:t>1   </a:t>
            </a:r>
            <a:r>
              <a:rPr lang="zh-CN" altLang="en-US" sz="2400" dirty="0" smtClean="0"/>
              <a:t>施工单位应按施工合同约定完成设计文件的全部工作内容；如有甩项内容，应</a:t>
            </a:r>
            <a:r>
              <a:rPr lang="zh-CN" altLang="en-US" sz="2400" dirty="0" smtClean="0"/>
              <a:t>核验</a:t>
            </a:r>
            <a:r>
              <a:rPr lang="zh-CN" altLang="en-US" sz="2400" dirty="0" smtClean="0"/>
              <a:t>建设单位与施工单位之间签订的补充协议。 </a:t>
            </a:r>
          </a:p>
          <a:p>
            <a:pPr>
              <a:buNone/>
            </a:pPr>
            <a:r>
              <a:rPr lang="en-US" altLang="zh-CN" sz="2400" dirty="0" smtClean="0"/>
              <a:t>2   </a:t>
            </a:r>
            <a:r>
              <a:rPr lang="zh-CN" altLang="en-US" sz="2400" dirty="0" smtClean="0"/>
              <a:t>所含分部工程的质量均应验收合格，住宅工程应完成质量分户验收（如有）。 </a:t>
            </a:r>
          </a:p>
          <a:p>
            <a:pPr>
              <a:buNone/>
            </a:pPr>
            <a:r>
              <a:rPr lang="en-US" altLang="zh-CN" sz="2400" dirty="0" smtClean="0"/>
              <a:t>3   </a:t>
            </a:r>
            <a:r>
              <a:rPr lang="zh-CN" altLang="en-US" sz="2400" dirty="0" smtClean="0"/>
              <a:t>质量控制资料应完整。 </a:t>
            </a:r>
          </a:p>
          <a:p>
            <a:pPr>
              <a:buNone/>
            </a:pPr>
            <a:r>
              <a:rPr lang="en-US" altLang="zh-CN" sz="2400" dirty="0" smtClean="0"/>
              <a:t>4   </a:t>
            </a:r>
            <a:r>
              <a:rPr lang="zh-CN" altLang="en-US" sz="2400" dirty="0" smtClean="0"/>
              <a:t>所含分部工程中有关安全、节能、环境保护和主要使用功能的检验资料应完整。 </a:t>
            </a:r>
          </a:p>
          <a:p>
            <a:pPr>
              <a:buNone/>
            </a:pPr>
            <a:r>
              <a:rPr lang="en-US" altLang="zh-CN" sz="2400" dirty="0" smtClean="0"/>
              <a:t>                       5   </a:t>
            </a:r>
            <a:r>
              <a:rPr lang="zh-CN" altLang="en-US" sz="2400" dirty="0" smtClean="0"/>
              <a:t>主要使用功能的抽查结果应符合相关专业</a:t>
            </a:r>
            <a:r>
              <a:rPr lang="zh-CN" altLang="en-US" sz="2400" dirty="0" smtClean="0"/>
              <a:t>验</a:t>
            </a:r>
            <a:endParaRPr lang="en-US" altLang="zh-CN" sz="2400" dirty="0" smtClean="0"/>
          </a:p>
          <a:p>
            <a:pPr>
              <a:buNone/>
            </a:pPr>
            <a:r>
              <a:rPr lang="en-US" altLang="zh-CN" sz="2400" dirty="0" smtClean="0"/>
              <a:t> </a:t>
            </a:r>
            <a:r>
              <a:rPr lang="en-US" altLang="zh-CN" sz="2400" dirty="0" smtClean="0"/>
              <a:t>                           </a:t>
            </a:r>
            <a:r>
              <a:rPr lang="zh-CN" altLang="en-US" sz="2400" dirty="0" smtClean="0"/>
              <a:t>收</a:t>
            </a:r>
            <a:r>
              <a:rPr lang="zh-CN" altLang="en-US" sz="2400" dirty="0" smtClean="0"/>
              <a:t>规范的规定。 </a:t>
            </a:r>
          </a:p>
          <a:p>
            <a:pPr>
              <a:buNone/>
            </a:pPr>
            <a:r>
              <a:rPr lang="en-US" altLang="zh-CN" sz="2400" dirty="0" smtClean="0"/>
              <a:t>                       6   </a:t>
            </a:r>
            <a:r>
              <a:rPr lang="zh-CN" altLang="en-US" sz="2400" dirty="0" smtClean="0"/>
              <a:t>各类专项验收已经完成。 </a:t>
            </a:r>
          </a:p>
          <a:p>
            <a:pPr>
              <a:buNone/>
            </a:pPr>
            <a:r>
              <a:rPr lang="en-US" altLang="zh-CN" sz="2400" dirty="0" smtClean="0"/>
              <a:t>                       7   </a:t>
            </a:r>
            <a:r>
              <a:rPr lang="zh-CN" altLang="en-US" sz="2400" dirty="0" smtClean="0"/>
              <a:t>观感质量符合要求。 </a:t>
            </a:r>
            <a:endParaRPr lang="zh-CN" altLang="en-US" sz="2400"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6.2.4    </a:t>
            </a:r>
            <a:r>
              <a:rPr lang="zh-CN" altLang="en-US" dirty="0" smtClean="0"/>
              <a:t>根据预验收的结果，项目监理机构在施工单位的单位工程竣工验收报审表上分</a:t>
            </a:r>
            <a:r>
              <a:rPr lang="zh-CN" altLang="en-US" dirty="0" smtClean="0"/>
              <a:t>别签</a:t>
            </a:r>
            <a:r>
              <a:rPr lang="zh-CN" altLang="en-US" dirty="0" smtClean="0"/>
              <a:t>署合格或不合格验收意见，并将单位工程竣工验收报审表转送建设单位。 </a:t>
            </a:r>
          </a:p>
          <a:p>
            <a:pPr>
              <a:buNone/>
            </a:pPr>
            <a:r>
              <a:rPr lang="en-US" altLang="zh-CN" dirty="0" smtClean="0"/>
              <a:t>6.2.5   </a:t>
            </a:r>
            <a:r>
              <a:rPr lang="zh-CN" altLang="en-US" dirty="0" smtClean="0">
                <a:solidFill>
                  <a:srgbClr val="FF0000"/>
                </a:solidFill>
              </a:rPr>
              <a:t>工程竣工预验收合格后，项目监理机构应编写工程质量评估报告，并经监理单</a:t>
            </a:r>
            <a:r>
              <a:rPr lang="zh-CN" altLang="en-US" dirty="0" smtClean="0">
                <a:solidFill>
                  <a:srgbClr val="FF0000"/>
                </a:solidFill>
              </a:rPr>
              <a:t>位技</a:t>
            </a:r>
            <a:r>
              <a:rPr lang="zh-CN" altLang="en-US" dirty="0" smtClean="0">
                <a:solidFill>
                  <a:srgbClr val="FF0000"/>
                </a:solidFill>
              </a:rPr>
              <a:t>术负责人审批</a:t>
            </a:r>
            <a:r>
              <a:rPr lang="zh-CN" altLang="en-US" dirty="0" smtClean="0"/>
              <a:t>。 </a:t>
            </a:r>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6.3  </a:t>
            </a:r>
            <a:r>
              <a:rPr lang="zh-CN" altLang="en-US" sz="3200" dirty="0" smtClean="0"/>
              <a:t>竣工验收</a:t>
            </a:r>
            <a:endParaRPr lang="zh-CN" altLang="en-US" sz="3200" dirty="0"/>
          </a:p>
        </p:txBody>
      </p:sp>
      <p:sp>
        <p:nvSpPr>
          <p:cNvPr id="3" name="内容占位符 2"/>
          <p:cNvSpPr>
            <a:spLocks noGrp="1"/>
          </p:cNvSpPr>
          <p:nvPr>
            <p:ph idx="1"/>
          </p:nvPr>
        </p:nvSpPr>
        <p:spPr/>
        <p:txBody>
          <a:bodyPr/>
          <a:lstStyle/>
          <a:p>
            <a:pPr>
              <a:buNone/>
            </a:pPr>
            <a:r>
              <a:rPr lang="en-US" altLang="zh-CN" dirty="0" smtClean="0"/>
              <a:t>6.3.1    </a:t>
            </a:r>
            <a:r>
              <a:rPr lang="zh-CN" altLang="en-US" dirty="0" smtClean="0"/>
              <a:t>项目监理机构应参加由建设单位组织的竣工验收。 </a:t>
            </a:r>
            <a:r>
              <a:rPr lang="zh-CN" altLang="en-US" dirty="0" smtClean="0">
                <a:solidFill>
                  <a:srgbClr val="FF0000"/>
                </a:solidFill>
              </a:rPr>
              <a:t>对竣工验收中提出的整改问题</a:t>
            </a:r>
            <a:r>
              <a:rPr lang="zh-CN" altLang="en-US" dirty="0" smtClean="0">
                <a:solidFill>
                  <a:srgbClr val="FF0000"/>
                </a:solidFill>
              </a:rPr>
              <a:t>，应</a:t>
            </a:r>
            <a:r>
              <a:rPr lang="zh-CN" altLang="en-US" dirty="0" smtClean="0">
                <a:solidFill>
                  <a:srgbClr val="FF0000"/>
                </a:solidFill>
              </a:rPr>
              <a:t>督促施工单位及时整改</a:t>
            </a:r>
            <a:r>
              <a:rPr lang="zh-CN" altLang="en-US" dirty="0" smtClean="0"/>
              <a:t>。竣工验收合格，总监理工程师应在单位工程竣工验收报告</a:t>
            </a:r>
            <a:r>
              <a:rPr lang="zh-CN" altLang="en-US" dirty="0" smtClean="0"/>
              <a:t>中签</a:t>
            </a:r>
            <a:r>
              <a:rPr lang="zh-CN" altLang="en-US" dirty="0" smtClean="0"/>
              <a:t>署意见。 </a:t>
            </a:r>
            <a:endParaRPr lang="zh-CN" alt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5461719"/>
          </a:xfrm>
        </p:spPr>
        <p:txBody>
          <a:bodyPr/>
          <a:lstStyle/>
          <a:p>
            <a:pPr>
              <a:buNone/>
            </a:pPr>
            <a:r>
              <a:rPr lang="en-US" altLang="zh-CN" dirty="0" smtClean="0"/>
              <a:t>6.3.2   </a:t>
            </a:r>
            <a:r>
              <a:rPr lang="zh-CN" altLang="en-US" sz="2800" dirty="0" smtClean="0"/>
              <a:t>项目监理机构应按合同约定审核工程竣工结算。除合同条款另有约定外，项目</a:t>
            </a:r>
            <a:r>
              <a:rPr lang="zh-CN" altLang="en-US" sz="2800" dirty="0" smtClean="0"/>
              <a:t>监理</a:t>
            </a:r>
            <a:r>
              <a:rPr lang="zh-CN" altLang="en-US" sz="2800" dirty="0" smtClean="0"/>
              <a:t>机构应在合同约定时间内完成工程款支付报审表（工程竣工结算）审核，或要求提</a:t>
            </a:r>
            <a:r>
              <a:rPr lang="zh-CN" altLang="en-US" sz="2800" dirty="0" smtClean="0"/>
              <a:t>供补</a:t>
            </a:r>
            <a:r>
              <a:rPr lang="zh-CN" altLang="en-US" sz="2800" dirty="0" smtClean="0"/>
              <a:t>充证明材料；审核完成时间按最后收到合格的补充证明材料开始计算。 </a:t>
            </a:r>
          </a:p>
          <a:p>
            <a:pPr marL="514350" indent="-514350">
              <a:buAutoNum type="arabicPlain"/>
            </a:pPr>
            <a:r>
              <a:rPr lang="zh-CN" altLang="en-US" sz="2800" dirty="0" smtClean="0"/>
              <a:t>专</a:t>
            </a:r>
            <a:r>
              <a:rPr lang="zh-CN" altLang="en-US" sz="2800" dirty="0" smtClean="0"/>
              <a:t>业监理工程师审查施工单位提交的本专业工程竣工结算量和工程款。专业监理工程师应审查工程竣工结算证明材料及相应支持性证明文件， 审核已完成的合格工程量</a:t>
            </a:r>
            <a:r>
              <a:rPr lang="zh-CN" altLang="en-US" sz="2800" dirty="0" smtClean="0"/>
              <a:t>，提</a:t>
            </a:r>
            <a:r>
              <a:rPr lang="zh-CN" altLang="en-US" sz="2800" dirty="0" smtClean="0"/>
              <a:t>出审查意见</a:t>
            </a:r>
            <a:r>
              <a:rPr lang="zh-CN" altLang="en-US" sz="2800" dirty="0" smtClean="0"/>
              <a:t>。</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对</a:t>
            </a:r>
            <a:r>
              <a:rPr lang="zh-CN" altLang="en-US" sz="2800" dirty="0" smtClean="0"/>
              <a:t>于存在疑义的，专业监理工程师应要</a:t>
            </a:r>
            <a:r>
              <a:rPr lang="zh-CN" altLang="en-US" sz="2800" dirty="0" smtClean="0"/>
              <a:t>求</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施</a:t>
            </a:r>
            <a:r>
              <a:rPr lang="zh-CN" altLang="en-US" sz="2800" dirty="0" smtClean="0"/>
              <a:t>工单位提供补充证明材料</a:t>
            </a:r>
            <a:r>
              <a:rPr lang="zh-CN" altLang="en-US" sz="2800" dirty="0" smtClean="0"/>
              <a:t>，否</a:t>
            </a:r>
            <a:r>
              <a:rPr lang="zh-CN" altLang="en-US" sz="2800" dirty="0" smtClean="0"/>
              <a:t>则，不</a:t>
            </a:r>
            <a:r>
              <a:rPr lang="zh-CN" altLang="en-US" sz="2800" dirty="0" smtClean="0"/>
              <a:t>能</a:t>
            </a:r>
            <a:endParaRPr lang="en-US" altLang="zh-CN" sz="2800" dirty="0" smtClean="0"/>
          </a:p>
          <a:p>
            <a:pPr marL="514350" indent="-514350">
              <a:buNone/>
            </a:pPr>
            <a:r>
              <a:rPr lang="en-US" altLang="zh-CN" sz="2800" dirty="0" smtClean="0"/>
              <a:t> </a:t>
            </a:r>
            <a:r>
              <a:rPr lang="en-US" altLang="zh-CN" sz="2800" dirty="0" smtClean="0"/>
              <a:t>                 </a:t>
            </a:r>
            <a:r>
              <a:rPr lang="zh-CN" altLang="en-US" sz="2800" dirty="0" smtClean="0"/>
              <a:t>进</a:t>
            </a:r>
            <a:r>
              <a:rPr lang="zh-CN" altLang="en-US" sz="2800" dirty="0" smtClean="0"/>
              <a:t>行计量、计价。 </a:t>
            </a:r>
            <a:endParaRPr lang="zh-CN" alt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marL="514350" indent="-514350">
              <a:buAutoNum type="arabicPlain" startAt="4"/>
            </a:pPr>
            <a:r>
              <a:rPr lang="zh-CN" altLang="en-US" dirty="0" smtClean="0"/>
              <a:t>项目监理机构应按监理合同约定，配备满足开展监理工作需要的电脑、打印机等办公设施，及水准仪、经纬仪（或全站仪）、激光测距仪、游标卡尺、卷尺等测量仪器</a:t>
            </a:r>
          </a:p>
          <a:p>
            <a:pPr>
              <a:buNone/>
            </a:pPr>
            <a:r>
              <a:rPr lang="zh-CN" altLang="en-US" dirty="0" smtClean="0"/>
              <a:t>    设备，并满足相关要求。</a:t>
            </a:r>
            <a:endParaRPr lang="zh-CN" alt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548680"/>
            <a:ext cx="8640960" cy="5245695"/>
          </a:xfrm>
        </p:spPr>
        <p:txBody>
          <a:bodyPr/>
          <a:lstStyle/>
          <a:p>
            <a:pPr>
              <a:buNone/>
            </a:pPr>
            <a:r>
              <a:rPr lang="en-US" altLang="zh-CN" dirty="0" smtClean="0"/>
              <a:t>2   </a:t>
            </a:r>
            <a:r>
              <a:rPr lang="zh-CN" altLang="en-US" dirty="0" smtClean="0"/>
              <a:t>总监理工程师审核专业监理工程师的审查意见。签认后报建设单位审批，同时</a:t>
            </a:r>
            <a:r>
              <a:rPr lang="zh-CN" altLang="en-US" dirty="0" smtClean="0"/>
              <a:t>抄送</a:t>
            </a:r>
            <a:r>
              <a:rPr lang="zh-CN" altLang="en-US" dirty="0" smtClean="0"/>
              <a:t>施工单位。 </a:t>
            </a:r>
          </a:p>
          <a:p>
            <a:pPr>
              <a:buNone/>
            </a:pPr>
            <a:r>
              <a:rPr lang="en-US" altLang="zh-CN" dirty="0" smtClean="0"/>
              <a:t>3   </a:t>
            </a:r>
            <a:r>
              <a:rPr lang="zh-CN" altLang="en-US" dirty="0" smtClean="0"/>
              <a:t>项目监理机构应与建设单位、施工单位协商工程竣工结算有关事宜，达成一致</a:t>
            </a:r>
            <a:r>
              <a:rPr lang="zh-CN" altLang="en-US" dirty="0" smtClean="0"/>
              <a:t>意见</a:t>
            </a:r>
            <a:r>
              <a:rPr lang="zh-CN" altLang="en-US" dirty="0" smtClean="0"/>
              <a:t>后，根据建设单位审批意见向施工单位签发工程款支付证书（工程竣工结算）；不</a:t>
            </a:r>
            <a:r>
              <a:rPr lang="zh-CN" altLang="en-US" dirty="0" smtClean="0"/>
              <a:t>能达</a:t>
            </a:r>
            <a:r>
              <a:rPr lang="zh-CN" altLang="en-US" dirty="0" smtClean="0"/>
              <a:t>成一致意见的，应按施工合同约定处置。 </a:t>
            </a:r>
            <a:endParaRPr lang="zh-CN" alt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6.3.3   </a:t>
            </a:r>
            <a:r>
              <a:rPr lang="zh-CN" altLang="en-US" dirty="0" smtClean="0">
                <a:solidFill>
                  <a:srgbClr val="FF0000"/>
                </a:solidFill>
              </a:rPr>
              <a:t>当工程项目满足以下条件之一，项目监理机构应提前 </a:t>
            </a:r>
            <a:r>
              <a:rPr lang="en-US" altLang="zh-CN" dirty="0" smtClean="0">
                <a:solidFill>
                  <a:srgbClr val="FF0000"/>
                </a:solidFill>
              </a:rPr>
              <a:t>7 </a:t>
            </a:r>
            <a:r>
              <a:rPr lang="zh-CN" altLang="en-US" dirty="0" smtClean="0">
                <a:solidFill>
                  <a:srgbClr val="FF0000"/>
                </a:solidFill>
              </a:rPr>
              <a:t>天书面告知建设单位，</a:t>
            </a:r>
            <a:r>
              <a:rPr lang="zh-CN" altLang="en-US" dirty="0" smtClean="0">
                <a:solidFill>
                  <a:srgbClr val="FF0000"/>
                </a:solidFill>
              </a:rPr>
              <a:t>撤离</a:t>
            </a:r>
            <a:r>
              <a:rPr lang="zh-CN" altLang="en-US" dirty="0" smtClean="0">
                <a:solidFill>
                  <a:srgbClr val="FF0000"/>
                </a:solidFill>
              </a:rPr>
              <a:t>项目现场</a:t>
            </a:r>
            <a:r>
              <a:rPr lang="zh-CN" altLang="en-US" dirty="0" smtClean="0"/>
              <a:t>。 </a:t>
            </a:r>
          </a:p>
          <a:p>
            <a:pPr>
              <a:buNone/>
            </a:pPr>
            <a:r>
              <a:rPr lang="en-US" altLang="zh-CN" dirty="0" smtClean="0"/>
              <a:t>1   </a:t>
            </a:r>
            <a:r>
              <a:rPr lang="zh-CN" altLang="en-US" dirty="0" smtClean="0"/>
              <a:t>监理服务内容已完成。 </a:t>
            </a:r>
          </a:p>
          <a:p>
            <a:pPr>
              <a:buNone/>
            </a:pPr>
            <a:r>
              <a:rPr lang="en-US" altLang="zh-CN" dirty="0" smtClean="0"/>
              <a:t>2   </a:t>
            </a:r>
            <a:r>
              <a:rPr lang="zh-CN" altLang="en-US" dirty="0" smtClean="0"/>
              <a:t>监理合同服务期满。 </a:t>
            </a:r>
          </a:p>
          <a:p>
            <a:pPr>
              <a:buNone/>
            </a:pPr>
            <a:r>
              <a:rPr lang="en-US" altLang="zh-CN" dirty="0" smtClean="0"/>
              <a:t>3   </a:t>
            </a:r>
            <a:r>
              <a:rPr lang="zh-CN" altLang="en-US" dirty="0" smtClean="0"/>
              <a:t>建设工程监理合同终止。 </a:t>
            </a:r>
          </a:p>
          <a:p>
            <a:pPr>
              <a:buNone/>
            </a:pPr>
            <a:r>
              <a:rPr lang="en-US" altLang="zh-CN" dirty="0" smtClean="0"/>
              <a:t>4   </a:t>
            </a:r>
            <a:r>
              <a:rPr lang="zh-CN" altLang="en-US" dirty="0" smtClean="0"/>
              <a:t>工程已经竣工验收合格。 </a:t>
            </a:r>
            <a:endParaRPr lang="zh-CN" alt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5   </a:t>
            </a:r>
            <a:r>
              <a:rPr lang="zh-CN" altLang="en-US" dirty="0" smtClean="0">
                <a:solidFill>
                  <a:srgbClr val="FF0000"/>
                </a:solidFill>
              </a:rPr>
              <a:t>工程已竣工预验收合格</a:t>
            </a:r>
            <a:r>
              <a:rPr lang="zh-CN" altLang="en-US" dirty="0" smtClean="0"/>
              <a:t>，</a:t>
            </a:r>
            <a:r>
              <a:rPr lang="zh-CN" altLang="en-US" dirty="0" smtClean="0">
                <a:solidFill>
                  <a:srgbClr val="FF0000"/>
                </a:solidFill>
              </a:rPr>
              <a:t>建设单位在收到项目监理机构签署的单位工程竣工验</a:t>
            </a:r>
            <a:r>
              <a:rPr lang="zh-CN" altLang="en-US" dirty="0" smtClean="0">
                <a:solidFill>
                  <a:srgbClr val="FF0000"/>
                </a:solidFill>
              </a:rPr>
              <a:t>收报</a:t>
            </a:r>
            <a:r>
              <a:rPr lang="zh-CN" altLang="en-US" dirty="0" smtClean="0">
                <a:solidFill>
                  <a:srgbClr val="FF0000"/>
                </a:solidFill>
              </a:rPr>
              <a:t>审表后 </a:t>
            </a:r>
            <a:r>
              <a:rPr lang="en-US" altLang="zh-CN" dirty="0" smtClean="0">
                <a:solidFill>
                  <a:srgbClr val="FF0000"/>
                </a:solidFill>
              </a:rPr>
              <a:t>14 </a:t>
            </a:r>
            <a:r>
              <a:rPr lang="zh-CN" altLang="en-US" dirty="0" smtClean="0">
                <a:solidFill>
                  <a:srgbClr val="FF0000"/>
                </a:solidFill>
              </a:rPr>
              <a:t>天内未组织工程竣工验收</a:t>
            </a:r>
            <a:r>
              <a:rPr lang="zh-CN" altLang="en-US" dirty="0" smtClean="0"/>
              <a:t>。 </a:t>
            </a:r>
          </a:p>
          <a:p>
            <a:pPr>
              <a:buNone/>
            </a:pPr>
            <a:r>
              <a:rPr lang="en-US" altLang="zh-CN" dirty="0" smtClean="0"/>
              <a:t>6   </a:t>
            </a:r>
            <a:r>
              <a:rPr lang="zh-CN" altLang="en-US" dirty="0" smtClean="0">
                <a:solidFill>
                  <a:srgbClr val="FF0000"/>
                </a:solidFill>
              </a:rPr>
              <a:t>工程已竣工预验收合格，建设单位已投入使用</a:t>
            </a:r>
            <a:r>
              <a:rPr lang="zh-CN" altLang="en-US" dirty="0" smtClean="0"/>
              <a:t>。 </a:t>
            </a:r>
            <a:r>
              <a:rPr lang="zh-CN" altLang="en-US" dirty="0" smtClean="0"/>
              <a:t>项</a:t>
            </a:r>
            <a:r>
              <a:rPr lang="zh-CN" altLang="en-US" dirty="0" smtClean="0"/>
              <a:t>目监理机构</a:t>
            </a:r>
            <a:r>
              <a:rPr lang="zh-CN" altLang="en-US" dirty="0" smtClean="0">
                <a:solidFill>
                  <a:srgbClr val="0070C0"/>
                </a:solidFill>
              </a:rPr>
              <a:t>撤离项目现场前</a:t>
            </a:r>
            <a:r>
              <a:rPr lang="zh-CN" altLang="en-US" dirty="0" smtClean="0"/>
              <a:t>，</a:t>
            </a:r>
            <a:r>
              <a:rPr lang="zh-CN" altLang="en-US" dirty="0" smtClean="0">
                <a:solidFill>
                  <a:srgbClr val="0070C0"/>
                </a:solidFill>
              </a:rPr>
              <a:t>应书面通知建设单位，并办理相关移交手续</a:t>
            </a:r>
            <a:r>
              <a:rPr lang="zh-CN" altLang="en-US" dirty="0" smtClean="0"/>
              <a:t>。 </a:t>
            </a:r>
            <a:endParaRPr lang="zh-CN" altLang="en-US"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7  </a:t>
            </a:r>
            <a:r>
              <a:rPr lang="zh-CN" altLang="en-US" sz="3200" dirty="0" smtClean="0"/>
              <a:t>监理工作信息化</a:t>
            </a:r>
            <a:endParaRPr lang="zh-CN" altLang="en-US" sz="3200" dirty="0"/>
          </a:p>
        </p:txBody>
      </p:sp>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7.1    </a:t>
            </a:r>
            <a:r>
              <a:rPr lang="zh-CN" altLang="en-US" sz="2800" dirty="0" smtClean="0"/>
              <a:t>鼓励监理单位</a:t>
            </a:r>
            <a:r>
              <a:rPr lang="zh-CN" altLang="en-US" sz="2800" dirty="0" smtClean="0">
                <a:solidFill>
                  <a:srgbClr val="0070C0"/>
                </a:solidFill>
              </a:rPr>
              <a:t>实施企业信息化建设</a:t>
            </a:r>
            <a:r>
              <a:rPr lang="zh-CN" altLang="en-US" sz="2800" dirty="0" smtClean="0"/>
              <a:t>，优化对项目监理机构的管理流程，</a:t>
            </a:r>
            <a:r>
              <a:rPr lang="zh-CN" altLang="en-US" sz="2800" dirty="0" smtClean="0">
                <a:solidFill>
                  <a:srgbClr val="0070C0"/>
                </a:solidFill>
              </a:rPr>
              <a:t>实现</a:t>
            </a:r>
            <a:r>
              <a:rPr lang="zh-CN" altLang="en-US" sz="2800" dirty="0" smtClean="0"/>
              <a:t>监理</a:t>
            </a:r>
            <a:r>
              <a:rPr lang="zh-CN" altLang="en-US" sz="2800" dirty="0" smtClean="0"/>
              <a:t>单位</a:t>
            </a:r>
            <a:r>
              <a:rPr lang="zh-CN" altLang="en-US" sz="2800" dirty="0" smtClean="0"/>
              <a:t>、项目监理机构</a:t>
            </a:r>
            <a:r>
              <a:rPr lang="zh-CN" altLang="en-US" sz="2800" dirty="0" smtClean="0">
                <a:solidFill>
                  <a:srgbClr val="0070C0"/>
                </a:solidFill>
              </a:rPr>
              <a:t>信息共享和资源有效利用</a:t>
            </a:r>
            <a:r>
              <a:rPr lang="zh-CN" altLang="en-US" sz="2800" dirty="0" smtClean="0"/>
              <a:t>，</a:t>
            </a:r>
            <a:r>
              <a:rPr lang="zh-CN" altLang="en-US" sz="2800" dirty="0" smtClean="0">
                <a:solidFill>
                  <a:srgbClr val="0070C0"/>
                </a:solidFill>
              </a:rPr>
              <a:t>提升监理人员履行合同能力和水平</a:t>
            </a:r>
            <a:r>
              <a:rPr lang="zh-CN" altLang="en-US" sz="2800" dirty="0" smtClean="0"/>
              <a:t>。 </a:t>
            </a:r>
          </a:p>
          <a:p>
            <a:pPr>
              <a:buNone/>
            </a:pPr>
            <a:r>
              <a:rPr lang="en-US" altLang="zh-CN" sz="2800" dirty="0" smtClean="0"/>
              <a:t>7.2   </a:t>
            </a:r>
            <a:r>
              <a:rPr lang="zh-CN" altLang="en-US" sz="2800" dirty="0" smtClean="0"/>
              <a:t>鼓励监理单位采用计算机网络、专业管理软件等信息化手段进行企业管理和对项</a:t>
            </a:r>
            <a:r>
              <a:rPr lang="zh-CN" altLang="en-US" sz="2800" dirty="0" smtClean="0"/>
              <a:t>目监</a:t>
            </a:r>
            <a:r>
              <a:rPr lang="zh-CN" altLang="en-US" sz="2800" dirty="0" smtClean="0"/>
              <a:t>理机构的管理。 </a:t>
            </a:r>
          </a:p>
          <a:p>
            <a:pPr>
              <a:buNone/>
            </a:pPr>
            <a:r>
              <a:rPr lang="en-US" altLang="zh-CN" sz="2800" dirty="0" smtClean="0"/>
              <a:t>7.3    </a:t>
            </a:r>
            <a:r>
              <a:rPr lang="zh-CN" altLang="en-US" sz="2800" dirty="0" smtClean="0"/>
              <a:t>鼓励项目监理机构配备信息化管理设施，安</a:t>
            </a:r>
            <a:r>
              <a:rPr lang="zh-CN" altLang="en-US" sz="2800" dirty="0" smtClean="0"/>
              <a:t>排</a:t>
            </a:r>
            <a:endParaRPr lang="en-US" altLang="zh-CN" sz="2800" dirty="0" smtClean="0"/>
          </a:p>
          <a:p>
            <a:pPr>
              <a:buNone/>
            </a:pPr>
            <a:r>
              <a:rPr lang="en-US" altLang="zh-CN" sz="2800" dirty="0" smtClean="0"/>
              <a:t> </a:t>
            </a:r>
            <a:r>
              <a:rPr lang="en-US" altLang="zh-CN" sz="2800" dirty="0" smtClean="0"/>
              <a:t>               </a:t>
            </a:r>
            <a:r>
              <a:rPr lang="zh-CN" altLang="en-US" sz="2800" dirty="0" smtClean="0"/>
              <a:t>专</a:t>
            </a:r>
            <a:r>
              <a:rPr lang="zh-CN" altLang="en-US" sz="2800" dirty="0" smtClean="0"/>
              <a:t>人或兼职人员负责项目信息化</a:t>
            </a:r>
            <a:r>
              <a:rPr lang="zh-CN" altLang="en-US" sz="2800" dirty="0" smtClean="0"/>
              <a:t>管理</a:t>
            </a:r>
            <a:r>
              <a:rPr lang="zh-CN" altLang="en-US" sz="2800" dirty="0" smtClean="0"/>
              <a:t>。 </a:t>
            </a:r>
          </a:p>
          <a:p>
            <a:pPr>
              <a:buNone/>
            </a:pPr>
            <a:r>
              <a:rPr lang="zh-CN" altLang="en-US" sz="2800" dirty="0" smtClean="0"/>
              <a:t> </a:t>
            </a:r>
            <a:endParaRPr lang="zh-CN" altLang="en-US" sz="2800"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sz="2800" dirty="0" smtClean="0"/>
              <a:t>7.4    </a:t>
            </a:r>
            <a:r>
              <a:rPr lang="zh-CN" altLang="en-US" sz="2800" dirty="0" smtClean="0"/>
              <a:t>提倡项目监理机构利用企业级信息化管理平台，鼓励各项目搭建以工程项目为</a:t>
            </a:r>
            <a:r>
              <a:rPr lang="zh-CN" altLang="en-US" sz="2800" dirty="0" smtClean="0"/>
              <a:t>核心</a:t>
            </a:r>
            <a:r>
              <a:rPr lang="zh-CN" altLang="en-US" sz="2800" dirty="0" smtClean="0"/>
              <a:t>，以各参建单位为平台成员的工程项目信息化管理平台，提高工程项目管理效率。 </a:t>
            </a:r>
          </a:p>
          <a:p>
            <a:pPr>
              <a:buNone/>
            </a:pPr>
            <a:r>
              <a:rPr lang="en-US" altLang="zh-CN" sz="2800" dirty="0" smtClean="0"/>
              <a:t>7.5   </a:t>
            </a:r>
            <a:r>
              <a:rPr lang="zh-CN" altLang="en-US" sz="2800" dirty="0" smtClean="0"/>
              <a:t>提倡项目监理机构及时将项目管理信息上传至企业级信息化管理平台，保证监理</a:t>
            </a:r>
            <a:r>
              <a:rPr lang="zh-CN" altLang="en-US" sz="2800" dirty="0" smtClean="0"/>
              <a:t>单位</a:t>
            </a:r>
            <a:r>
              <a:rPr lang="zh-CN" altLang="en-US" sz="2800" dirty="0" smtClean="0"/>
              <a:t>通过信息化管理平台实现对项目的检查、指导与考核，进一步规范监理工作，实行</a:t>
            </a:r>
            <a:r>
              <a:rPr lang="zh-CN" altLang="en-US" sz="2800" dirty="0" smtClean="0"/>
              <a:t>项目</a:t>
            </a:r>
            <a:r>
              <a:rPr lang="zh-CN" altLang="en-US" sz="2800" dirty="0" smtClean="0"/>
              <a:t>监理机构工作的标准化。 </a:t>
            </a:r>
          </a:p>
          <a:p>
            <a:pPr>
              <a:buNone/>
            </a:pPr>
            <a:r>
              <a:rPr lang="en-US" altLang="zh-CN" sz="2800" dirty="0" smtClean="0"/>
              <a:t>                7.6    </a:t>
            </a:r>
            <a:r>
              <a:rPr lang="zh-CN" altLang="en-US" sz="2800" dirty="0" smtClean="0">
                <a:solidFill>
                  <a:srgbClr val="FF0000"/>
                </a:solidFill>
              </a:rPr>
              <a:t>鼓励项目监理机构应用 </a:t>
            </a:r>
            <a:r>
              <a:rPr lang="en-US" altLang="zh-CN" sz="2800" dirty="0" smtClean="0">
                <a:solidFill>
                  <a:srgbClr val="FF0000"/>
                </a:solidFill>
              </a:rPr>
              <a:t>BIM </a:t>
            </a:r>
            <a:r>
              <a:rPr lang="zh-CN" altLang="en-US" sz="2800" dirty="0" smtClean="0">
                <a:solidFill>
                  <a:srgbClr val="FF0000"/>
                </a:solidFill>
              </a:rPr>
              <a:t>技</a:t>
            </a:r>
            <a:r>
              <a:rPr lang="zh-CN" altLang="en-US" sz="2800" dirty="0" smtClean="0">
                <a:solidFill>
                  <a:srgbClr val="FF0000"/>
                </a:solidFill>
              </a:rPr>
              <a:t>术</a:t>
            </a:r>
            <a:endParaRPr lang="en-US" altLang="zh-CN" sz="2800" dirty="0" smtClean="0">
              <a:solidFill>
                <a:srgbClr val="FF0000"/>
              </a:solidFill>
            </a:endParaRPr>
          </a:p>
          <a:p>
            <a:pPr>
              <a:buNone/>
            </a:pPr>
            <a:r>
              <a:rPr lang="en-US" altLang="zh-CN" sz="2800" dirty="0" smtClean="0">
                <a:solidFill>
                  <a:srgbClr val="FF0000"/>
                </a:solidFill>
              </a:rPr>
              <a:t> </a:t>
            </a:r>
            <a:r>
              <a:rPr lang="en-US" altLang="zh-CN" sz="2800" dirty="0" smtClean="0">
                <a:solidFill>
                  <a:srgbClr val="FF0000"/>
                </a:solidFill>
              </a:rPr>
              <a:t>                   </a:t>
            </a:r>
            <a:r>
              <a:rPr lang="zh-CN" altLang="en-US" sz="2800" dirty="0" smtClean="0">
                <a:solidFill>
                  <a:srgbClr val="FF0000"/>
                </a:solidFill>
              </a:rPr>
              <a:t>开</a:t>
            </a:r>
            <a:r>
              <a:rPr lang="zh-CN" altLang="en-US" sz="2800" dirty="0" smtClean="0">
                <a:solidFill>
                  <a:srgbClr val="FF0000"/>
                </a:solidFill>
              </a:rPr>
              <a:t>展监理工作，对工程质量控制难</a:t>
            </a:r>
            <a:r>
              <a:rPr lang="zh-CN" altLang="en-US" sz="2800" dirty="0" smtClean="0">
                <a:solidFill>
                  <a:srgbClr val="FF0000"/>
                </a:solidFill>
              </a:rPr>
              <a:t>点</a:t>
            </a:r>
            <a:endParaRPr lang="en-US" altLang="zh-CN" sz="2800" dirty="0" smtClean="0">
              <a:solidFill>
                <a:srgbClr val="FF0000"/>
              </a:solidFill>
            </a:endParaRPr>
          </a:p>
          <a:p>
            <a:pPr>
              <a:buNone/>
            </a:pPr>
            <a:r>
              <a:rPr lang="en-US" altLang="zh-CN" sz="2800" dirty="0" smtClean="0">
                <a:solidFill>
                  <a:srgbClr val="FF0000"/>
                </a:solidFill>
              </a:rPr>
              <a:t> </a:t>
            </a:r>
            <a:r>
              <a:rPr lang="en-US" altLang="zh-CN" sz="2800" dirty="0" smtClean="0">
                <a:solidFill>
                  <a:srgbClr val="FF0000"/>
                </a:solidFill>
              </a:rPr>
              <a:t>                   </a:t>
            </a:r>
            <a:r>
              <a:rPr lang="zh-CN" altLang="en-US" sz="2800" dirty="0" smtClean="0">
                <a:solidFill>
                  <a:srgbClr val="FF0000"/>
                </a:solidFill>
              </a:rPr>
              <a:t>和</a:t>
            </a:r>
            <a:r>
              <a:rPr lang="zh-CN" altLang="en-US" sz="2800" dirty="0" smtClean="0">
                <a:solidFill>
                  <a:srgbClr val="FF0000"/>
                </a:solidFill>
              </a:rPr>
              <a:t>重点、</a:t>
            </a:r>
            <a:r>
              <a:rPr lang="zh-CN" altLang="en-US" sz="2800" dirty="0" smtClean="0">
                <a:solidFill>
                  <a:srgbClr val="FF0000"/>
                </a:solidFill>
              </a:rPr>
              <a:t>进度</a:t>
            </a:r>
            <a:r>
              <a:rPr lang="zh-CN" altLang="en-US" sz="2800" dirty="0" smtClean="0">
                <a:solidFill>
                  <a:srgbClr val="FF0000"/>
                </a:solidFill>
              </a:rPr>
              <a:t>控制、造价控制、危</a:t>
            </a:r>
            <a:r>
              <a:rPr lang="zh-CN" altLang="en-US" sz="2800" dirty="0" smtClean="0">
                <a:solidFill>
                  <a:srgbClr val="FF0000"/>
                </a:solidFill>
              </a:rPr>
              <a:t>大</a:t>
            </a:r>
            <a:endParaRPr lang="en-US" altLang="zh-CN" sz="2800" dirty="0" smtClean="0">
              <a:solidFill>
                <a:srgbClr val="FF0000"/>
              </a:solidFill>
            </a:endParaRPr>
          </a:p>
          <a:p>
            <a:pPr>
              <a:buNone/>
            </a:pPr>
            <a:r>
              <a:rPr lang="en-US" altLang="zh-CN" sz="2800" dirty="0" smtClean="0">
                <a:solidFill>
                  <a:srgbClr val="FF0000"/>
                </a:solidFill>
              </a:rPr>
              <a:t> </a:t>
            </a:r>
            <a:r>
              <a:rPr lang="en-US" altLang="zh-CN" sz="2800" dirty="0" smtClean="0">
                <a:solidFill>
                  <a:srgbClr val="FF0000"/>
                </a:solidFill>
              </a:rPr>
              <a:t>                   </a:t>
            </a:r>
            <a:r>
              <a:rPr lang="zh-CN" altLang="en-US" sz="2800" dirty="0" smtClean="0">
                <a:solidFill>
                  <a:srgbClr val="FF0000"/>
                </a:solidFill>
              </a:rPr>
              <a:t>工</a:t>
            </a:r>
            <a:r>
              <a:rPr lang="zh-CN" altLang="en-US" sz="2800" dirty="0" smtClean="0">
                <a:solidFill>
                  <a:srgbClr val="FF0000"/>
                </a:solidFill>
              </a:rPr>
              <a:t>程等实施预控</a:t>
            </a:r>
            <a:r>
              <a:rPr lang="zh-CN" altLang="en-US" sz="2800" dirty="0" smtClean="0"/>
              <a:t>。 </a:t>
            </a:r>
            <a:endParaRPr lang="zh-CN" altLang="en-US" sz="280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12775"/>
            <a:ext cx="8229600" cy="4381599"/>
          </a:xfrm>
        </p:spPr>
        <p:txBody>
          <a:bodyPr/>
          <a:lstStyle/>
          <a:p>
            <a:pPr>
              <a:buNone/>
            </a:pPr>
            <a:endParaRPr lang="en-US" altLang="zh-CN" dirty="0" smtClean="0"/>
          </a:p>
          <a:p>
            <a:pPr>
              <a:buNone/>
            </a:pPr>
            <a:endParaRPr lang="en-US" altLang="zh-CN" dirty="0" smtClean="0"/>
          </a:p>
          <a:p>
            <a:pPr>
              <a:buNone/>
            </a:pPr>
            <a:r>
              <a:rPr lang="en-US" altLang="zh-CN" dirty="0" smtClean="0"/>
              <a:t>                  </a:t>
            </a:r>
            <a:r>
              <a:rPr lang="zh-CN" altLang="en-US" dirty="0" smtClean="0"/>
              <a:t>结束，请大家批评指正。</a:t>
            </a:r>
            <a:endParaRPr lang="en-US" altLang="zh-CN" dirty="0" smtClean="0"/>
          </a:p>
          <a:p>
            <a:pPr>
              <a:buNone/>
            </a:pPr>
            <a:r>
              <a:rPr lang="en-US" altLang="zh-CN" dirty="0" smtClean="0"/>
              <a:t> </a:t>
            </a:r>
            <a:r>
              <a:rPr lang="en-US" altLang="zh-CN" dirty="0" smtClean="0"/>
              <a:t>                      2020</a:t>
            </a:r>
            <a:r>
              <a:rPr lang="zh-CN" altLang="en-US" dirty="0" smtClean="0"/>
              <a:t>年</a:t>
            </a:r>
            <a:r>
              <a:rPr lang="en-US" altLang="zh-CN" dirty="0" smtClean="0"/>
              <a:t>12</a:t>
            </a:r>
            <a:r>
              <a:rPr lang="zh-CN" altLang="en-US" dirty="0" smtClean="0"/>
              <a:t>月</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marL="514350" indent="-514350">
              <a:lnSpc>
                <a:spcPct val="150000"/>
              </a:lnSpc>
              <a:buAutoNum type="arabicPlain" startAt="5"/>
            </a:pPr>
            <a:r>
              <a:rPr lang="zh-CN" altLang="en-US" dirty="0" smtClean="0"/>
              <a:t>监理单位</a:t>
            </a:r>
            <a:r>
              <a:rPr lang="zh-CN" altLang="en-US" dirty="0" smtClean="0">
                <a:solidFill>
                  <a:srgbClr val="FF0000"/>
                </a:solidFill>
              </a:rPr>
              <a:t>更换总监理工程师</a:t>
            </a:r>
            <a:r>
              <a:rPr lang="zh-CN" altLang="en-US" dirty="0" smtClean="0"/>
              <a:t>时，应</a:t>
            </a:r>
            <a:r>
              <a:rPr lang="zh-CN" altLang="en-US" dirty="0" smtClean="0">
                <a:solidFill>
                  <a:srgbClr val="FF0000"/>
                </a:solidFill>
              </a:rPr>
              <a:t>提前 </a:t>
            </a:r>
            <a:r>
              <a:rPr lang="en-US" altLang="zh-CN" dirty="0" smtClean="0">
                <a:solidFill>
                  <a:srgbClr val="FF0000"/>
                </a:solidFill>
              </a:rPr>
              <a:t>7 </a:t>
            </a:r>
            <a:r>
              <a:rPr lang="zh-CN" altLang="en-US" dirty="0" smtClean="0">
                <a:solidFill>
                  <a:srgbClr val="FF0000"/>
                </a:solidFill>
              </a:rPr>
              <a:t>天向建设单位书面报告</a:t>
            </a:r>
            <a:r>
              <a:rPr lang="zh-CN" altLang="en-US" dirty="0" smtClean="0"/>
              <a:t>，经建设单位同意后更换。项目监理机构</a:t>
            </a:r>
            <a:r>
              <a:rPr lang="zh-CN" altLang="en-US" dirty="0" smtClean="0">
                <a:solidFill>
                  <a:srgbClr val="FF0000"/>
                </a:solidFill>
              </a:rPr>
              <a:t>调换专业监理工程师时</a:t>
            </a:r>
            <a:r>
              <a:rPr lang="zh-CN" altLang="en-US" dirty="0" smtClean="0"/>
              <a:t>，总监理工程师应</a:t>
            </a:r>
            <a:r>
              <a:rPr lang="zh-CN" altLang="en-US" dirty="0" smtClean="0">
                <a:solidFill>
                  <a:srgbClr val="FF0000"/>
                </a:solidFill>
              </a:rPr>
              <a:t>提前</a:t>
            </a:r>
            <a:r>
              <a:rPr lang="en-US" altLang="zh-CN" dirty="0" smtClean="0">
                <a:solidFill>
                  <a:srgbClr val="FF0000"/>
                </a:solidFill>
              </a:rPr>
              <a:t>48</a:t>
            </a:r>
            <a:r>
              <a:rPr lang="zh-CN" altLang="en-US" dirty="0" smtClean="0">
                <a:solidFill>
                  <a:srgbClr val="FF0000"/>
                </a:solidFill>
              </a:rPr>
              <a:t>小时书面通</a:t>
            </a:r>
            <a:endParaRPr lang="en-US" altLang="zh-CN" dirty="0" smtClean="0">
              <a:solidFill>
                <a:srgbClr val="FF0000"/>
              </a:solidFill>
            </a:endParaRPr>
          </a:p>
          <a:p>
            <a:pPr marL="514350" indent="-514350">
              <a:lnSpc>
                <a:spcPct val="150000"/>
              </a:lnSpc>
              <a:buNone/>
            </a:pPr>
            <a:r>
              <a:rPr lang="en-US" altLang="zh-CN" dirty="0" smtClean="0">
                <a:solidFill>
                  <a:srgbClr val="FF0000"/>
                </a:solidFill>
              </a:rPr>
              <a:t>               </a:t>
            </a:r>
            <a:r>
              <a:rPr lang="zh-CN" altLang="en-US" dirty="0" smtClean="0">
                <a:solidFill>
                  <a:srgbClr val="FF0000"/>
                </a:solidFill>
              </a:rPr>
              <a:t>知建设单位</a:t>
            </a:r>
            <a:r>
              <a:rPr lang="zh-CN" altLang="en-US" dirty="0" smtClean="0"/>
              <a:t>。</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6    </a:t>
            </a:r>
            <a:r>
              <a:rPr lang="zh-CN" altLang="en-US" dirty="0" smtClean="0"/>
              <a:t>监理单位应当</a:t>
            </a:r>
            <a:r>
              <a:rPr lang="zh-CN" altLang="en-US" dirty="0" smtClean="0">
                <a:solidFill>
                  <a:srgbClr val="FF0000"/>
                </a:solidFill>
              </a:rPr>
              <a:t>依法依规为监理人员办理工伤保险，并缴纳工伤保险费</a:t>
            </a:r>
            <a:r>
              <a:rPr lang="zh-CN" altLang="en-US" dirty="0" smtClean="0"/>
              <a:t>。监理单位应为监理人员提供符合国家规定的劳动安全卫生条件和必要的劳动防护用品。应当保障监理人员在工作场所内的生命安全和身体健康。</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124745"/>
            <a:ext cx="8229600" cy="4669630"/>
          </a:xfrm>
        </p:spPr>
        <p:txBody>
          <a:bodyPr/>
          <a:lstStyle/>
          <a:p>
            <a:pPr>
              <a:buNone/>
            </a:pPr>
            <a:r>
              <a:rPr lang="en-US" altLang="zh-CN" dirty="0" smtClean="0"/>
              <a:t>3.1.2   </a:t>
            </a:r>
            <a:r>
              <a:rPr lang="zh-CN" altLang="en-US" dirty="0" smtClean="0"/>
              <a:t>监理人员工作内容 </a:t>
            </a:r>
          </a:p>
          <a:p>
            <a:pPr>
              <a:buNone/>
            </a:pPr>
            <a:r>
              <a:rPr lang="en-US" altLang="zh-CN" sz="2800" dirty="0" smtClean="0">
                <a:solidFill>
                  <a:srgbClr val="FF0000"/>
                </a:solidFill>
              </a:rPr>
              <a:t>1   </a:t>
            </a:r>
            <a:r>
              <a:rPr lang="zh-CN" altLang="en-US" sz="2800" dirty="0" smtClean="0">
                <a:solidFill>
                  <a:srgbClr val="FF0000"/>
                </a:solidFill>
              </a:rPr>
              <a:t>总监理工程师主要工作内容</a:t>
            </a:r>
            <a:r>
              <a:rPr lang="zh-CN" altLang="en-US" dirty="0" smtClean="0"/>
              <a:t>： </a:t>
            </a:r>
          </a:p>
          <a:p>
            <a:pPr>
              <a:buNone/>
            </a:pPr>
            <a:r>
              <a:rPr lang="en-US" altLang="zh-CN" sz="2400" dirty="0" smtClean="0"/>
              <a:t>1) </a:t>
            </a:r>
            <a:r>
              <a:rPr lang="zh-CN" altLang="en-US" sz="2400" dirty="0" smtClean="0"/>
              <a:t>确定项目监理机构人员及岗位分工。 </a:t>
            </a:r>
          </a:p>
          <a:p>
            <a:pPr>
              <a:buNone/>
            </a:pPr>
            <a:r>
              <a:rPr lang="en-US" altLang="zh-CN" sz="2400" dirty="0" smtClean="0"/>
              <a:t>2) </a:t>
            </a:r>
            <a:r>
              <a:rPr lang="zh-CN" altLang="en-US" sz="2400" dirty="0" smtClean="0"/>
              <a:t>组织编制监理规划，审批监理实施细则。 </a:t>
            </a:r>
          </a:p>
          <a:p>
            <a:pPr>
              <a:buNone/>
            </a:pPr>
            <a:r>
              <a:rPr lang="en-US" altLang="zh-CN" sz="2400" dirty="0" smtClean="0"/>
              <a:t>3) </a:t>
            </a:r>
            <a:r>
              <a:rPr lang="zh-CN" altLang="en-US" sz="2400" dirty="0" smtClean="0"/>
              <a:t>根据工程进展及监理工作情况调配监理人员，检查监理人员工作；</a:t>
            </a:r>
            <a:r>
              <a:rPr lang="zh-CN" altLang="en-US" sz="2400" dirty="0" smtClean="0">
                <a:solidFill>
                  <a:srgbClr val="0070C0"/>
                </a:solidFill>
              </a:rPr>
              <a:t>审阅监理日志</a:t>
            </a:r>
            <a:r>
              <a:rPr lang="zh-CN" altLang="en-US" sz="2400" dirty="0" smtClean="0"/>
              <a:t>。 </a:t>
            </a:r>
          </a:p>
          <a:p>
            <a:pPr>
              <a:buNone/>
            </a:pPr>
            <a:r>
              <a:rPr lang="en-US" altLang="zh-CN" sz="2400" dirty="0" smtClean="0"/>
              <a:t>               4) </a:t>
            </a:r>
            <a:r>
              <a:rPr lang="zh-CN" altLang="en-US" sz="2400" dirty="0" smtClean="0"/>
              <a:t>组织检查施工单位现场质量、安全生产管理体</a:t>
            </a:r>
            <a:endParaRPr lang="en-US" altLang="zh-CN" sz="2400" dirty="0" smtClean="0"/>
          </a:p>
          <a:p>
            <a:pPr>
              <a:buNone/>
            </a:pPr>
            <a:r>
              <a:rPr lang="en-US" altLang="zh-CN" sz="2400" dirty="0" smtClean="0"/>
              <a:t>                   </a:t>
            </a:r>
            <a:r>
              <a:rPr lang="zh-CN" altLang="en-US" sz="2400" dirty="0" smtClean="0"/>
              <a:t>系的建立及运行情况。 </a:t>
            </a:r>
          </a:p>
          <a:p>
            <a:pPr>
              <a:buNone/>
            </a:pPr>
            <a:r>
              <a:rPr lang="en-US" altLang="zh-CN" sz="2400" dirty="0" smtClean="0"/>
              <a:t>                    5) </a:t>
            </a:r>
            <a:r>
              <a:rPr lang="zh-CN" altLang="en-US" sz="2400" dirty="0" smtClean="0">
                <a:solidFill>
                  <a:srgbClr val="0070C0"/>
                </a:solidFill>
              </a:rPr>
              <a:t>组织监理人员参加由建设单位主持的设计交</a:t>
            </a:r>
            <a:endParaRPr lang="en-US" altLang="zh-CN" sz="2400" dirty="0" smtClean="0">
              <a:solidFill>
                <a:srgbClr val="0070C0"/>
              </a:solidFill>
            </a:endParaRPr>
          </a:p>
          <a:p>
            <a:pPr>
              <a:buNone/>
            </a:pPr>
            <a:r>
              <a:rPr lang="en-US" altLang="zh-CN" sz="2400" dirty="0" smtClean="0"/>
              <a:t>                        </a:t>
            </a:r>
            <a:r>
              <a:rPr lang="zh-CN" altLang="en-US" sz="2400" dirty="0" smtClean="0">
                <a:solidFill>
                  <a:srgbClr val="0070C0"/>
                </a:solidFill>
              </a:rPr>
              <a:t>底和图纸会审会议</a:t>
            </a:r>
            <a:r>
              <a:rPr lang="zh-CN" altLang="en-US" sz="2400" dirty="0" smtClean="0"/>
              <a:t>。</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     2020 </a:t>
            </a:r>
            <a:r>
              <a:rPr lang="zh-CN" altLang="en-US" dirty="0" smtClean="0"/>
              <a:t>年</a:t>
            </a:r>
            <a:r>
              <a:rPr lang="en-US" altLang="zh-CN" dirty="0" smtClean="0"/>
              <a:t>3 </a:t>
            </a:r>
            <a:r>
              <a:rPr lang="zh-CN" altLang="en-US" dirty="0" smtClean="0"/>
              <a:t>月中国建设监理协会</a:t>
            </a:r>
            <a:r>
              <a:rPr lang="zh-CN" altLang="en-US" dirty="0"/>
              <a:t>出台</a:t>
            </a:r>
            <a:r>
              <a:rPr lang="zh-CN" altLang="en-US" dirty="0" smtClean="0"/>
              <a:t>了</a:t>
            </a:r>
            <a:r>
              <a:rPr lang="en-US" altLang="zh-CN" dirty="0" smtClean="0"/>
              <a:t>《</a:t>
            </a:r>
            <a:r>
              <a:rPr lang="zh-CN" altLang="en-US" dirty="0" smtClean="0"/>
              <a:t>房屋建筑工程监理工作标准</a:t>
            </a:r>
            <a:r>
              <a:rPr lang="en-US" altLang="zh-CN" dirty="0" smtClean="0"/>
              <a:t>》</a:t>
            </a:r>
            <a:r>
              <a:rPr lang="zh-CN" altLang="en-US" dirty="0" smtClean="0"/>
              <a:t>（试行）、</a:t>
            </a:r>
            <a:r>
              <a:rPr lang="en-US" altLang="zh-CN" dirty="0" smtClean="0"/>
              <a:t>《</a:t>
            </a:r>
            <a:r>
              <a:rPr lang="zh-CN" altLang="en-US" dirty="0" smtClean="0"/>
              <a:t>工程监理资料管理标准</a:t>
            </a:r>
            <a:r>
              <a:rPr lang="en-US" altLang="zh-CN" dirty="0" smtClean="0"/>
              <a:t>》</a:t>
            </a:r>
            <a:r>
              <a:rPr lang="zh-CN" altLang="en-US" dirty="0" smtClean="0"/>
              <a:t>（试行）</a:t>
            </a:r>
            <a:endParaRPr lang="en-US" altLang="zh-CN" dirty="0" smtClean="0"/>
          </a:p>
          <a:p>
            <a:pPr>
              <a:buNone/>
            </a:pPr>
            <a:r>
              <a:rPr lang="en-US" altLang="zh-CN" dirty="0"/>
              <a:t> </a:t>
            </a:r>
            <a:r>
              <a:rPr lang="en-US" altLang="zh-CN" dirty="0" smtClean="0"/>
              <a:t>         </a:t>
            </a:r>
            <a:r>
              <a:rPr lang="zh-CN" altLang="en-US" dirty="0" smtClean="0"/>
              <a:t>这两个标准规范了监理企业及监理从业人员工作的行为，告诉了我们在监理工作的各个阶段应该做些什么。</a:t>
            </a:r>
            <a:endParaRPr lang="en-US" altLang="zh-CN" dirty="0" smtClean="0"/>
          </a:p>
          <a:p>
            <a:pPr>
              <a:buNone/>
            </a:pPr>
            <a:r>
              <a:rPr lang="en-US" altLang="zh-CN" dirty="0" smtClean="0"/>
              <a:t>               </a:t>
            </a:r>
            <a:r>
              <a:rPr lang="zh-CN" altLang="en-US" dirty="0" smtClean="0"/>
              <a:t>今天，我给大家把这两个标准进行</a:t>
            </a:r>
            <a:endParaRPr lang="en-US" altLang="zh-CN" dirty="0" smtClean="0"/>
          </a:p>
          <a:p>
            <a:pPr>
              <a:buNone/>
            </a:pPr>
            <a:r>
              <a:rPr lang="zh-CN" altLang="en-US" dirty="0" smtClean="0"/>
              <a:t>               一下解读。</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sz="2800" dirty="0" smtClean="0"/>
              <a:t>6) </a:t>
            </a:r>
            <a:r>
              <a:rPr lang="zh-CN" altLang="en-US" sz="2800" dirty="0" smtClean="0"/>
              <a:t>组织审核施工组织设计、施工方案。 </a:t>
            </a:r>
          </a:p>
          <a:p>
            <a:pPr>
              <a:buNone/>
            </a:pPr>
            <a:r>
              <a:rPr lang="en-US" altLang="zh-CN" sz="2800" dirty="0" smtClean="0"/>
              <a:t>7) </a:t>
            </a:r>
            <a:r>
              <a:rPr lang="zh-CN" altLang="en-US" sz="2800" dirty="0" smtClean="0"/>
              <a:t>审核工程开工、复工申请，签发工程开工令、暂停令和复工令。 </a:t>
            </a:r>
          </a:p>
          <a:p>
            <a:pPr>
              <a:buNone/>
            </a:pPr>
            <a:r>
              <a:rPr lang="en-US" altLang="zh-CN" sz="2800" dirty="0" smtClean="0"/>
              <a:t>8) </a:t>
            </a:r>
            <a:r>
              <a:rPr lang="zh-CN" altLang="en-US" sz="2800" dirty="0" smtClean="0">
                <a:solidFill>
                  <a:srgbClr val="0070C0"/>
                </a:solidFill>
              </a:rPr>
              <a:t>组织审核施工单位提交的施工进度计划，组织审核施工进度计划的调整</a:t>
            </a:r>
            <a:r>
              <a:rPr lang="zh-CN" altLang="en-US" sz="2800" dirty="0" smtClean="0"/>
              <a:t>。  </a:t>
            </a:r>
          </a:p>
          <a:p>
            <a:pPr>
              <a:buNone/>
            </a:pPr>
            <a:r>
              <a:rPr lang="en-US" altLang="zh-CN" sz="2800" dirty="0" smtClean="0"/>
              <a:t>9) </a:t>
            </a:r>
            <a:r>
              <a:rPr lang="zh-CN" altLang="en-US" sz="2800" dirty="0" smtClean="0">
                <a:solidFill>
                  <a:srgbClr val="0070C0"/>
                </a:solidFill>
              </a:rPr>
              <a:t>组织审核施工单位提交的采用新材料、新工艺、新技术、新设备的论证材料及相关验收标准</a:t>
            </a:r>
            <a:r>
              <a:rPr lang="zh-CN" altLang="en-US" sz="2800" dirty="0" smtClean="0"/>
              <a:t>。 </a:t>
            </a:r>
          </a:p>
          <a:p>
            <a:pPr>
              <a:buNone/>
            </a:pPr>
            <a:r>
              <a:rPr lang="en-US" altLang="zh-CN" sz="2800" dirty="0" smtClean="0"/>
              <a:t>10)</a:t>
            </a:r>
            <a:r>
              <a:rPr lang="zh-CN" altLang="en-US" sz="2800" dirty="0" smtClean="0">
                <a:solidFill>
                  <a:srgbClr val="0070C0"/>
                </a:solidFill>
              </a:rPr>
              <a:t>审核分包单位资格</a:t>
            </a:r>
            <a:r>
              <a:rPr lang="zh-CN" altLang="en-US" sz="2800" dirty="0" smtClean="0"/>
              <a:t>。 </a:t>
            </a:r>
          </a:p>
          <a:p>
            <a:pPr>
              <a:buNone/>
            </a:pPr>
            <a:r>
              <a:rPr lang="en-US" altLang="zh-CN" sz="2800" dirty="0" smtClean="0"/>
              <a:t>11)</a:t>
            </a:r>
            <a:r>
              <a:rPr lang="zh-CN" altLang="en-US" sz="2800" dirty="0" smtClean="0">
                <a:solidFill>
                  <a:srgbClr val="0070C0"/>
                </a:solidFill>
              </a:rPr>
              <a:t>主持监理例会，并根据需要主持或参加专题会议</a:t>
            </a:r>
            <a:r>
              <a:rPr lang="zh-CN" altLang="en-US" sz="2800" dirty="0" smtClean="0"/>
              <a:t>。 </a:t>
            </a:r>
          </a:p>
          <a:p>
            <a:pPr>
              <a:buNone/>
            </a:pPr>
            <a:r>
              <a:rPr lang="en-US" altLang="zh-CN" sz="2800" dirty="0" smtClean="0"/>
              <a:t>                12)</a:t>
            </a:r>
            <a:r>
              <a:rPr lang="zh-CN" altLang="en-US" sz="2800" dirty="0" smtClean="0">
                <a:solidFill>
                  <a:srgbClr val="0070C0"/>
                </a:solidFill>
              </a:rPr>
              <a:t>组织建立危大工程安全管理档案</a:t>
            </a:r>
            <a:r>
              <a:rPr lang="zh-CN" altLang="en-US" sz="2800" dirty="0" smtClean="0"/>
              <a:t>。</a:t>
            </a:r>
            <a:endParaRPr lang="zh-CN" alt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idx="1"/>
          </p:nvPr>
        </p:nvSpPr>
        <p:spPr>
          <a:xfrm>
            <a:off x="457200" y="260350"/>
            <a:ext cx="8229600" cy="5534025"/>
          </a:xfrm>
        </p:spPr>
        <p:txBody>
          <a:bodyPr/>
          <a:lstStyle/>
          <a:p>
            <a:pPr>
              <a:buNone/>
            </a:pPr>
            <a:r>
              <a:rPr lang="en-US" altLang="zh-CN" dirty="0" smtClean="0"/>
              <a:t>13)</a:t>
            </a:r>
            <a:r>
              <a:rPr lang="zh-CN" altLang="en-US" dirty="0" smtClean="0">
                <a:solidFill>
                  <a:srgbClr val="0070C0"/>
                </a:solidFill>
              </a:rPr>
              <a:t>组织实施向有关主管部门报告</a:t>
            </a:r>
            <a:r>
              <a:rPr lang="zh-CN" altLang="en-US" dirty="0" smtClean="0"/>
              <a:t>。 </a:t>
            </a:r>
          </a:p>
          <a:p>
            <a:pPr>
              <a:buNone/>
            </a:pPr>
            <a:r>
              <a:rPr lang="en-US" altLang="zh-CN" dirty="0" smtClean="0"/>
              <a:t>14)</a:t>
            </a:r>
            <a:r>
              <a:rPr lang="zh-CN" altLang="en-US" dirty="0" smtClean="0">
                <a:solidFill>
                  <a:srgbClr val="0070C0"/>
                </a:solidFill>
              </a:rPr>
              <a:t>参加超过一定规模的危大工程专项施工方案专家论证会，参与组织危大工程验收</a:t>
            </a:r>
            <a:r>
              <a:rPr lang="zh-CN" altLang="en-US" dirty="0" smtClean="0"/>
              <a:t>。 </a:t>
            </a:r>
          </a:p>
          <a:p>
            <a:pPr>
              <a:buNone/>
            </a:pPr>
            <a:r>
              <a:rPr lang="en-US" altLang="zh-CN" dirty="0" smtClean="0"/>
              <a:t>15)</a:t>
            </a:r>
            <a:r>
              <a:rPr lang="zh-CN" altLang="en-US" dirty="0" smtClean="0"/>
              <a:t>组织编写监理月报。 </a:t>
            </a:r>
          </a:p>
          <a:p>
            <a:pPr>
              <a:buNone/>
            </a:pPr>
            <a:r>
              <a:rPr lang="en-US" altLang="zh-CN" dirty="0" smtClean="0"/>
              <a:t>16)</a:t>
            </a:r>
            <a:r>
              <a:rPr lang="zh-CN" altLang="en-US" dirty="0" smtClean="0"/>
              <a:t>组织审核施工单位的工程付款申请，签发工程款支付证书，按合同约定组织审核竣工结算。 </a:t>
            </a:r>
          </a:p>
          <a:p>
            <a:pPr>
              <a:buNone/>
            </a:pPr>
            <a:r>
              <a:rPr lang="en-US" altLang="zh-CN" dirty="0" smtClean="0"/>
              <a:t>17)</a:t>
            </a:r>
            <a:r>
              <a:rPr lang="zh-CN" altLang="en-US" dirty="0" smtClean="0"/>
              <a:t>组织审核工程变更。 </a:t>
            </a:r>
          </a:p>
          <a:p>
            <a:pPr>
              <a:buNone/>
            </a:pPr>
            <a:r>
              <a:rPr lang="en-US" altLang="zh-CN" dirty="0" smtClean="0"/>
              <a:t>              18)</a:t>
            </a:r>
            <a:r>
              <a:rPr lang="zh-CN" altLang="en-US" dirty="0" smtClean="0"/>
              <a:t>组织审核工程索赔。 </a:t>
            </a:r>
          </a:p>
          <a:p>
            <a:pPr>
              <a:buNone/>
            </a:pPr>
            <a:r>
              <a:rPr lang="en-US" altLang="zh-CN" dirty="0" smtClean="0"/>
              <a:t>              19)</a:t>
            </a:r>
            <a:r>
              <a:rPr lang="zh-CN" altLang="en-US" dirty="0" smtClean="0"/>
              <a:t>调解建设单位与施工单位的合同 </a:t>
            </a:r>
            <a:endParaRPr lang="en-US" altLang="zh-CN" dirty="0" smtClean="0"/>
          </a:p>
          <a:p>
            <a:pPr>
              <a:buNone/>
            </a:pPr>
            <a:r>
              <a:rPr lang="en-US" altLang="zh-CN" dirty="0" smtClean="0"/>
              <a:t>               </a:t>
            </a:r>
            <a:r>
              <a:rPr lang="zh-CN" altLang="en-US" dirty="0" smtClean="0"/>
              <a:t>    争议。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32648"/>
          </a:xfrm>
        </p:spPr>
        <p:txBody>
          <a:bodyPr/>
          <a:lstStyle/>
          <a:p>
            <a:pPr>
              <a:buNone/>
            </a:pPr>
            <a:r>
              <a:rPr lang="en-US" altLang="zh-CN" sz="2800" dirty="0" smtClean="0"/>
              <a:t>20)</a:t>
            </a:r>
            <a:r>
              <a:rPr lang="zh-CN" altLang="en-US" sz="2800" dirty="0" smtClean="0"/>
              <a:t>组织分部（子分部）工程验收。 </a:t>
            </a:r>
          </a:p>
          <a:p>
            <a:pPr>
              <a:buNone/>
            </a:pPr>
            <a:r>
              <a:rPr lang="en-US" altLang="zh-CN" sz="2800" dirty="0" smtClean="0"/>
              <a:t>21)</a:t>
            </a:r>
            <a:r>
              <a:rPr lang="zh-CN" altLang="en-US" sz="2800" dirty="0" smtClean="0"/>
              <a:t>组织审查施工单位的工程竣工申请，组织工程竣工预验收，签署施工单位的工程竣工预验收意见，组织编写工程质量评估报告。 </a:t>
            </a:r>
          </a:p>
          <a:p>
            <a:pPr>
              <a:buNone/>
            </a:pPr>
            <a:r>
              <a:rPr lang="en-US" altLang="zh-CN" sz="2800" dirty="0" smtClean="0"/>
              <a:t>22)</a:t>
            </a:r>
            <a:r>
              <a:rPr lang="zh-CN" altLang="en-US" sz="2800" dirty="0" smtClean="0"/>
              <a:t>参与工程竣工验收，签署工程竣工验收意见。 </a:t>
            </a:r>
          </a:p>
          <a:p>
            <a:pPr>
              <a:buNone/>
            </a:pPr>
            <a:r>
              <a:rPr lang="en-US" altLang="zh-CN" sz="2800" dirty="0" smtClean="0"/>
              <a:t>23)</a:t>
            </a:r>
            <a:r>
              <a:rPr lang="zh-CN" altLang="en-US" sz="2800" dirty="0" smtClean="0"/>
              <a:t>配合工程质量、安全事故的调查和处理，</a:t>
            </a:r>
            <a:r>
              <a:rPr lang="zh-CN" altLang="en-US" sz="2800" dirty="0" smtClean="0">
                <a:solidFill>
                  <a:srgbClr val="0070C0"/>
                </a:solidFill>
              </a:rPr>
              <a:t>配合质量投诉调查和处理等</a:t>
            </a:r>
            <a:r>
              <a:rPr lang="zh-CN" altLang="en-US" sz="2800" dirty="0" smtClean="0"/>
              <a:t>。 </a:t>
            </a:r>
            <a:endParaRPr lang="en-US" altLang="zh-CN" sz="2800" dirty="0" smtClean="0"/>
          </a:p>
          <a:p>
            <a:pPr>
              <a:buNone/>
            </a:pPr>
            <a:r>
              <a:rPr lang="en-US" altLang="zh-CN" sz="2800" dirty="0" smtClean="0"/>
              <a:t>24)</a:t>
            </a:r>
            <a:r>
              <a:rPr lang="zh-CN" altLang="en-US" sz="2800" dirty="0" smtClean="0"/>
              <a:t>组织编写监理工作总结。 </a:t>
            </a:r>
          </a:p>
          <a:p>
            <a:pPr>
              <a:buNone/>
            </a:pPr>
            <a:r>
              <a:rPr lang="en-US" altLang="zh-CN" sz="2800" dirty="0" smtClean="0"/>
              <a:t>               25)</a:t>
            </a:r>
            <a:r>
              <a:rPr lang="zh-CN" altLang="en-US" sz="2800" dirty="0" smtClean="0"/>
              <a:t>组织整理监理资料，</a:t>
            </a:r>
            <a:r>
              <a:rPr lang="zh-CN" altLang="en-US" sz="2800" dirty="0" smtClean="0">
                <a:solidFill>
                  <a:srgbClr val="0070C0"/>
                </a:solidFill>
              </a:rPr>
              <a:t>签发工程监理竣 </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工资料移交单</a:t>
            </a:r>
            <a:r>
              <a:rPr lang="zh-CN" altLang="en-US" sz="2800" dirty="0" smtClean="0"/>
              <a:t>。</a:t>
            </a:r>
            <a:endParaRPr lang="zh-CN" alt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2   </a:t>
            </a:r>
            <a:r>
              <a:rPr lang="zh-CN" altLang="en-US" sz="2800" dirty="0" smtClean="0">
                <a:solidFill>
                  <a:srgbClr val="FF0000"/>
                </a:solidFill>
              </a:rPr>
              <a:t>专业监理工程师主要工作内容</a:t>
            </a:r>
            <a:r>
              <a:rPr lang="zh-CN" altLang="en-US" sz="2800" dirty="0" smtClean="0"/>
              <a:t>： </a:t>
            </a:r>
          </a:p>
          <a:p>
            <a:pPr>
              <a:buNone/>
            </a:pPr>
            <a:r>
              <a:rPr lang="en-US" altLang="zh-CN" sz="2800" dirty="0" smtClean="0"/>
              <a:t>1) </a:t>
            </a:r>
            <a:r>
              <a:rPr lang="zh-CN" altLang="en-US" sz="2800" dirty="0" smtClean="0"/>
              <a:t>参与编制监理规划，负责编制</a:t>
            </a:r>
            <a:r>
              <a:rPr lang="zh-CN" altLang="en-US" sz="2800" dirty="0" smtClean="0">
                <a:solidFill>
                  <a:srgbClr val="0070C0"/>
                </a:solidFill>
              </a:rPr>
              <a:t>本专业</a:t>
            </a:r>
            <a:r>
              <a:rPr lang="zh-CN" altLang="en-US" sz="2800" dirty="0" smtClean="0"/>
              <a:t>监理实施细则。 </a:t>
            </a:r>
          </a:p>
          <a:p>
            <a:pPr>
              <a:buNone/>
            </a:pPr>
            <a:r>
              <a:rPr lang="en-US" altLang="zh-CN" sz="2800" dirty="0" smtClean="0"/>
              <a:t>2) </a:t>
            </a:r>
            <a:r>
              <a:rPr lang="zh-CN" altLang="en-US" sz="2800" dirty="0" smtClean="0">
                <a:solidFill>
                  <a:srgbClr val="0070C0"/>
                </a:solidFill>
              </a:rPr>
              <a:t>参与审查施工单位现场质量、安全生产管理体系建立情况，检查其运行情况</a:t>
            </a:r>
            <a:r>
              <a:rPr lang="zh-CN" altLang="en-US" sz="2800" dirty="0" smtClean="0"/>
              <a:t>。 </a:t>
            </a:r>
          </a:p>
          <a:p>
            <a:pPr>
              <a:buNone/>
            </a:pPr>
            <a:r>
              <a:rPr lang="en-US" altLang="zh-CN" sz="2800" dirty="0" smtClean="0"/>
              <a:t>3) </a:t>
            </a:r>
            <a:r>
              <a:rPr lang="zh-CN" altLang="en-US" sz="2800" dirty="0" smtClean="0"/>
              <a:t>审查施工单位提交的</a:t>
            </a:r>
            <a:r>
              <a:rPr lang="zh-CN" altLang="en-US" sz="2800" dirty="0" smtClean="0">
                <a:solidFill>
                  <a:srgbClr val="0070C0"/>
                </a:solidFill>
              </a:rPr>
              <a:t>涉及本专业的施工组织设计</a:t>
            </a:r>
            <a:r>
              <a:rPr lang="en-US" altLang="zh-CN" sz="2800" dirty="0" smtClean="0">
                <a:solidFill>
                  <a:srgbClr val="0070C0"/>
                </a:solidFill>
              </a:rPr>
              <a:t>/</a:t>
            </a:r>
            <a:r>
              <a:rPr lang="zh-CN" altLang="en-US" sz="2800" dirty="0" smtClean="0">
                <a:solidFill>
                  <a:srgbClr val="0070C0"/>
                </a:solidFill>
              </a:rPr>
              <a:t>专项施工方案</a:t>
            </a:r>
            <a:r>
              <a:rPr lang="zh-CN" altLang="en-US" sz="2800" dirty="0" smtClean="0"/>
              <a:t>，并向总监理工程师报告。 </a:t>
            </a:r>
          </a:p>
          <a:p>
            <a:pPr>
              <a:buNone/>
            </a:pPr>
            <a:r>
              <a:rPr lang="en-US" altLang="zh-CN" sz="2800" dirty="0" smtClean="0"/>
              <a:t>              4) </a:t>
            </a:r>
            <a:r>
              <a:rPr lang="zh-CN" altLang="en-US" sz="2800" dirty="0" smtClean="0"/>
              <a:t>审查施工单位提交的</a:t>
            </a:r>
            <a:r>
              <a:rPr lang="zh-CN" altLang="en-US" sz="2800" dirty="0" smtClean="0">
                <a:solidFill>
                  <a:srgbClr val="0070C0"/>
                </a:solidFill>
              </a:rPr>
              <a:t>涉及本专业施工进</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度计划， 核查施工进度计划的执行情况</a:t>
            </a:r>
            <a:r>
              <a:rPr lang="zh-CN" altLang="en-US" sz="2800" dirty="0" smtClean="0"/>
              <a:t>。</a:t>
            </a:r>
          </a:p>
          <a:p>
            <a:pPr>
              <a:buNone/>
            </a:pPr>
            <a:r>
              <a:rPr lang="en-US" altLang="zh-CN" sz="2800" dirty="0" smtClean="0"/>
              <a:t>                 5) </a:t>
            </a:r>
            <a:r>
              <a:rPr lang="zh-CN" altLang="en-US" sz="2800" dirty="0" smtClean="0"/>
              <a:t>审查</a:t>
            </a:r>
            <a:r>
              <a:rPr lang="zh-CN" altLang="en-US" sz="2800" dirty="0" smtClean="0">
                <a:solidFill>
                  <a:srgbClr val="0070C0"/>
                </a:solidFill>
              </a:rPr>
              <a:t>涉及本专业</a:t>
            </a:r>
            <a:r>
              <a:rPr lang="zh-CN" altLang="en-US" sz="2800" dirty="0" smtClean="0"/>
              <a:t>的分包单位资格。</a:t>
            </a:r>
            <a:endParaRPr lang="zh-CN" alt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6) </a:t>
            </a:r>
            <a:r>
              <a:rPr lang="zh-CN" altLang="en-US" sz="2800" dirty="0" smtClean="0"/>
              <a:t>指导、检查本专业监理员工作，定期向总监理工程师报告本专业监理实施情况。  </a:t>
            </a:r>
          </a:p>
          <a:p>
            <a:pPr>
              <a:buNone/>
            </a:pPr>
            <a:r>
              <a:rPr lang="en-US" altLang="zh-CN" sz="2800" dirty="0" smtClean="0"/>
              <a:t>7) </a:t>
            </a:r>
            <a:r>
              <a:rPr lang="zh-CN" altLang="en-US" sz="2800" dirty="0" smtClean="0"/>
              <a:t>验收本专业工程材料、构配件、设备的质量。  </a:t>
            </a:r>
          </a:p>
          <a:p>
            <a:pPr>
              <a:buNone/>
            </a:pPr>
            <a:r>
              <a:rPr lang="en-US" altLang="zh-CN" sz="2800" dirty="0" smtClean="0"/>
              <a:t>8) </a:t>
            </a:r>
            <a:r>
              <a:rPr lang="zh-CN" altLang="en-US" sz="2800" dirty="0" smtClean="0">
                <a:solidFill>
                  <a:srgbClr val="0070C0"/>
                </a:solidFill>
              </a:rPr>
              <a:t>审查施工单位提交的涉及本专业采用新材料、新工艺、新技术、新设备的论证材料及相关验收标准</a:t>
            </a:r>
            <a:r>
              <a:rPr lang="zh-CN" altLang="en-US" sz="2800" dirty="0" smtClean="0"/>
              <a:t>。 </a:t>
            </a:r>
          </a:p>
          <a:p>
            <a:pPr>
              <a:buNone/>
            </a:pPr>
            <a:r>
              <a:rPr lang="en-US" altLang="zh-CN" sz="2800" dirty="0" smtClean="0"/>
              <a:t>9) </a:t>
            </a:r>
            <a:r>
              <a:rPr lang="zh-CN" altLang="en-US" sz="2800" dirty="0" smtClean="0">
                <a:solidFill>
                  <a:srgbClr val="0070C0"/>
                </a:solidFill>
              </a:rPr>
              <a:t>复核本专业的施工测量放线成果</a:t>
            </a:r>
            <a:r>
              <a:rPr lang="zh-CN" altLang="en-US" sz="2800" dirty="0" smtClean="0"/>
              <a:t>。 </a:t>
            </a:r>
          </a:p>
          <a:p>
            <a:pPr>
              <a:buNone/>
            </a:pPr>
            <a:r>
              <a:rPr lang="en-US" altLang="zh-CN" sz="2800" dirty="0" smtClean="0"/>
              <a:t>               10)</a:t>
            </a:r>
            <a:r>
              <a:rPr lang="zh-CN" altLang="en-US" sz="2800" dirty="0" smtClean="0">
                <a:solidFill>
                  <a:srgbClr val="0070C0"/>
                </a:solidFill>
              </a:rPr>
              <a:t>参加涉及本专业的危大工程专项施工</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方案专家论证会，参与危大工程验收</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及开展危大工程专项巡视检查</a:t>
            </a:r>
            <a:r>
              <a:rPr lang="zh-CN" altLang="en-US" sz="2800" dirty="0" smtClean="0"/>
              <a:t>。 </a:t>
            </a:r>
            <a:endParaRPr lang="zh-CN" altLang="en-US"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11)</a:t>
            </a:r>
            <a:r>
              <a:rPr lang="zh-CN" altLang="en-US" dirty="0" smtClean="0"/>
              <a:t>负责本专业检验批、隐蔽工程、分项工程</a:t>
            </a:r>
            <a:endParaRPr lang="en-US" altLang="zh-CN" dirty="0" smtClean="0"/>
          </a:p>
          <a:p>
            <a:pPr>
              <a:buNone/>
            </a:pPr>
            <a:r>
              <a:rPr lang="en-US" altLang="zh-CN" dirty="0" smtClean="0"/>
              <a:t>    </a:t>
            </a:r>
            <a:r>
              <a:rPr lang="zh-CN" altLang="en-US" dirty="0" smtClean="0"/>
              <a:t> 验收，参与分部（子分部）工程验收。</a:t>
            </a:r>
          </a:p>
          <a:p>
            <a:pPr>
              <a:buNone/>
            </a:pPr>
            <a:r>
              <a:rPr lang="en-US" altLang="zh-CN" dirty="0" smtClean="0"/>
              <a:t>12)</a:t>
            </a:r>
            <a:r>
              <a:rPr lang="zh-CN" altLang="en-US" dirty="0" smtClean="0">
                <a:solidFill>
                  <a:srgbClr val="0070C0"/>
                </a:solidFill>
              </a:rPr>
              <a:t>签发监理通知单</a:t>
            </a:r>
            <a:r>
              <a:rPr lang="zh-CN" altLang="en-US" dirty="0" smtClean="0"/>
              <a:t>。 </a:t>
            </a:r>
          </a:p>
          <a:p>
            <a:pPr>
              <a:buNone/>
            </a:pPr>
            <a:r>
              <a:rPr lang="en-US" altLang="zh-CN" dirty="0" smtClean="0"/>
              <a:t>13)</a:t>
            </a:r>
            <a:r>
              <a:rPr lang="zh-CN" altLang="en-US" dirty="0" smtClean="0"/>
              <a:t>进行工程计量。</a:t>
            </a:r>
            <a:endParaRPr lang="en-US" altLang="zh-CN" dirty="0" smtClean="0"/>
          </a:p>
          <a:p>
            <a:pPr>
              <a:buNone/>
            </a:pPr>
            <a:r>
              <a:rPr lang="en-US" altLang="zh-CN" dirty="0" smtClean="0"/>
              <a:t>14)</a:t>
            </a:r>
            <a:r>
              <a:rPr lang="zh-CN" altLang="en-US" dirty="0" smtClean="0">
                <a:solidFill>
                  <a:srgbClr val="0070C0"/>
                </a:solidFill>
              </a:rPr>
              <a:t>检查施工单位安全文明施工及安全费用的</a:t>
            </a:r>
            <a:endParaRPr lang="en-US" altLang="zh-CN" dirty="0" smtClean="0">
              <a:solidFill>
                <a:srgbClr val="0070C0"/>
              </a:solidFill>
            </a:endParaRPr>
          </a:p>
          <a:p>
            <a:pPr>
              <a:buNone/>
            </a:pPr>
            <a:r>
              <a:rPr lang="en-US" altLang="zh-CN" dirty="0" smtClean="0">
                <a:solidFill>
                  <a:srgbClr val="0070C0"/>
                </a:solidFill>
              </a:rPr>
              <a:t>   </a:t>
            </a:r>
            <a:r>
              <a:rPr lang="zh-CN" altLang="en-US" dirty="0" smtClean="0">
                <a:solidFill>
                  <a:srgbClr val="0070C0"/>
                </a:solidFill>
              </a:rPr>
              <a:t>  使用情况</a:t>
            </a:r>
            <a:r>
              <a:rPr lang="zh-CN" altLang="en-US" dirty="0" smtClean="0"/>
              <a:t>。发现并处置施工过程中的工程</a:t>
            </a:r>
            <a:endParaRPr lang="en-US" altLang="zh-CN" dirty="0" smtClean="0"/>
          </a:p>
          <a:p>
            <a:pPr>
              <a:buNone/>
            </a:pPr>
            <a:r>
              <a:rPr lang="en-US" altLang="zh-CN" dirty="0" smtClean="0"/>
              <a:t>             </a:t>
            </a:r>
            <a:r>
              <a:rPr lang="zh-CN" altLang="en-US" dirty="0" smtClean="0"/>
              <a:t>质量、安全事故隐患，并及时报告</a:t>
            </a:r>
            <a:endParaRPr lang="en-US" altLang="zh-CN" dirty="0" smtClean="0"/>
          </a:p>
          <a:p>
            <a:pPr>
              <a:buNone/>
            </a:pPr>
            <a:r>
              <a:rPr lang="en-US" altLang="zh-CN" dirty="0" smtClean="0"/>
              <a:t>               </a:t>
            </a:r>
            <a:r>
              <a:rPr lang="zh-CN" altLang="en-US" dirty="0" smtClean="0"/>
              <a:t>总监理工程师。  </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15)</a:t>
            </a:r>
            <a:r>
              <a:rPr lang="zh-CN" altLang="en-US" dirty="0" smtClean="0"/>
              <a:t>审查施工单位提交的</a:t>
            </a:r>
            <a:r>
              <a:rPr lang="zh-CN" altLang="en-US" dirty="0" smtClean="0">
                <a:solidFill>
                  <a:srgbClr val="0070C0"/>
                </a:solidFill>
              </a:rPr>
              <a:t>涉及本专业</a:t>
            </a:r>
            <a:r>
              <a:rPr lang="zh-CN" altLang="en-US" dirty="0" smtClean="0"/>
              <a:t>工程变更，</a:t>
            </a:r>
            <a:r>
              <a:rPr lang="zh-CN" altLang="en-US" dirty="0" smtClean="0">
                <a:solidFill>
                  <a:srgbClr val="0070C0"/>
                </a:solidFill>
              </a:rPr>
              <a:t>参与处理施工进度、索赔、合同争议等事项</a:t>
            </a:r>
            <a:r>
              <a:rPr lang="zh-CN" altLang="en-US" dirty="0" smtClean="0"/>
              <a:t>。 </a:t>
            </a:r>
          </a:p>
          <a:p>
            <a:pPr>
              <a:buNone/>
            </a:pPr>
            <a:r>
              <a:rPr lang="en-US" altLang="zh-CN" dirty="0" smtClean="0"/>
              <a:t>16)</a:t>
            </a:r>
            <a:r>
              <a:rPr lang="zh-CN" altLang="en-US" dirty="0" smtClean="0"/>
              <a:t>编写监理日志，参与编写监理月报。  </a:t>
            </a:r>
          </a:p>
          <a:p>
            <a:pPr>
              <a:buNone/>
            </a:pPr>
            <a:r>
              <a:rPr lang="en-US" altLang="zh-CN" dirty="0" smtClean="0"/>
              <a:t>17)</a:t>
            </a:r>
            <a:r>
              <a:rPr lang="zh-CN" altLang="en-US" dirty="0" smtClean="0"/>
              <a:t>参与单位工程竣工预验收，</a:t>
            </a:r>
            <a:r>
              <a:rPr lang="zh-CN" altLang="en-US" dirty="0" smtClean="0">
                <a:solidFill>
                  <a:srgbClr val="0070C0"/>
                </a:solidFill>
              </a:rPr>
              <a:t>参与编写工程质量评估报告，参与审核本专业的工程竣工结算，参与编写监理工程总结</a:t>
            </a:r>
            <a:r>
              <a:rPr lang="zh-CN" altLang="en-US" dirty="0" smtClean="0"/>
              <a:t>。 </a:t>
            </a:r>
          </a:p>
          <a:p>
            <a:pPr>
              <a:buNone/>
            </a:pPr>
            <a:r>
              <a:rPr lang="en-US" altLang="zh-CN" dirty="0" smtClean="0"/>
              <a:t>              18)</a:t>
            </a:r>
            <a:r>
              <a:rPr lang="zh-CN" altLang="en-US" dirty="0" smtClean="0"/>
              <a:t>收集、整理、汇总本专业监理文</a:t>
            </a:r>
            <a:endParaRPr lang="en-US" altLang="zh-CN" dirty="0" smtClean="0"/>
          </a:p>
          <a:p>
            <a:pPr>
              <a:buNone/>
            </a:pPr>
            <a:r>
              <a:rPr lang="en-US" altLang="zh-CN" dirty="0" smtClean="0"/>
              <a:t>                   </a:t>
            </a:r>
            <a:r>
              <a:rPr lang="zh-CN" altLang="en-US" dirty="0" smtClean="0"/>
              <a:t>件、监理资料，参与整理工程监</a:t>
            </a:r>
            <a:endParaRPr lang="en-US" altLang="zh-CN" dirty="0" smtClean="0"/>
          </a:p>
          <a:p>
            <a:pPr>
              <a:buNone/>
            </a:pPr>
            <a:r>
              <a:rPr lang="en-US" altLang="zh-CN" dirty="0" smtClean="0"/>
              <a:t>                   </a:t>
            </a:r>
            <a:r>
              <a:rPr lang="zh-CN" altLang="en-US" dirty="0" smtClean="0"/>
              <a:t>理竣工资料。 </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4813647"/>
          </a:xfrm>
        </p:spPr>
        <p:txBody>
          <a:bodyPr/>
          <a:lstStyle/>
          <a:p>
            <a:pPr>
              <a:buNone/>
            </a:pPr>
            <a:r>
              <a:rPr lang="en-US" altLang="zh-CN" dirty="0" smtClean="0"/>
              <a:t>3  </a:t>
            </a:r>
            <a:r>
              <a:rPr lang="zh-CN" altLang="en-US" dirty="0" smtClean="0">
                <a:solidFill>
                  <a:srgbClr val="FF0000"/>
                </a:solidFill>
              </a:rPr>
              <a:t>监理员主要工作内容</a:t>
            </a:r>
            <a:r>
              <a:rPr lang="zh-CN" altLang="en-US" dirty="0" smtClean="0"/>
              <a:t>：  </a:t>
            </a:r>
          </a:p>
          <a:p>
            <a:pPr>
              <a:buNone/>
            </a:pPr>
            <a:r>
              <a:rPr lang="en-US" altLang="zh-CN" dirty="0" smtClean="0"/>
              <a:t>1) </a:t>
            </a:r>
            <a:r>
              <a:rPr lang="zh-CN" altLang="en-US" dirty="0" smtClean="0"/>
              <a:t>检查施工单位投入工程的人力、材料</a:t>
            </a:r>
            <a:r>
              <a:rPr lang="en-US" altLang="zh-CN" dirty="0" smtClean="0"/>
              <a:t>/</a:t>
            </a:r>
            <a:r>
              <a:rPr lang="zh-CN" altLang="en-US" dirty="0" smtClean="0"/>
              <a:t>设备、主要施工机械等资源的投入、使用及运行状况。  </a:t>
            </a:r>
          </a:p>
          <a:p>
            <a:pPr>
              <a:buNone/>
            </a:pPr>
            <a:r>
              <a:rPr lang="en-US" altLang="zh-CN" dirty="0" smtClean="0"/>
              <a:t>2) </a:t>
            </a:r>
            <a:r>
              <a:rPr lang="zh-CN" altLang="en-US" dirty="0" smtClean="0"/>
              <a:t>参与检查本专业工程材料、构配件、设备的质量，开展平行检验或见证取样。 </a:t>
            </a:r>
          </a:p>
          <a:p>
            <a:pPr>
              <a:buNone/>
            </a:pPr>
            <a:r>
              <a:rPr lang="en-US" altLang="zh-CN" dirty="0" smtClean="0"/>
              <a:t>               3) </a:t>
            </a:r>
            <a:r>
              <a:rPr lang="zh-CN" altLang="en-US" dirty="0" smtClean="0"/>
              <a:t>复核本专业工程计量有关数据。  </a:t>
            </a:r>
          </a:p>
          <a:p>
            <a:pPr>
              <a:buNone/>
            </a:pPr>
            <a:r>
              <a:rPr lang="en-US" altLang="zh-CN" dirty="0" smtClean="0"/>
              <a:t>               4) </a:t>
            </a:r>
            <a:r>
              <a:rPr lang="zh-CN" altLang="en-US" dirty="0" smtClean="0"/>
              <a:t>检查本专业工序施工结果，参与</a:t>
            </a:r>
            <a:endParaRPr lang="en-US" altLang="zh-CN" dirty="0" smtClean="0"/>
          </a:p>
          <a:p>
            <a:pPr>
              <a:buNone/>
            </a:pPr>
            <a:r>
              <a:rPr lang="en-US" altLang="zh-CN" dirty="0" smtClean="0"/>
              <a:t>               </a:t>
            </a:r>
            <a:r>
              <a:rPr lang="zh-CN" altLang="en-US" dirty="0" smtClean="0"/>
              <a:t>检验批、隐蔽工程、分项工程验收。 </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68760"/>
            <a:ext cx="8229600" cy="4525615"/>
          </a:xfrm>
        </p:spPr>
        <p:txBody>
          <a:bodyPr/>
          <a:lstStyle/>
          <a:p>
            <a:pPr>
              <a:buNone/>
            </a:pPr>
            <a:r>
              <a:rPr lang="en-US" altLang="zh-CN" dirty="0" smtClean="0"/>
              <a:t>5) </a:t>
            </a:r>
            <a:r>
              <a:rPr lang="zh-CN" altLang="en-US" dirty="0" smtClean="0">
                <a:solidFill>
                  <a:srgbClr val="0070C0"/>
                </a:solidFill>
              </a:rPr>
              <a:t>记录施工现场作业情况和监理工作情况</a:t>
            </a:r>
            <a:r>
              <a:rPr lang="zh-CN" altLang="en-US" dirty="0" smtClean="0"/>
              <a:t>。 </a:t>
            </a:r>
          </a:p>
          <a:p>
            <a:pPr>
              <a:buNone/>
            </a:pPr>
            <a:r>
              <a:rPr lang="en-US" altLang="zh-CN" dirty="0" smtClean="0"/>
              <a:t>6) </a:t>
            </a:r>
            <a:r>
              <a:rPr lang="zh-CN" altLang="en-US" dirty="0" smtClean="0">
                <a:solidFill>
                  <a:srgbClr val="0070C0"/>
                </a:solidFill>
              </a:rPr>
              <a:t>发现施工作业中的质量、安全问题，督促施工单位整改</a:t>
            </a:r>
            <a:r>
              <a:rPr lang="zh-CN" altLang="en-US" dirty="0" smtClean="0"/>
              <a:t>，并向专业监理工程师或总监理工程师汇报。  </a:t>
            </a:r>
          </a:p>
          <a:p>
            <a:pPr>
              <a:buNone/>
            </a:pPr>
            <a:r>
              <a:rPr lang="en-US" altLang="zh-CN" dirty="0" smtClean="0"/>
              <a:t>7) </a:t>
            </a:r>
            <a:r>
              <a:rPr lang="zh-CN" altLang="en-US" dirty="0" smtClean="0">
                <a:solidFill>
                  <a:srgbClr val="0070C0"/>
                </a:solidFill>
              </a:rPr>
              <a:t>检查施工单位专职安全生产管理人员、质量员的到岗履职情况</a:t>
            </a:r>
            <a:r>
              <a:rPr lang="zh-CN" altLang="en-US" dirty="0" smtClean="0"/>
              <a:t>。 </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zh-CN" altLang="en-US" dirty="0" smtClean="0"/>
              <a:t>一、房屋建筑工程监理工作标准（试行）</a:t>
            </a:r>
            <a:endParaRPr lang="zh-CN" altLang="en-US" dirty="0"/>
          </a:p>
        </p:txBody>
      </p:sp>
      <p:sp>
        <p:nvSpPr>
          <p:cNvPr id="3" name="内容占位符 2"/>
          <p:cNvSpPr>
            <a:spLocks noGrp="1"/>
          </p:cNvSpPr>
          <p:nvPr>
            <p:ph idx="1"/>
          </p:nvPr>
        </p:nvSpPr>
        <p:spPr>
          <a:xfrm>
            <a:off x="457200" y="1268761"/>
            <a:ext cx="8363272" cy="4525614"/>
          </a:xfrm>
        </p:spPr>
        <p:txBody>
          <a:bodyPr/>
          <a:lstStyle/>
          <a:p>
            <a:pPr>
              <a:buNone/>
            </a:pPr>
            <a:r>
              <a:rPr lang="en-US" altLang="zh-CN" dirty="0" smtClean="0"/>
              <a:t>          </a:t>
            </a:r>
            <a:r>
              <a:rPr lang="en-US" altLang="zh-CN" b="1" dirty="0" smtClean="0"/>
              <a:t>3.2  </a:t>
            </a:r>
            <a:r>
              <a:rPr lang="zh-CN" altLang="en-US" b="1" dirty="0" smtClean="0"/>
              <a:t>监理规划及监理实施细则</a:t>
            </a:r>
            <a:endParaRPr lang="en-US" altLang="zh-CN" b="1" dirty="0" smtClean="0"/>
          </a:p>
          <a:p>
            <a:pPr>
              <a:buNone/>
            </a:pPr>
            <a:r>
              <a:rPr lang="en-US" altLang="zh-CN" sz="2800" dirty="0" smtClean="0"/>
              <a:t>3.2.1   </a:t>
            </a:r>
            <a:r>
              <a:rPr lang="zh-CN" altLang="en-US" sz="2800" dirty="0" smtClean="0"/>
              <a:t>一般规定 </a:t>
            </a:r>
          </a:p>
          <a:p>
            <a:pPr>
              <a:buNone/>
            </a:pPr>
            <a:r>
              <a:rPr lang="en-US" altLang="zh-CN" sz="2800" dirty="0" smtClean="0"/>
              <a:t>1   </a:t>
            </a:r>
            <a:r>
              <a:rPr lang="zh-CN" altLang="en-US" sz="2800" dirty="0" smtClean="0">
                <a:solidFill>
                  <a:srgbClr val="0070C0"/>
                </a:solidFill>
              </a:rPr>
              <a:t>监理规划应具有指导性和针对性</a:t>
            </a:r>
            <a:r>
              <a:rPr lang="zh-CN" altLang="en-US" sz="2800" dirty="0" smtClean="0"/>
              <a:t>。 监理规划应在第一次工地会议前报送建设单位。  </a:t>
            </a:r>
          </a:p>
          <a:p>
            <a:pPr marL="514350" indent="-514350">
              <a:buAutoNum type="arabicPlain" startAt="2"/>
            </a:pPr>
            <a:r>
              <a:rPr lang="zh-CN" altLang="en-US" sz="2800" dirty="0" smtClean="0"/>
              <a:t>监理实施细则应按监理规划的要求，结合工程特点，具有针对性、可操作性，应有详细的控制要</a:t>
            </a:r>
            <a:endParaRPr lang="en-US" altLang="zh-CN" sz="2800" dirty="0" smtClean="0"/>
          </a:p>
          <a:p>
            <a:pPr marL="514350" indent="-514350">
              <a:buNone/>
            </a:pPr>
            <a:r>
              <a:rPr lang="en-US" altLang="zh-CN" sz="2800" dirty="0" smtClean="0"/>
              <a:t>               </a:t>
            </a:r>
            <a:r>
              <a:rPr lang="zh-CN" altLang="en-US" sz="2800" dirty="0" smtClean="0"/>
              <a:t>点、具体的监理工作方法和措施。 </a:t>
            </a:r>
          </a:p>
          <a:p>
            <a:pPr>
              <a:buNone/>
            </a:pPr>
            <a:r>
              <a:rPr lang="en-US" altLang="zh-CN" sz="2800" dirty="0" smtClean="0"/>
              <a:t>                3   </a:t>
            </a:r>
            <a:r>
              <a:rPr lang="zh-CN" altLang="en-US" sz="2800" dirty="0" smtClean="0"/>
              <a:t>监理实施细则编制应在专业工程施工 </a:t>
            </a:r>
            <a:endParaRPr lang="en-US" altLang="zh-CN" sz="2800" dirty="0" smtClean="0"/>
          </a:p>
          <a:p>
            <a:pPr>
              <a:buNone/>
            </a:pPr>
            <a:r>
              <a:rPr lang="en-US" altLang="zh-CN" sz="2800" dirty="0" smtClean="0"/>
              <a:t>                     </a:t>
            </a:r>
            <a:r>
              <a:rPr lang="zh-CN" altLang="en-US" sz="2800" dirty="0" smtClean="0"/>
              <a:t>之前完成。 </a:t>
            </a:r>
          </a:p>
          <a:p>
            <a:pPr>
              <a:buNone/>
            </a:pPr>
            <a:r>
              <a:rPr lang="en-US" altLang="zh-CN" sz="2800" dirty="0" smtClean="0"/>
              <a:t>                4   </a:t>
            </a:r>
            <a:r>
              <a:rPr lang="zh-CN" altLang="en-US" sz="2800" dirty="0" smtClean="0"/>
              <a:t>项目监理机构应要求施工单位在专业</a:t>
            </a:r>
            <a:endParaRPr lang="en-US" altLang="zh-CN" sz="2800" dirty="0" smtClean="0"/>
          </a:p>
          <a:p>
            <a:pPr>
              <a:buNone/>
            </a:pPr>
            <a:r>
              <a:rPr lang="en-US" altLang="zh-CN" sz="2800" dirty="0" smtClean="0"/>
              <a:t>                     </a:t>
            </a:r>
            <a:r>
              <a:rPr lang="zh-CN" altLang="en-US" sz="2800" dirty="0" smtClean="0"/>
              <a:t>工程施工前完成施工方案报审。</a:t>
            </a:r>
            <a:r>
              <a:rPr lang="zh-CN" altLang="en-US" dirty="0" smtClean="0"/>
              <a:t> </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zh-CN" altLang="en-US" dirty="0" smtClean="0"/>
              <a:t>房</a:t>
            </a:r>
            <a:r>
              <a:rPr lang="zh-CN" altLang="en-US" dirty="0" smtClean="0"/>
              <a:t>屋建筑工程监理工作标准（试行）</a:t>
            </a:r>
            <a:endParaRPr lang="zh-CN" altLang="en-US" dirty="0"/>
          </a:p>
        </p:txBody>
      </p:sp>
      <p:sp>
        <p:nvSpPr>
          <p:cNvPr id="3" name="内容占位符 2"/>
          <p:cNvSpPr>
            <a:spLocks noGrp="1"/>
          </p:cNvSpPr>
          <p:nvPr>
            <p:ph idx="1"/>
          </p:nvPr>
        </p:nvSpPr>
        <p:spPr/>
        <p:txBody>
          <a:bodyPr/>
          <a:lstStyle/>
          <a:p>
            <a:pPr>
              <a:buNone/>
            </a:pPr>
            <a:r>
              <a:rPr lang="en-US" altLang="zh-CN" dirty="0" smtClean="0"/>
              <a:t>                 1  </a:t>
            </a:r>
            <a:r>
              <a:rPr lang="zh-CN" altLang="en-US" dirty="0" smtClean="0"/>
              <a:t>总则 </a:t>
            </a:r>
            <a:endParaRPr lang="en-US" altLang="zh-CN" dirty="0" smtClean="0"/>
          </a:p>
          <a:p>
            <a:pPr>
              <a:buNone/>
            </a:pPr>
            <a:r>
              <a:rPr lang="en-US" altLang="zh-CN" dirty="0" smtClean="0"/>
              <a:t>                 2  </a:t>
            </a:r>
            <a:r>
              <a:rPr lang="zh-CN" altLang="en-US" dirty="0" smtClean="0"/>
              <a:t>术语 </a:t>
            </a:r>
            <a:endParaRPr lang="en-US" altLang="zh-CN" dirty="0" smtClean="0"/>
          </a:p>
          <a:p>
            <a:pPr marL="514350" indent="-514350">
              <a:buNone/>
            </a:pPr>
            <a:r>
              <a:rPr lang="zh-CN" altLang="en-US" dirty="0" smtClean="0"/>
              <a:t>                 </a:t>
            </a:r>
            <a:r>
              <a:rPr lang="en-US" altLang="zh-CN" dirty="0" smtClean="0"/>
              <a:t>3  </a:t>
            </a:r>
            <a:r>
              <a:rPr lang="zh-CN" altLang="en-US" dirty="0" smtClean="0"/>
              <a:t>基本规定</a:t>
            </a:r>
            <a:endParaRPr lang="en-US" altLang="zh-CN" dirty="0" smtClean="0"/>
          </a:p>
          <a:p>
            <a:pPr marL="514350" indent="-514350">
              <a:buNone/>
            </a:pPr>
            <a:r>
              <a:rPr lang="zh-CN" altLang="en-US" dirty="0" smtClean="0"/>
              <a:t>                 </a:t>
            </a:r>
            <a:r>
              <a:rPr lang="en-US" altLang="zh-CN" dirty="0" smtClean="0"/>
              <a:t>4  </a:t>
            </a:r>
            <a:r>
              <a:rPr lang="zh-CN" altLang="en-US" dirty="0" smtClean="0"/>
              <a:t>施工准备阶段</a:t>
            </a:r>
            <a:endParaRPr lang="en-US" altLang="zh-CN" dirty="0" smtClean="0"/>
          </a:p>
          <a:p>
            <a:pPr marL="514350" indent="-514350">
              <a:buNone/>
            </a:pPr>
            <a:r>
              <a:rPr lang="en-US" altLang="zh-CN" dirty="0" smtClean="0"/>
              <a:t>                 5  </a:t>
            </a:r>
            <a:r>
              <a:rPr lang="zh-CN" altLang="en-US" dirty="0" smtClean="0"/>
              <a:t>实施阶段</a:t>
            </a:r>
            <a:endParaRPr lang="en-US" altLang="zh-CN" dirty="0" smtClean="0"/>
          </a:p>
          <a:p>
            <a:pPr marL="514350" indent="-514350">
              <a:buNone/>
            </a:pPr>
            <a:r>
              <a:rPr lang="en-US" altLang="zh-CN" dirty="0" smtClean="0"/>
              <a:t>                 6  </a:t>
            </a:r>
            <a:r>
              <a:rPr lang="zh-CN" altLang="en-US" dirty="0" smtClean="0"/>
              <a:t>竣工验收阶段</a:t>
            </a:r>
            <a:endParaRPr lang="en-US" altLang="zh-CN" dirty="0" smtClean="0"/>
          </a:p>
          <a:p>
            <a:pPr marL="514350" indent="-514350">
              <a:buNone/>
            </a:pPr>
            <a:r>
              <a:rPr lang="en-US" altLang="zh-CN" dirty="0" smtClean="0"/>
              <a:t>                 7  </a:t>
            </a:r>
            <a:r>
              <a:rPr lang="zh-CN" altLang="en-US" dirty="0" smtClean="0"/>
              <a:t>监理工作信息化 </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b="1" dirty="0" smtClean="0"/>
              <a:t>3.2.2   </a:t>
            </a:r>
            <a:r>
              <a:rPr lang="zh-CN" altLang="en-US" b="1" dirty="0" smtClean="0"/>
              <a:t>监理规划</a:t>
            </a:r>
            <a:r>
              <a:rPr lang="zh-CN" altLang="en-US" dirty="0" smtClean="0"/>
              <a:t>  </a:t>
            </a:r>
          </a:p>
          <a:p>
            <a:pPr>
              <a:buNone/>
            </a:pPr>
            <a:r>
              <a:rPr lang="en-US" altLang="zh-CN" dirty="0" smtClean="0"/>
              <a:t>1   </a:t>
            </a:r>
            <a:r>
              <a:rPr lang="zh-CN" altLang="en-US" dirty="0" smtClean="0"/>
              <a:t>监理规划编制依据： </a:t>
            </a:r>
          </a:p>
          <a:p>
            <a:pPr marL="514350" indent="-514350">
              <a:buAutoNum type="arabicParenR"/>
            </a:pPr>
            <a:r>
              <a:rPr lang="zh-CN" altLang="en-US" dirty="0" smtClean="0"/>
              <a:t>相关法律、法规和规范性文件。</a:t>
            </a:r>
            <a:endParaRPr lang="en-US" altLang="zh-CN" dirty="0" smtClean="0"/>
          </a:p>
          <a:p>
            <a:pPr marL="514350" indent="-514350">
              <a:buNone/>
            </a:pPr>
            <a:r>
              <a:rPr lang="en-US" altLang="zh-CN" dirty="0" smtClean="0"/>
              <a:t>2) </a:t>
            </a:r>
            <a:r>
              <a:rPr lang="zh-CN" altLang="en-US" dirty="0" smtClean="0"/>
              <a:t>工程项目相关标准、验收规范。 </a:t>
            </a:r>
          </a:p>
          <a:p>
            <a:pPr marL="514350" indent="-514350">
              <a:buNone/>
            </a:pPr>
            <a:r>
              <a:rPr lang="en-US" altLang="zh-CN" dirty="0" smtClean="0"/>
              <a:t>3) </a:t>
            </a:r>
            <a:r>
              <a:rPr lang="zh-CN" altLang="en-US" dirty="0" smtClean="0"/>
              <a:t>工程勘察文件、设计文件及相关技术资料（含施工图评审意见）。 </a:t>
            </a:r>
          </a:p>
          <a:p>
            <a:pPr marL="514350" indent="-514350">
              <a:buNone/>
            </a:pPr>
            <a:r>
              <a:rPr lang="en-US" altLang="zh-CN" dirty="0" smtClean="0"/>
              <a:t>            4) </a:t>
            </a:r>
            <a:r>
              <a:rPr lang="zh-CN" altLang="en-US" dirty="0" smtClean="0"/>
              <a:t>审批通过的施工组织设计，施工单</a:t>
            </a:r>
            <a:endParaRPr lang="en-US" altLang="zh-CN" dirty="0" smtClean="0"/>
          </a:p>
          <a:p>
            <a:pPr marL="514350" indent="-514350">
              <a:buNone/>
            </a:pPr>
            <a:r>
              <a:rPr lang="en-US" altLang="zh-CN" dirty="0" smtClean="0"/>
              <a:t>                </a:t>
            </a:r>
            <a:r>
              <a:rPr lang="zh-CN" altLang="en-US" dirty="0" smtClean="0"/>
              <a:t>位合同文件。 </a:t>
            </a:r>
          </a:p>
          <a:p>
            <a:pPr marL="514350" indent="-514350">
              <a:buNone/>
            </a:pPr>
            <a:r>
              <a:rPr lang="en-US" altLang="zh-CN" dirty="0" smtClean="0"/>
              <a:t>               5) </a:t>
            </a:r>
            <a:r>
              <a:rPr lang="zh-CN" altLang="en-US" dirty="0" smtClean="0"/>
              <a:t>监理大纲、监理合同文件及工程</a:t>
            </a:r>
            <a:endParaRPr lang="en-US" altLang="zh-CN" dirty="0" smtClean="0"/>
          </a:p>
          <a:p>
            <a:pPr marL="514350" indent="-514350">
              <a:buNone/>
            </a:pPr>
            <a:r>
              <a:rPr lang="en-US" altLang="zh-CN" dirty="0" smtClean="0"/>
              <a:t>                   </a:t>
            </a:r>
            <a:r>
              <a:rPr lang="zh-CN" altLang="en-US" dirty="0" smtClean="0"/>
              <a:t>项目相关的合同文件。  </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514350" indent="-514350">
              <a:buAutoNum type="arabicPlain" startAt="2"/>
            </a:pPr>
            <a:r>
              <a:rPr lang="zh-CN" altLang="en-US" b="1" dirty="0" smtClean="0"/>
              <a:t>监理规划主要内容：</a:t>
            </a:r>
            <a:endParaRPr lang="en-US" altLang="zh-CN" b="1" dirty="0" smtClean="0"/>
          </a:p>
          <a:p>
            <a:pPr marL="514350" indent="-514350">
              <a:buNone/>
            </a:pPr>
            <a:r>
              <a:rPr lang="zh-CN" altLang="en-US" dirty="0" smtClean="0"/>
              <a:t>    在监理规范</a:t>
            </a:r>
            <a:r>
              <a:rPr lang="en-US" altLang="zh-CN" dirty="0" smtClean="0"/>
              <a:t>12</a:t>
            </a:r>
            <a:r>
              <a:rPr lang="zh-CN" altLang="en-US" dirty="0" smtClean="0"/>
              <a:t>点的基础上又增加了</a:t>
            </a:r>
            <a:r>
              <a:rPr lang="en-US" altLang="zh-CN" dirty="0" smtClean="0"/>
              <a:t>2</a:t>
            </a:r>
            <a:r>
              <a:rPr lang="zh-CN" altLang="en-US" dirty="0" smtClean="0"/>
              <a:t>点</a:t>
            </a:r>
            <a:endParaRPr lang="en-US" altLang="zh-CN" dirty="0" smtClean="0"/>
          </a:p>
          <a:p>
            <a:pPr marL="514350" indent="-514350">
              <a:buNone/>
            </a:pPr>
            <a:r>
              <a:rPr lang="en-US" altLang="zh-CN" dirty="0" smtClean="0">
                <a:solidFill>
                  <a:srgbClr val="0070C0"/>
                </a:solidFill>
              </a:rPr>
              <a:t>13)</a:t>
            </a:r>
            <a:r>
              <a:rPr lang="zh-CN" altLang="en-US" dirty="0" smtClean="0">
                <a:solidFill>
                  <a:srgbClr val="0070C0"/>
                </a:solidFill>
              </a:rPr>
              <a:t>本工程的重点、特点、难点分析及监理对策。 </a:t>
            </a:r>
          </a:p>
          <a:p>
            <a:pPr marL="514350" indent="-514350">
              <a:buNone/>
            </a:pPr>
            <a:r>
              <a:rPr lang="en-US" altLang="zh-CN" dirty="0" smtClean="0">
                <a:solidFill>
                  <a:srgbClr val="0070C0"/>
                </a:solidFill>
              </a:rPr>
              <a:t>14)</a:t>
            </a:r>
            <a:r>
              <a:rPr lang="zh-CN" altLang="en-US" dirty="0" smtClean="0">
                <a:solidFill>
                  <a:srgbClr val="0070C0"/>
                </a:solidFill>
              </a:rPr>
              <a:t>拟编制的本工程危大工程监理实施细则清单。</a:t>
            </a:r>
            <a:endParaRPr lang="en-US" altLang="zh-CN" dirty="0" smtClean="0">
              <a:solidFill>
                <a:srgbClr val="0070C0"/>
              </a:solidFill>
            </a:endParaRPr>
          </a:p>
          <a:p>
            <a:pPr marL="514350" indent="-514350">
              <a:buNone/>
            </a:pPr>
            <a:r>
              <a:rPr lang="en-US" altLang="zh-CN" dirty="0" smtClean="0">
                <a:solidFill>
                  <a:srgbClr val="0070C0"/>
                </a:solidFill>
              </a:rPr>
              <a:t>               </a:t>
            </a:r>
            <a:r>
              <a:rPr lang="zh-CN" altLang="en-US" dirty="0" smtClean="0"/>
              <a:t>监理规划的编制内容中</a:t>
            </a:r>
            <a:r>
              <a:rPr lang="zh-CN" altLang="en-US" dirty="0" smtClean="0">
                <a:solidFill>
                  <a:srgbClr val="0070C0"/>
                </a:solidFill>
              </a:rPr>
              <a:t>还应包括建</a:t>
            </a:r>
            <a:endParaRPr lang="en-US" altLang="zh-CN" dirty="0" smtClean="0">
              <a:solidFill>
                <a:srgbClr val="0070C0"/>
              </a:solidFill>
            </a:endParaRPr>
          </a:p>
          <a:p>
            <a:pPr marL="514350" indent="-514350">
              <a:buNone/>
            </a:pPr>
            <a:r>
              <a:rPr lang="en-US" altLang="zh-CN" dirty="0" smtClean="0">
                <a:solidFill>
                  <a:srgbClr val="0070C0"/>
                </a:solidFill>
              </a:rPr>
              <a:t>               </a:t>
            </a:r>
            <a:r>
              <a:rPr lang="zh-CN" altLang="en-US" dirty="0" smtClean="0">
                <a:solidFill>
                  <a:srgbClr val="0070C0"/>
                </a:solidFill>
              </a:rPr>
              <a:t>筑节能、人防工程（如有）等</a:t>
            </a:r>
            <a:r>
              <a:rPr lang="zh-CN" altLang="en-US" dirty="0" smtClean="0"/>
              <a:t>相关</a:t>
            </a:r>
            <a:endParaRPr lang="en-US" altLang="zh-CN" dirty="0" smtClean="0"/>
          </a:p>
          <a:p>
            <a:pPr marL="514350" indent="-514350">
              <a:buNone/>
            </a:pPr>
            <a:r>
              <a:rPr lang="en-US" altLang="zh-CN" dirty="0" smtClean="0"/>
              <a:t>             </a:t>
            </a:r>
            <a:r>
              <a:rPr lang="zh-CN" altLang="en-US" dirty="0" smtClean="0"/>
              <a:t>内容。按本标准表</a:t>
            </a:r>
            <a:r>
              <a:rPr lang="en-US" altLang="zh-CN" dirty="0" smtClean="0"/>
              <a:t>A.0.11</a:t>
            </a:r>
            <a:r>
              <a:rPr lang="zh-CN" altLang="en-US" dirty="0" smtClean="0"/>
              <a:t>的要求编</a:t>
            </a:r>
            <a:endParaRPr lang="en-US" altLang="zh-CN" dirty="0" smtClean="0"/>
          </a:p>
          <a:p>
            <a:pPr marL="514350" indent="-514350">
              <a:buNone/>
            </a:pPr>
            <a:r>
              <a:rPr lang="en-US" altLang="zh-CN" dirty="0" smtClean="0"/>
              <a:t>          </a:t>
            </a:r>
            <a:r>
              <a:rPr lang="zh-CN" altLang="en-US" dirty="0" smtClean="0"/>
              <a:t>     制。 </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3   </a:t>
            </a:r>
            <a:r>
              <a:rPr lang="zh-CN" altLang="en-US" dirty="0" smtClean="0">
                <a:solidFill>
                  <a:srgbClr val="0070C0"/>
                </a:solidFill>
              </a:rPr>
              <a:t>总监理工程师应向专业监理工程师、监理员等进行监理规划交底，交底应形成书面交底记录，并作为监理规划的附件</a:t>
            </a:r>
            <a:r>
              <a:rPr lang="zh-CN" altLang="en-US" dirty="0" smtClean="0"/>
              <a:t>。 </a:t>
            </a:r>
          </a:p>
          <a:p>
            <a:pPr>
              <a:buNone/>
            </a:pPr>
            <a:r>
              <a:rPr lang="en-US" altLang="zh-CN" dirty="0" smtClean="0"/>
              <a:t>4   </a:t>
            </a:r>
            <a:r>
              <a:rPr lang="zh-CN" altLang="en-US" dirty="0" smtClean="0"/>
              <a:t>当项目</a:t>
            </a:r>
            <a:r>
              <a:rPr lang="zh-CN" altLang="en-US" dirty="0" smtClean="0">
                <a:solidFill>
                  <a:srgbClr val="0070C0"/>
                </a:solidFill>
              </a:rPr>
              <a:t>实际情况或条件发生较大的变化时，应及时做好监理规划的修改、调整，并按原程序报审</a:t>
            </a:r>
            <a:r>
              <a:rPr lang="zh-CN" altLang="en-US" dirty="0" smtClean="0"/>
              <a:t>。 </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b="1" dirty="0" smtClean="0"/>
              <a:t>3.2.3   </a:t>
            </a:r>
            <a:r>
              <a:rPr lang="zh-CN" altLang="en-US" b="1" dirty="0" smtClean="0"/>
              <a:t>监理实施细则 </a:t>
            </a:r>
          </a:p>
          <a:p>
            <a:pPr>
              <a:buNone/>
            </a:pPr>
            <a:r>
              <a:rPr lang="en-US" altLang="zh-CN" dirty="0" smtClean="0"/>
              <a:t>1   </a:t>
            </a:r>
            <a:r>
              <a:rPr lang="zh-CN" altLang="en-US" dirty="0" smtClean="0"/>
              <a:t>项目监理机构按下列要求编制监理实施细则。 </a:t>
            </a:r>
          </a:p>
          <a:p>
            <a:pPr>
              <a:buNone/>
            </a:pPr>
            <a:r>
              <a:rPr lang="en-US" altLang="zh-CN" dirty="0" smtClean="0"/>
              <a:t>1) </a:t>
            </a:r>
            <a:r>
              <a:rPr lang="zh-CN" altLang="en-US" dirty="0" smtClean="0"/>
              <a:t>涉及下列监理内容的应编写监理实施细则：  </a:t>
            </a:r>
          </a:p>
          <a:p>
            <a:pPr>
              <a:buNone/>
            </a:pPr>
            <a:r>
              <a:rPr lang="zh-CN" altLang="en-US" dirty="0" smtClean="0"/>
              <a:t>①专业性较强的分部、分项工程。 </a:t>
            </a:r>
          </a:p>
          <a:p>
            <a:pPr>
              <a:buNone/>
            </a:pPr>
            <a:r>
              <a:rPr lang="zh-CN" altLang="en-US" dirty="0" smtClean="0"/>
              <a:t>②采用新材料、新工艺、新技术、新设备的</a:t>
            </a:r>
            <a:endParaRPr lang="en-US" altLang="zh-CN" dirty="0" smtClean="0"/>
          </a:p>
          <a:p>
            <a:pPr>
              <a:buNone/>
            </a:pPr>
            <a:r>
              <a:rPr lang="en-US" altLang="zh-CN" dirty="0" smtClean="0"/>
              <a:t>             </a:t>
            </a:r>
            <a:r>
              <a:rPr lang="zh-CN" altLang="en-US" dirty="0" smtClean="0"/>
              <a:t>工程。</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zh-CN" altLang="en-US" dirty="0" smtClean="0"/>
              <a:t>③防空地下室工程（土建和安装应分开编写）。 </a:t>
            </a:r>
          </a:p>
          <a:p>
            <a:pPr>
              <a:buNone/>
            </a:pPr>
            <a:r>
              <a:rPr lang="zh-CN" altLang="en-US" dirty="0" smtClean="0"/>
              <a:t>④危险性较大的分部分项工程。 </a:t>
            </a:r>
          </a:p>
          <a:p>
            <a:pPr>
              <a:buNone/>
            </a:pPr>
            <a:r>
              <a:rPr lang="zh-CN" altLang="en-US" dirty="0" smtClean="0"/>
              <a:t>⑤旁站监理。 </a:t>
            </a:r>
          </a:p>
          <a:p>
            <a:pPr>
              <a:buNone/>
            </a:pPr>
            <a:r>
              <a:rPr lang="zh-CN" altLang="en-US" dirty="0" smtClean="0"/>
              <a:t>⑥建筑节能。 </a:t>
            </a:r>
          </a:p>
          <a:p>
            <a:pPr>
              <a:buNone/>
            </a:pPr>
            <a:r>
              <a:rPr lang="zh-CN" altLang="en-US" dirty="0" smtClean="0"/>
              <a:t>⑦项目所在地主管部门有专门要求的，或监</a:t>
            </a:r>
            <a:endParaRPr lang="en-US" altLang="zh-CN" dirty="0" smtClean="0"/>
          </a:p>
          <a:p>
            <a:pPr>
              <a:buNone/>
            </a:pPr>
            <a:r>
              <a:rPr lang="en-US" altLang="zh-CN" dirty="0" smtClean="0"/>
              <a:t>             </a:t>
            </a:r>
            <a:r>
              <a:rPr lang="zh-CN" altLang="en-US" dirty="0" smtClean="0"/>
              <a:t>理委托合同中有约定的。 </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245695"/>
          </a:xfrm>
        </p:spPr>
        <p:txBody>
          <a:bodyPr/>
          <a:lstStyle/>
          <a:p>
            <a:pPr>
              <a:buNone/>
            </a:pPr>
            <a:r>
              <a:rPr lang="en-US" altLang="zh-CN" dirty="0" smtClean="0"/>
              <a:t>2) </a:t>
            </a:r>
            <a:r>
              <a:rPr lang="zh-CN" altLang="en-US" dirty="0" smtClean="0"/>
              <a:t>涉及下列监理内容的</a:t>
            </a:r>
            <a:r>
              <a:rPr lang="zh-CN" altLang="en-US" dirty="0" smtClean="0">
                <a:solidFill>
                  <a:srgbClr val="FF0000"/>
                </a:solidFill>
              </a:rPr>
              <a:t>宜编写</a:t>
            </a:r>
            <a:r>
              <a:rPr lang="zh-CN" altLang="en-US" dirty="0" smtClean="0"/>
              <a:t>监理实施细则： </a:t>
            </a:r>
          </a:p>
          <a:p>
            <a:pPr>
              <a:buNone/>
            </a:pPr>
            <a:r>
              <a:rPr lang="zh-CN" altLang="en-US" dirty="0" smtClean="0"/>
              <a:t>①施工测量。 </a:t>
            </a:r>
          </a:p>
          <a:p>
            <a:pPr>
              <a:buNone/>
            </a:pPr>
            <a:r>
              <a:rPr lang="zh-CN" altLang="en-US" dirty="0" smtClean="0"/>
              <a:t>②进度控制。 </a:t>
            </a:r>
          </a:p>
          <a:p>
            <a:pPr>
              <a:buNone/>
            </a:pPr>
            <a:r>
              <a:rPr lang="zh-CN" altLang="en-US" dirty="0" smtClean="0"/>
              <a:t>③造价控制。 </a:t>
            </a:r>
          </a:p>
          <a:p>
            <a:pPr>
              <a:buNone/>
            </a:pPr>
            <a:r>
              <a:rPr lang="zh-CN" altLang="en-US" dirty="0" smtClean="0"/>
              <a:t>④见证取样抽样检验。 </a:t>
            </a:r>
          </a:p>
          <a:p>
            <a:pPr>
              <a:buNone/>
            </a:pPr>
            <a:r>
              <a:rPr lang="zh-CN" altLang="en-US" dirty="0" smtClean="0"/>
              <a:t>⑤平行检验。 </a:t>
            </a:r>
          </a:p>
          <a:p>
            <a:pPr>
              <a:buNone/>
            </a:pPr>
            <a:r>
              <a:rPr lang="zh-CN" altLang="en-US" dirty="0" smtClean="0"/>
              <a:t>⑥住宅工程质量通病防治。 </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2   </a:t>
            </a:r>
            <a:r>
              <a:rPr lang="zh-CN" altLang="en-US" dirty="0" smtClean="0"/>
              <a:t>监理实施细则编制依据：  </a:t>
            </a:r>
          </a:p>
          <a:p>
            <a:pPr>
              <a:buNone/>
            </a:pPr>
            <a:r>
              <a:rPr lang="en-US" altLang="zh-CN" dirty="0" smtClean="0"/>
              <a:t>1) </a:t>
            </a:r>
            <a:r>
              <a:rPr lang="zh-CN" altLang="en-US" dirty="0" smtClean="0"/>
              <a:t>监理规划。  </a:t>
            </a:r>
          </a:p>
          <a:p>
            <a:pPr>
              <a:buNone/>
            </a:pPr>
            <a:r>
              <a:rPr lang="en-US" altLang="zh-CN" dirty="0" smtClean="0"/>
              <a:t>2) </a:t>
            </a:r>
            <a:r>
              <a:rPr lang="zh-CN" altLang="en-US" dirty="0" smtClean="0"/>
              <a:t>工程建设标准、勘察文件、工程设计文件。  </a:t>
            </a:r>
          </a:p>
          <a:p>
            <a:pPr>
              <a:buNone/>
            </a:pPr>
            <a:r>
              <a:rPr lang="en-US" altLang="zh-CN" dirty="0" smtClean="0"/>
              <a:t>3) </a:t>
            </a:r>
            <a:r>
              <a:rPr lang="zh-CN" altLang="en-US" dirty="0" smtClean="0"/>
              <a:t>审批通过的施工组织设计、（专项）施工方案。 </a:t>
            </a:r>
          </a:p>
          <a:p>
            <a:pPr>
              <a:buNone/>
            </a:pPr>
            <a:r>
              <a:rPr lang="en-US" altLang="zh-CN" dirty="0" smtClean="0"/>
              <a:t>4) </a:t>
            </a:r>
            <a:r>
              <a:rPr lang="zh-CN" altLang="en-US" dirty="0" smtClean="0"/>
              <a:t>法律法规及有关主管部门的规定。</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5533727"/>
          </a:xfrm>
        </p:spPr>
        <p:txBody>
          <a:bodyPr/>
          <a:lstStyle/>
          <a:p>
            <a:pPr>
              <a:buNone/>
            </a:pPr>
            <a:r>
              <a:rPr lang="en-US" altLang="zh-CN" sz="2800" dirty="0" smtClean="0"/>
              <a:t>3   </a:t>
            </a:r>
            <a:r>
              <a:rPr lang="zh-CN" altLang="en-US" sz="2800" dirty="0" smtClean="0">
                <a:solidFill>
                  <a:srgbClr val="FF0000"/>
                </a:solidFill>
              </a:rPr>
              <a:t>监理实施细则主要内容</a:t>
            </a:r>
            <a:r>
              <a:rPr lang="zh-CN" altLang="en-US" sz="2800" dirty="0" smtClean="0"/>
              <a:t>：  </a:t>
            </a:r>
          </a:p>
          <a:p>
            <a:pPr>
              <a:buNone/>
            </a:pPr>
            <a:r>
              <a:rPr lang="en-US" altLang="zh-CN" sz="2800" dirty="0" smtClean="0"/>
              <a:t>1) </a:t>
            </a:r>
            <a:r>
              <a:rPr lang="zh-CN" altLang="en-US" sz="2800" dirty="0" smtClean="0"/>
              <a:t>项目简介，包括设计要求和项目周边环境的基本情况。 </a:t>
            </a:r>
          </a:p>
          <a:p>
            <a:pPr>
              <a:buNone/>
            </a:pPr>
            <a:r>
              <a:rPr lang="en-US" altLang="zh-CN" sz="2800" dirty="0" smtClean="0"/>
              <a:t>2) </a:t>
            </a:r>
            <a:r>
              <a:rPr lang="zh-CN" altLang="en-US" sz="2800" dirty="0" smtClean="0"/>
              <a:t>专业工程概况，包括重要的设计参数和说明；及施工方法和主要的质量安全技术措施。 </a:t>
            </a:r>
          </a:p>
          <a:p>
            <a:pPr>
              <a:buNone/>
            </a:pPr>
            <a:r>
              <a:rPr lang="en-US" altLang="zh-CN" sz="2800" dirty="0" smtClean="0"/>
              <a:t>3) </a:t>
            </a:r>
            <a:r>
              <a:rPr lang="zh-CN" altLang="en-US" sz="2800" dirty="0" smtClean="0"/>
              <a:t>编制依据：现行的法律法规、标准、规范、图集。 </a:t>
            </a:r>
          </a:p>
          <a:p>
            <a:pPr>
              <a:buNone/>
            </a:pPr>
            <a:r>
              <a:rPr lang="en-US" altLang="zh-CN" sz="2800" dirty="0" smtClean="0"/>
              <a:t>4) </a:t>
            </a:r>
            <a:r>
              <a:rPr lang="zh-CN" altLang="en-US" sz="2800" dirty="0" smtClean="0"/>
              <a:t>专业工程特点、重点、难点。  </a:t>
            </a:r>
          </a:p>
          <a:p>
            <a:pPr>
              <a:buNone/>
            </a:pPr>
            <a:r>
              <a:rPr lang="en-US" altLang="zh-CN" sz="2800" dirty="0" smtClean="0"/>
              <a:t>5) </a:t>
            </a:r>
            <a:r>
              <a:rPr lang="zh-CN" altLang="en-US" sz="2800" dirty="0" smtClean="0"/>
              <a:t>监理工作流程。  </a:t>
            </a:r>
          </a:p>
          <a:p>
            <a:pPr>
              <a:buNone/>
            </a:pPr>
            <a:r>
              <a:rPr lang="en-US" altLang="zh-CN" sz="2800" dirty="0" smtClean="0"/>
              <a:t>6) </a:t>
            </a:r>
            <a:r>
              <a:rPr lang="zh-CN" altLang="en-US" sz="2800" dirty="0" smtClean="0"/>
              <a:t>根据施工合同、设计文件、工程建设标准等要求，</a:t>
            </a:r>
            <a:endParaRPr lang="en-US" altLang="zh-CN" sz="2800" dirty="0" smtClean="0"/>
          </a:p>
          <a:p>
            <a:pPr>
              <a:buNone/>
            </a:pPr>
            <a:r>
              <a:rPr lang="en-US" altLang="zh-CN" sz="2800" dirty="0" smtClean="0"/>
              <a:t>                 </a:t>
            </a:r>
            <a:r>
              <a:rPr lang="zh-CN" altLang="en-US" sz="2800" dirty="0" smtClean="0"/>
              <a:t>具体列出主要控制要点和控制目标值。  </a:t>
            </a:r>
          </a:p>
          <a:p>
            <a:pPr>
              <a:buNone/>
            </a:pPr>
            <a:r>
              <a:rPr lang="en-US" altLang="zh-CN" sz="2800" dirty="0" smtClean="0"/>
              <a:t>                  7) </a:t>
            </a:r>
            <a:r>
              <a:rPr lang="zh-CN" altLang="en-US" sz="2800" dirty="0" smtClean="0"/>
              <a:t>监理工作方法和措施。 </a:t>
            </a:r>
            <a:endParaRPr lang="zh-CN" altLang="en-US" sz="2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4   </a:t>
            </a:r>
            <a:r>
              <a:rPr lang="zh-CN" altLang="en-US" dirty="0" smtClean="0">
                <a:solidFill>
                  <a:srgbClr val="0070C0"/>
                </a:solidFill>
              </a:rPr>
              <a:t>专业监理工程师应向监理员进行监理实施细则交底，交底应形成书面交底记录，并作为监理实施细则的附件</a:t>
            </a:r>
            <a:r>
              <a:rPr lang="zh-CN" altLang="en-US" dirty="0" smtClean="0"/>
              <a:t>。监理实施细则内部交底应在专业工程施工前完成。 </a:t>
            </a:r>
            <a:endParaRPr lang="en-US" altLang="zh-CN" dirty="0" smtClean="0"/>
          </a:p>
          <a:p>
            <a:pPr marL="514350" indent="-514350">
              <a:buAutoNum type="arabicPlain" startAt="5"/>
            </a:pPr>
            <a:r>
              <a:rPr lang="zh-CN" altLang="en-US" dirty="0" smtClean="0"/>
              <a:t>当</a:t>
            </a:r>
            <a:r>
              <a:rPr lang="zh-CN" altLang="en-US" dirty="0" smtClean="0">
                <a:solidFill>
                  <a:srgbClr val="0070C0"/>
                </a:solidFill>
              </a:rPr>
              <a:t>项目情况发生较大变化或专业工程发生重大变更时</a:t>
            </a:r>
            <a:r>
              <a:rPr lang="zh-CN" altLang="en-US" dirty="0" smtClean="0"/>
              <a:t>，专业监理工程师</a:t>
            </a:r>
            <a:r>
              <a:rPr lang="zh-CN" altLang="en-US" dirty="0" smtClean="0">
                <a:solidFill>
                  <a:srgbClr val="0070C0"/>
                </a:solidFill>
              </a:rPr>
              <a:t>应做好监理</a:t>
            </a:r>
            <a:endParaRPr lang="en-US" altLang="zh-CN" dirty="0" smtClean="0">
              <a:solidFill>
                <a:srgbClr val="0070C0"/>
              </a:solidFill>
            </a:endParaRPr>
          </a:p>
          <a:p>
            <a:pPr marL="514350" indent="-514350">
              <a:buNone/>
            </a:pPr>
            <a:r>
              <a:rPr lang="en-US" altLang="zh-CN" dirty="0" smtClean="0">
                <a:solidFill>
                  <a:srgbClr val="0070C0"/>
                </a:solidFill>
              </a:rPr>
              <a:t>              </a:t>
            </a:r>
            <a:r>
              <a:rPr lang="zh-CN" altLang="en-US" dirty="0" smtClean="0">
                <a:solidFill>
                  <a:srgbClr val="0070C0"/>
                </a:solidFill>
              </a:rPr>
              <a:t>实施细则的修改、调整</a:t>
            </a:r>
            <a:r>
              <a:rPr lang="zh-CN" altLang="en-US" dirty="0" smtClean="0"/>
              <a:t>，</a:t>
            </a:r>
            <a:r>
              <a:rPr lang="zh-CN" altLang="en-US" dirty="0" smtClean="0">
                <a:solidFill>
                  <a:srgbClr val="0070C0"/>
                </a:solidFill>
              </a:rPr>
              <a:t>并经总监</a:t>
            </a:r>
            <a:endParaRPr lang="en-US" altLang="zh-CN" dirty="0" smtClean="0">
              <a:solidFill>
                <a:srgbClr val="0070C0"/>
              </a:solidFill>
            </a:endParaRPr>
          </a:p>
          <a:p>
            <a:pPr marL="514350" indent="-514350">
              <a:buNone/>
            </a:pPr>
            <a:r>
              <a:rPr lang="en-US" altLang="zh-CN" dirty="0" smtClean="0">
                <a:solidFill>
                  <a:srgbClr val="0070C0"/>
                </a:solidFill>
              </a:rPr>
              <a:t>               </a:t>
            </a:r>
            <a:r>
              <a:rPr lang="zh-CN" altLang="en-US" dirty="0" smtClean="0">
                <a:solidFill>
                  <a:srgbClr val="0070C0"/>
                </a:solidFill>
              </a:rPr>
              <a:t>理工程师批准</a:t>
            </a:r>
            <a:r>
              <a:rPr lang="zh-CN" altLang="en-US" dirty="0" smtClean="0"/>
              <a:t>后实施。 </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                 </a:t>
            </a:r>
            <a:r>
              <a:rPr lang="en-US" altLang="zh-CN" b="1" dirty="0" smtClean="0"/>
              <a:t>3.3  </a:t>
            </a:r>
            <a:r>
              <a:rPr lang="zh-CN" altLang="en-US" b="1" dirty="0" smtClean="0"/>
              <a:t>监理文件的编制</a:t>
            </a:r>
            <a:endParaRPr lang="en-US" altLang="zh-CN" b="1" dirty="0" smtClean="0"/>
          </a:p>
          <a:p>
            <a:pPr>
              <a:buNone/>
            </a:pPr>
            <a:r>
              <a:rPr lang="en-US" altLang="zh-CN" dirty="0" smtClean="0"/>
              <a:t>3.3.1   </a:t>
            </a:r>
            <a:r>
              <a:rPr lang="zh-CN" altLang="en-US" dirty="0" smtClean="0"/>
              <a:t>监理日志</a:t>
            </a:r>
            <a:r>
              <a:rPr lang="zh-CN" altLang="en-US" b="1" dirty="0" smtClean="0"/>
              <a:t> </a:t>
            </a:r>
          </a:p>
          <a:p>
            <a:pPr>
              <a:buNone/>
            </a:pPr>
            <a:r>
              <a:rPr lang="zh-CN" altLang="en-US" sz="2800" dirty="0" smtClean="0"/>
              <a:t>          项目监理机构应安排专人每日对房屋建筑工程监理工作、施工进展情况及其他相关事项所做的记录。监理日志应经总监或总监授权人员签字确认。包括下列主要内容： </a:t>
            </a:r>
          </a:p>
          <a:p>
            <a:pPr>
              <a:buNone/>
            </a:pPr>
            <a:r>
              <a:rPr lang="en-US" altLang="zh-CN" sz="2800" dirty="0" smtClean="0"/>
              <a:t>1   </a:t>
            </a:r>
            <a:r>
              <a:rPr lang="zh-CN" altLang="en-US" sz="2800" dirty="0" smtClean="0"/>
              <a:t>监理现场巡查、见证取样、平行检验、旁站等（包括口头指令、协调等）。 </a:t>
            </a:r>
          </a:p>
          <a:p>
            <a:pPr>
              <a:buNone/>
            </a:pPr>
            <a:r>
              <a:rPr lang="en-US" altLang="zh-CN" sz="2800" dirty="0" smtClean="0"/>
              <a:t>                 2   </a:t>
            </a:r>
            <a:r>
              <a:rPr lang="zh-CN" altLang="en-US" sz="2800" dirty="0" smtClean="0"/>
              <a:t>检验批验收情况（包括测量放线等）</a:t>
            </a:r>
            <a:r>
              <a:rPr lang="zh-CN" altLang="en-US" b="1" dirty="0" smtClean="0"/>
              <a:t>。</a:t>
            </a:r>
            <a:endParaRPr lang="zh-CN" alt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1"/>
            <a:ext cx="8229600" cy="4885654"/>
          </a:xfrm>
        </p:spPr>
        <p:txBody>
          <a:bodyPr/>
          <a:lstStyle/>
          <a:p>
            <a:pPr>
              <a:buNone/>
            </a:pPr>
            <a:r>
              <a:rPr lang="en-US" altLang="zh-CN" dirty="0" smtClean="0"/>
              <a:t>                           </a:t>
            </a:r>
            <a:r>
              <a:rPr lang="en-US" altLang="zh-CN" b="1" dirty="0" smtClean="0"/>
              <a:t>1  </a:t>
            </a:r>
            <a:r>
              <a:rPr lang="zh-CN" altLang="en-US" b="1" dirty="0" smtClean="0"/>
              <a:t>总则</a:t>
            </a:r>
            <a:endParaRPr lang="en-US" altLang="zh-CN" b="1" dirty="0" smtClean="0"/>
          </a:p>
          <a:p>
            <a:pPr>
              <a:buNone/>
            </a:pPr>
            <a:r>
              <a:rPr lang="en-US" altLang="zh-CN" dirty="0" smtClean="0"/>
              <a:t>1.0.1   </a:t>
            </a:r>
            <a:r>
              <a:rPr lang="zh-CN" altLang="en-US" dirty="0" smtClean="0"/>
              <a:t>为规范房屋建筑工程项目监理机构的工作内容、服务过程、服务成果，提高房屋建筑工程监理服务水平，促进项目监理机构工作的标准化、规范化，制定本标准。 </a:t>
            </a:r>
          </a:p>
          <a:p>
            <a:pPr>
              <a:buNone/>
            </a:pPr>
            <a:r>
              <a:rPr lang="en-US" altLang="zh-CN" dirty="0" smtClean="0"/>
              <a:t>1.0.2   </a:t>
            </a:r>
            <a:r>
              <a:rPr lang="zh-CN" altLang="en-US" dirty="0" smtClean="0"/>
              <a:t>工程监理单位应当在其资质等级许可</a:t>
            </a:r>
            <a:endParaRPr lang="en-US" altLang="zh-CN" dirty="0" smtClean="0"/>
          </a:p>
          <a:p>
            <a:pPr>
              <a:buNone/>
            </a:pPr>
            <a:r>
              <a:rPr lang="en-US" altLang="zh-CN" dirty="0"/>
              <a:t> </a:t>
            </a:r>
            <a:r>
              <a:rPr lang="en-US" altLang="zh-CN" dirty="0" smtClean="0"/>
              <a:t> </a:t>
            </a:r>
            <a:r>
              <a:rPr lang="zh-CN" altLang="en-US" dirty="0" smtClean="0"/>
              <a:t>           的监理范围内，承担工程监理业务。</a:t>
            </a:r>
            <a:endParaRPr lang="en-US" altLang="zh-CN" dirty="0" smtClean="0"/>
          </a:p>
          <a:p>
            <a:pPr>
              <a:buNone/>
            </a:pPr>
            <a:r>
              <a:rPr lang="en-US" altLang="zh-CN" dirty="0"/>
              <a:t> </a:t>
            </a:r>
            <a:r>
              <a:rPr lang="en-US" altLang="zh-CN" dirty="0" smtClean="0"/>
              <a:t>             </a:t>
            </a:r>
            <a:r>
              <a:rPr lang="zh-CN" altLang="en-US" dirty="0" smtClean="0"/>
              <a:t>建设单位与其委托的工程监理单位</a:t>
            </a:r>
            <a:endParaRPr lang="en-US" altLang="zh-CN" dirty="0" smtClean="0"/>
          </a:p>
          <a:p>
            <a:pPr>
              <a:buNone/>
            </a:pPr>
            <a:r>
              <a:rPr lang="en-US" altLang="zh-CN" dirty="0"/>
              <a:t> </a:t>
            </a:r>
            <a:r>
              <a:rPr lang="en-US" altLang="zh-CN" dirty="0" smtClean="0"/>
              <a:t>             </a:t>
            </a:r>
            <a:r>
              <a:rPr lang="zh-CN" altLang="en-US" dirty="0" smtClean="0"/>
              <a:t>应当订立书面建设工程监理合同。 </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marL="514350" indent="-514350">
              <a:buAutoNum type="arabicPlain" startAt="3"/>
            </a:pPr>
            <a:r>
              <a:rPr lang="zh-CN" altLang="en-US" dirty="0" smtClean="0">
                <a:solidFill>
                  <a:srgbClr val="FF0000"/>
                </a:solidFill>
              </a:rPr>
              <a:t>除检验批以外的施工单位各种报验、报审等</a:t>
            </a:r>
            <a:r>
              <a:rPr lang="zh-CN" altLang="en-US" dirty="0" smtClean="0"/>
              <a:t>（如施工组织设计（施工方案）、分包单位资质、工程材料</a:t>
            </a:r>
            <a:r>
              <a:rPr lang="en-US" altLang="zh-CN" dirty="0" smtClean="0"/>
              <a:t>/</a:t>
            </a:r>
            <a:r>
              <a:rPr lang="zh-CN" altLang="en-US" dirty="0" smtClean="0"/>
              <a:t>构配件</a:t>
            </a:r>
            <a:r>
              <a:rPr lang="en-US" altLang="zh-CN" dirty="0" smtClean="0"/>
              <a:t>/</a:t>
            </a:r>
            <a:r>
              <a:rPr lang="zh-CN" altLang="en-US" dirty="0" smtClean="0"/>
              <a:t>设备、工程款支付、进度计划、工程变更、费用</a:t>
            </a:r>
            <a:r>
              <a:rPr lang="en-US" altLang="zh-CN" dirty="0" smtClean="0"/>
              <a:t>/</a:t>
            </a:r>
            <a:r>
              <a:rPr lang="zh-CN" altLang="en-US" dirty="0" smtClean="0"/>
              <a:t>工程临时</a:t>
            </a:r>
            <a:r>
              <a:rPr lang="en-US" altLang="zh-CN" dirty="0" smtClean="0"/>
              <a:t>/</a:t>
            </a:r>
            <a:r>
              <a:rPr lang="zh-CN" altLang="en-US" dirty="0" smtClean="0"/>
              <a:t>最终延期索赔等报审）。 </a:t>
            </a:r>
          </a:p>
          <a:p>
            <a:pPr marL="514350" indent="-514350">
              <a:buAutoNum type="arabicPlain" startAt="4"/>
            </a:pPr>
            <a:r>
              <a:rPr lang="zh-CN" altLang="en-US" dirty="0" smtClean="0"/>
              <a:t>安全生产管理的监理工作（专项施工方案与安全技术措施审核、特种作业人员持证情况的核查、危大工程专项巡视、危大工</a:t>
            </a:r>
            <a:endParaRPr lang="en-US" altLang="zh-CN" dirty="0" smtClean="0"/>
          </a:p>
          <a:p>
            <a:pPr marL="514350" indent="-514350">
              <a:buNone/>
            </a:pPr>
            <a:r>
              <a:rPr lang="en-US" altLang="zh-CN" dirty="0" smtClean="0"/>
              <a:t>              </a:t>
            </a:r>
            <a:r>
              <a:rPr lang="zh-CN" altLang="en-US" dirty="0" smtClean="0"/>
              <a:t>程验收等）。 </a:t>
            </a:r>
          </a:p>
          <a:p>
            <a:pPr>
              <a:buNone/>
            </a:pPr>
            <a:r>
              <a:rPr lang="en-US" altLang="zh-CN" dirty="0" smtClean="0"/>
              <a:t>               5   </a:t>
            </a:r>
            <a:r>
              <a:rPr lang="zh-CN" altLang="en-US" dirty="0" smtClean="0"/>
              <a:t>召开的各种会议（可只注明会</a:t>
            </a:r>
            <a:endParaRPr lang="en-US" altLang="zh-CN" dirty="0" smtClean="0"/>
          </a:p>
          <a:p>
            <a:pPr>
              <a:buNone/>
            </a:pPr>
            <a:r>
              <a:rPr lang="en-US" altLang="zh-CN" dirty="0" smtClean="0"/>
              <a:t>                    </a:t>
            </a:r>
            <a:r>
              <a:rPr lang="zh-CN" altLang="en-US" dirty="0" smtClean="0"/>
              <a:t>议纪要编号）。</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6   </a:t>
            </a:r>
            <a:r>
              <a:rPr lang="zh-CN" altLang="en-US" dirty="0" smtClean="0"/>
              <a:t>异常事件的发生及处理（如质量安全事故、停复工、索赔、质量投诉等）。 </a:t>
            </a:r>
          </a:p>
          <a:p>
            <a:pPr>
              <a:buNone/>
            </a:pPr>
            <a:r>
              <a:rPr lang="en-US" altLang="zh-CN" dirty="0" smtClean="0"/>
              <a:t>7    </a:t>
            </a:r>
            <a:r>
              <a:rPr lang="zh-CN" altLang="en-US" dirty="0" smtClean="0"/>
              <a:t>政府检查、建设单位来文和要求、监理单位来文。 </a:t>
            </a:r>
          </a:p>
          <a:p>
            <a:pPr>
              <a:buNone/>
            </a:pPr>
            <a:r>
              <a:rPr lang="en-US" altLang="zh-CN" dirty="0" smtClean="0"/>
              <a:t>8   </a:t>
            </a:r>
            <a:r>
              <a:rPr lang="zh-CN" altLang="en-US" dirty="0" smtClean="0"/>
              <a:t>其他应记录的主要工作事项（如混凝土浇筑、施工起重机械安装</a:t>
            </a:r>
            <a:r>
              <a:rPr lang="en-US" altLang="zh-CN" dirty="0" smtClean="0"/>
              <a:t>/</a:t>
            </a:r>
            <a:r>
              <a:rPr lang="zh-CN" altLang="en-US" dirty="0" smtClean="0"/>
              <a:t>使用</a:t>
            </a:r>
            <a:r>
              <a:rPr lang="en-US" altLang="zh-CN" dirty="0" smtClean="0"/>
              <a:t>/</a:t>
            </a:r>
            <a:r>
              <a:rPr lang="zh-CN" altLang="en-US" dirty="0" smtClean="0"/>
              <a:t>拆卸等）。  </a:t>
            </a:r>
          </a:p>
          <a:p>
            <a:pPr>
              <a:buNone/>
            </a:pPr>
            <a:r>
              <a:rPr lang="zh-CN" altLang="en-US" dirty="0" smtClean="0"/>
              <a:t>             监理日志应按本标准表</a:t>
            </a:r>
            <a:r>
              <a:rPr lang="en-US" altLang="zh-CN" dirty="0" smtClean="0"/>
              <a:t>A.0.9</a:t>
            </a:r>
            <a:r>
              <a:rPr lang="zh-CN" altLang="en-US" dirty="0" smtClean="0"/>
              <a:t>的要求</a:t>
            </a:r>
            <a:endParaRPr lang="en-US" altLang="zh-CN" dirty="0" smtClean="0"/>
          </a:p>
          <a:p>
            <a:pPr>
              <a:buNone/>
            </a:pPr>
            <a:r>
              <a:rPr lang="en-US" altLang="zh-CN" dirty="0" smtClean="0"/>
              <a:t>               </a:t>
            </a:r>
            <a:r>
              <a:rPr lang="zh-CN" altLang="en-US" dirty="0" smtClean="0"/>
              <a:t>填写。</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solidFill>
                  <a:srgbClr val="FF0000"/>
                </a:solidFill>
              </a:rPr>
              <a:t>3.3.2   </a:t>
            </a:r>
            <a:r>
              <a:rPr lang="zh-CN" altLang="en-US" dirty="0" smtClean="0">
                <a:solidFill>
                  <a:srgbClr val="FF0000"/>
                </a:solidFill>
              </a:rPr>
              <a:t>工程开工令</a:t>
            </a:r>
            <a:r>
              <a:rPr lang="zh-CN" altLang="en-US" dirty="0" smtClean="0"/>
              <a:t> </a:t>
            </a:r>
          </a:p>
          <a:p>
            <a:pPr>
              <a:buNone/>
            </a:pPr>
            <a:r>
              <a:rPr lang="zh-CN" altLang="en-US" dirty="0" smtClean="0"/>
              <a:t>          项目监理机构同意施工单位开始施工的监理指令文件。施工单位工程开工报审表（</a:t>
            </a:r>
            <a:r>
              <a:rPr lang="en-US" altLang="zh-CN" dirty="0" smtClean="0"/>
              <a:t>B.0.2</a:t>
            </a:r>
            <a:r>
              <a:rPr lang="zh-CN" altLang="en-US" dirty="0" smtClean="0"/>
              <a:t>）经监理审核同意、</a:t>
            </a:r>
            <a:r>
              <a:rPr lang="zh-CN" altLang="en-US" dirty="0" smtClean="0">
                <a:solidFill>
                  <a:srgbClr val="FF0000"/>
                </a:solidFill>
              </a:rPr>
              <a:t>建设单位审批同时</a:t>
            </a:r>
            <a:r>
              <a:rPr lang="zh-CN" altLang="en-US" dirty="0" smtClean="0"/>
              <a:t>，且</a:t>
            </a:r>
            <a:r>
              <a:rPr lang="zh-CN" altLang="en-US" dirty="0" smtClean="0">
                <a:solidFill>
                  <a:srgbClr val="FF0000"/>
                </a:solidFill>
              </a:rPr>
              <a:t>同时具备下列条件</a:t>
            </a:r>
            <a:r>
              <a:rPr lang="zh-CN" altLang="en-US" dirty="0" smtClean="0"/>
              <a:t>，总监理工程师</a:t>
            </a:r>
            <a:r>
              <a:rPr lang="zh-CN" altLang="en-US" dirty="0" smtClean="0">
                <a:solidFill>
                  <a:srgbClr val="FF0000"/>
                </a:solidFill>
              </a:rPr>
              <a:t>才能签发工程开工令</a:t>
            </a:r>
            <a:r>
              <a:rPr lang="zh-CN" altLang="en-US" dirty="0" smtClean="0"/>
              <a:t>：</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4813647"/>
          </a:xfrm>
        </p:spPr>
        <p:txBody>
          <a:bodyPr/>
          <a:lstStyle/>
          <a:p>
            <a:pPr>
              <a:buNone/>
            </a:pPr>
            <a:r>
              <a:rPr lang="en-US" altLang="zh-CN" dirty="0" smtClean="0"/>
              <a:t>1   </a:t>
            </a:r>
            <a:r>
              <a:rPr lang="zh-CN" altLang="en-US" dirty="0" smtClean="0"/>
              <a:t>建设单位对工程开工报审表签署同意开工意见。</a:t>
            </a:r>
          </a:p>
          <a:p>
            <a:pPr>
              <a:buNone/>
            </a:pPr>
            <a:r>
              <a:rPr lang="en-US" altLang="zh-CN" dirty="0" smtClean="0"/>
              <a:t>2   </a:t>
            </a:r>
            <a:r>
              <a:rPr lang="zh-CN" altLang="en-US" dirty="0" smtClean="0"/>
              <a:t>工程施工许可手续已办理。 </a:t>
            </a:r>
          </a:p>
          <a:p>
            <a:pPr>
              <a:buNone/>
            </a:pPr>
            <a:r>
              <a:rPr lang="en-US" altLang="zh-CN" dirty="0" smtClean="0"/>
              <a:t>3   </a:t>
            </a:r>
            <a:r>
              <a:rPr lang="zh-CN" altLang="en-US" dirty="0" smtClean="0"/>
              <a:t>设计交底和图纸会审已完成。 </a:t>
            </a:r>
          </a:p>
          <a:p>
            <a:pPr>
              <a:buNone/>
            </a:pPr>
            <a:r>
              <a:rPr lang="en-US" altLang="zh-CN" dirty="0" smtClean="0"/>
              <a:t>4   </a:t>
            </a:r>
            <a:r>
              <a:rPr lang="zh-CN" altLang="en-US" dirty="0" smtClean="0"/>
              <a:t>施工组织设计已经监理审批通过。 </a:t>
            </a:r>
          </a:p>
          <a:p>
            <a:pPr>
              <a:buNone/>
            </a:pPr>
            <a:r>
              <a:rPr lang="en-US" altLang="zh-CN" dirty="0" smtClean="0"/>
              <a:t>5   </a:t>
            </a:r>
            <a:r>
              <a:rPr lang="zh-CN" altLang="en-US" dirty="0" smtClean="0"/>
              <a:t>施工现场质量、安全生产管理体系已建立。 </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marL="1314450" lvl="2" indent="-514350">
              <a:lnSpc>
                <a:spcPct val="150000"/>
              </a:lnSpc>
              <a:buNone/>
            </a:pPr>
            <a:r>
              <a:rPr lang="en-US" altLang="zh-CN" sz="3200" dirty="0" smtClean="0"/>
              <a:t>6</a:t>
            </a:r>
            <a:r>
              <a:rPr lang="zh-CN" altLang="en-US" sz="3200" dirty="0" smtClean="0"/>
              <a:t>施工进度计划已经监理审批通过。</a:t>
            </a:r>
            <a:endParaRPr lang="en-US" altLang="zh-CN" sz="3200" dirty="0" smtClean="0"/>
          </a:p>
          <a:p>
            <a:pPr marL="514350" indent="-514350">
              <a:lnSpc>
                <a:spcPct val="150000"/>
              </a:lnSpc>
              <a:buNone/>
            </a:pPr>
            <a:r>
              <a:rPr lang="en-US" altLang="zh-CN" dirty="0" smtClean="0"/>
              <a:t>7   </a:t>
            </a:r>
            <a:r>
              <a:rPr lang="zh-CN" altLang="en-US" dirty="0" smtClean="0"/>
              <a:t>首道工序施工方案已经监理审批通过。 </a:t>
            </a:r>
          </a:p>
          <a:p>
            <a:pPr marL="514350" indent="-514350">
              <a:lnSpc>
                <a:spcPct val="150000"/>
              </a:lnSpc>
              <a:buNone/>
            </a:pPr>
            <a:r>
              <a:rPr lang="en-US" altLang="zh-CN" dirty="0" smtClean="0"/>
              <a:t>8   </a:t>
            </a:r>
            <a:r>
              <a:rPr lang="zh-CN" altLang="en-US" dirty="0" smtClean="0"/>
              <a:t>首道工序施工用材料已经监理验收合格。</a:t>
            </a:r>
          </a:p>
          <a:p>
            <a:pPr marL="514350" indent="-514350">
              <a:lnSpc>
                <a:spcPct val="150000"/>
              </a:lnSpc>
              <a:buNone/>
            </a:pPr>
            <a:r>
              <a:rPr lang="en-US" altLang="zh-CN" dirty="0" smtClean="0"/>
              <a:t>9   </a:t>
            </a:r>
            <a:r>
              <a:rPr lang="zh-CN" altLang="en-US" dirty="0" smtClean="0"/>
              <a:t>进场道路及水、电等已满足开工要求。 </a:t>
            </a:r>
          </a:p>
          <a:p>
            <a:pPr marL="514350" indent="-514350">
              <a:lnSpc>
                <a:spcPct val="150000"/>
              </a:lnSpc>
              <a:buNone/>
            </a:pPr>
            <a:r>
              <a:rPr lang="en-US" altLang="zh-CN" dirty="0" smtClean="0"/>
              <a:t>            10 </a:t>
            </a:r>
            <a:r>
              <a:rPr lang="zh-CN" altLang="en-US" dirty="0" smtClean="0"/>
              <a:t>工程所在地建设行政主管部门的 </a:t>
            </a:r>
            <a:endParaRPr lang="en-US" altLang="zh-CN" dirty="0" smtClean="0"/>
          </a:p>
          <a:p>
            <a:pPr marL="514350" indent="-514350">
              <a:lnSpc>
                <a:spcPct val="150000"/>
              </a:lnSpc>
              <a:buNone/>
            </a:pPr>
            <a:r>
              <a:rPr lang="en-US" altLang="zh-CN" dirty="0" smtClean="0"/>
              <a:t>                 </a:t>
            </a:r>
            <a:r>
              <a:rPr lang="zh-CN" altLang="en-US" dirty="0" smtClean="0"/>
              <a:t>要求。 </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zh-CN" altLang="en-US" dirty="0" smtClean="0"/>
              <a:t>          如合同无约定，工期自工程开工令中载明的开工日期起算。 </a:t>
            </a:r>
          </a:p>
          <a:p>
            <a:pPr>
              <a:buNone/>
            </a:pPr>
            <a:r>
              <a:rPr lang="zh-CN" altLang="en-US" dirty="0" smtClean="0"/>
              <a:t>          工程建设中，</a:t>
            </a:r>
            <a:r>
              <a:rPr lang="zh-CN" altLang="en-US" dirty="0" smtClean="0">
                <a:solidFill>
                  <a:srgbClr val="FF0000"/>
                </a:solidFill>
              </a:rPr>
              <a:t>任何一方发生了违法开工的行为</a:t>
            </a:r>
            <a:r>
              <a:rPr lang="zh-CN" altLang="en-US" dirty="0" smtClean="0"/>
              <a:t>，</a:t>
            </a:r>
            <a:r>
              <a:rPr lang="zh-CN" altLang="en-US" dirty="0" smtClean="0">
                <a:solidFill>
                  <a:srgbClr val="FF0000"/>
                </a:solidFill>
              </a:rPr>
              <a:t>项目监理机构应</a:t>
            </a:r>
            <a:r>
              <a:rPr lang="zh-CN" altLang="en-US" dirty="0" smtClean="0"/>
              <a:t>视具体情况，</a:t>
            </a:r>
            <a:r>
              <a:rPr lang="zh-CN" altLang="en-US" dirty="0" smtClean="0">
                <a:solidFill>
                  <a:srgbClr val="FF0000"/>
                </a:solidFill>
              </a:rPr>
              <a:t>采用工作联系单、监理通知单、工程暂停令等形式予以提醒或制止</a:t>
            </a:r>
            <a:r>
              <a:rPr lang="zh-CN" altLang="en-US" dirty="0" smtClean="0"/>
              <a:t>。 </a:t>
            </a:r>
          </a:p>
          <a:p>
            <a:pPr>
              <a:buNone/>
            </a:pPr>
            <a:r>
              <a:rPr lang="zh-CN" altLang="en-US" dirty="0" smtClean="0"/>
              <a:t>工程开工令应按本标准表 </a:t>
            </a:r>
            <a:r>
              <a:rPr lang="en-US" altLang="zh-CN" dirty="0" smtClean="0"/>
              <a:t>A.0.2 </a:t>
            </a:r>
            <a:r>
              <a:rPr lang="zh-CN" altLang="en-US" dirty="0" smtClean="0"/>
              <a:t>的要求填写。 </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245695"/>
          </a:xfrm>
        </p:spPr>
        <p:txBody>
          <a:bodyPr/>
          <a:lstStyle/>
          <a:p>
            <a:pPr>
              <a:buNone/>
            </a:pPr>
            <a:r>
              <a:rPr lang="en-US" altLang="zh-CN" sz="2800" dirty="0" smtClean="0"/>
              <a:t>3.3.3   </a:t>
            </a:r>
            <a:r>
              <a:rPr lang="zh-CN" altLang="en-US" sz="2800" dirty="0" smtClean="0"/>
              <a:t>监理通知单 </a:t>
            </a:r>
          </a:p>
          <a:p>
            <a:pPr>
              <a:buNone/>
            </a:pPr>
            <a:r>
              <a:rPr lang="zh-CN" altLang="en-US" sz="2800" dirty="0" smtClean="0"/>
              <a:t>          项目监理机构以书面形式通知施工单位应执行的涉及质量控制、造价控制、进度控制、工程变更、工程安全管理等的监理指令性文件。监理通知单的编制应符合下列要求：  </a:t>
            </a:r>
          </a:p>
          <a:p>
            <a:pPr>
              <a:buNone/>
            </a:pPr>
            <a:r>
              <a:rPr lang="en-US" altLang="zh-CN" sz="2800" dirty="0" smtClean="0"/>
              <a:t>1  </a:t>
            </a:r>
            <a:r>
              <a:rPr lang="zh-CN" altLang="en-US" sz="2800" dirty="0" smtClean="0"/>
              <a:t>监理通知单的编写</a:t>
            </a:r>
            <a:r>
              <a:rPr lang="zh-CN" altLang="en-US" sz="2800" dirty="0" smtClean="0">
                <a:solidFill>
                  <a:srgbClr val="FF0000"/>
                </a:solidFill>
              </a:rPr>
              <a:t>应描述存在的主要问题</a:t>
            </a:r>
            <a:r>
              <a:rPr lang="zh-CN" altLang="en-US" sz="2800" dirty="0" smtClean="0"/>
              <a:t>，提出</a:t>
            </a:r>
            <a:r>
              <a:rPr lang="zh-CN" altLang="en-US" sz="2800" dirty="0" smtClean="0">
                <a:solidFill>
                  <a:srgbClr val="FF0000"/>
                </a:solidFill>
              </a:rPr>
              <a:t>整改要求</a:t>
            </a:r>
            <a:r>
              <a:rPr lang="zh-CN" altLang="en-US" sz="2800" dirty="0" smtClean="0"/>
              <a:t>并明确</a:t>
            </a:r>
            <a:r>
              <a:rPr lang="zh-CN" altLang="en-US" sz="2800" dirty="0" smtClean="0">
                <a:solidFill>
                  <a:srgbClr val="FF0000"/>
                </a:solidFill>
              </a:rPr>
              <a:t>书面回复时限</a:t>
            </a:r>
            <a:r>
              <a:rPr lang="zh-CN" altLang="en-US" sz="2800" dirty="0" smtClean="0"/>
              <a:t>。 </a:t>
            </a:r>
          </a:p>
          <a:p>
            <a:pPr marL="514350" indent="-514350">
              <a:buAutoNum type="arabicPlain" startAt="2"/>
            </a:pPr>
            <a:r>
              <a:rPr lang="zh-CN" altLang="en-US" sz="2800" dirty="0" smtClean="0"/>
              <a:t>监理通知单中文字表达不清楚的，</a:t>
            </a:r>
            <a:r>
              <a:rPr lang="zh-CN" altLang="en-US" sz="2800" dirty="0" smtClean="0">
                <a:solidFill>
                  <a:srgbClr val="FF0000"/>
                </a:solidFill>
              </a:rPr>
              <a:t>可匹配相应图</a:t>
            </a:r>
            <a:endParaRPr lang="en-US" altLang="zh-CN" sz="2800" dirty="0" smtClean="0">
              <a:solidFill>
                <a:srgbClr val="FF0000"/>
              </a:solidFill>
            </a:endParaRPr>
          </a:p>
          <a:p>
            <a:pPr marL="514350" indent="-514350">
              <a:buNone/>
            </a:pPr>
            <a:r>
              <a:rPr lang="en-US" altLang="zh-CN" sz="2800" dirty="0" smtClean="0">
                <a:solidFill>
                  <a:srgbClr val="FF0000"/>
                </a:solidFill>
              </a:rPr>
              <a:t>               </a:t>
            </a:r>
            <a:r>
              <a:rPr lang="zh-CN" altLang="en-US" sz="2800" dirty="0" smtClean="0">
                <a:solidFill>
                  <a:srgbClr val="FF0000"/>
                </a:solidFill>
              </a:rPr>
              <a:t>片</a:t>
            </a:r>
            <a:r>
              <a:rPr lang="zh-CN" altLang="en-US" sz="2800" dirty="0" smtClean="0"/>
              <a:t>。 </a:t>
            </a:r>
          </a:p>
          <a:p>
            <a:pPr>
              <a:buNone/>
            </a:pPr>
            <a:r>
              <a:rPr lang="en-US" altLang="zh-CN" sz="2800" dirty="0" smtClean="0"/>
              <a:t>                 3  </a:t>
            </a:r>
            <a:r>
              <a:rPr lang="zh-CN" altLang="en-US" sz="2800" dirty="0" smtClean="0"/>
              <a:t>监理通知单</a:t>
            </a:r>
            <a:r>
              <a:rPr lang="zh-CN" altLang="en-US" sz="2800" dirty="0" smtClean="0">
                <a:solidFill>
                  <a:srgbClr val="FF0000"/>
                </a:solidFill>
              </a:rPr>
              <a:t>用词应准确明晰，逻辑严</a:t>
            </a:r>
            <a:endParaRPr lang="en-US" altLang="zh-CN" sz="2800" dirty="0" smtClean="0">
              <a:solidFill>
                <a:srgbClr val="FF0000"/>
              </a:solidFill>
            </a:endParaRPr>
          </a:p>
          <a:p>
            <a:pPr>
              <a:buNone/>
            </a:pPr>
            <a:r>
              <a:rPr lang="en-US" altLang="zh-CN" sz="2800" dirty="0" smtClean="0">
                <a:solidFill>
                  <a:srgbClr val="FF0000"/>
                </a:solidFill>
              </a:rPr>
              <a:t>                     </a:t>
            </a:r>
            <a:r>
              <a:rPr lang="zh-CN" altLang="en-US" sz="2800" dirty="0" smtClean="0">
                <a:solidFill>
                  <a:srgbClr val="FF0000"/>
                </a:solidFill>
              </a:rPr>
              <a:t>密，资料闭合</a:t>
            </a:r>
            <a:r>
              <a:rPr lang="zh-CN" altLang="en-US" sz="2800" dirty="0" smtClean="0"/>
              <a:t>。 </a:t>
            </a:r>
            <a:endParaRPr lang="zh-CN" altLang="en-US" sz="2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3.3.4    </a:t>
            </a:r>
            <a:r>
              <a:rPr lang="zh-CN" altLang="en-US" dirty="0" smtClean="0"/>
              <a:t>监理例会及专题会议纪要 </a:t>
            </a:r>
          </a:p>
          <a:p>
            <a:pPr>
              <a:buNone/>
            </a:pPr>
            <a:r>
              <a:rPr lang="zh-CN" altLang="en-US" dirty="0" smtClean="0"/>
              <a:t>项目监理机构应按照要求定期组织召开监理例会， 监理例会的召开应符合下列要求：  </a:t>
            </a:r>
          </a:p>
          <a:p>
            <a:pPr>
              <a:buNone/>
            </a:pPr>
            <a:r>
              <a:rPr lang="en-US" altLang="zh-CN" dirty="0" smtClean="0"/>
              <a:t>1   </a:t>
            </a:r>
            <a:r>
              <a:rPr lang="zh-CN" altLang="en-US" dirty="0" smtClean="0"/>
              <a:t>项目监理机构应每周召开一次监理例会，组织解决工程相关问题。 </a:t>
            </a:r>
          </a:p>
          <a:p>
            <a:pPr>
              <a:buNone/>
            </a:pPr>
            <a:r>
              <a:rPr lang="en-US" altLang="zh-CN" dirty="0" smtClean="0"/>
              <a:t>2   </a:t>
            </a:r>
            <a:r>
              <a:rPr lang="zh-CN" altLang="en-US" dirty="0" smtClean="0"/>
              <a:t>监理例会应包括以下主要内容： </a:t>
            </a:r>
          </a:p>
          <a:p>
            <a:pPr>
              <a:buNone/>
            </a:pPr>
            <a:r>
              <a:rPr lang="en-US" altLang="zh-CN" dirty="0" smtClean="0"/>
              <a:t>             1) </a:t>
            </a:r>
            <a:r>
              <a:rPr lang="zh-CN" altLang="en-US" dirty="0" smtClean="0"/>
              <a:t>检查上周会议决议的落实情况及</a:t>
            </a:r>
            <a:endParaRPr lang="en-US" altLang="zh-CN" dirty="0" smtClean="0"/>
          </a:p>
          <a:p>
            <a:pPr>
              <a:buNone/>
            </a:pPr>
            <a:r>
              <a:rPr lang="en-US" altLang="zh-CN" dirty="0" smtClean="0"/>
              <a:t>                 </a:t>
            </a:r>
            <a:r>
              <a:rPr lang="zh-CN" altLang="en-US" dirty="0" smtClean="0"/>
              <a:t>上周的质量情况、安全状况、进 </a:t>
            </a:r>
            <a:endParaRPr lang="en-US" altLang="zh-CN" dirty="0" smtClean="0"/>
          </a:p>
          <a:p>
            <a:pPr>
              <a:buNone/>
            </a:pPr>
            <a:r>
              <a:rPr lang="en-US" altLang="zh-CN" dirty="0" smtClean="0"/>
              <a:t>                </a:t>
            </a:r>
            <a:r>
              <a:rPr lang="zh-CN" altLang="en-US" dirty="0" smtClean="0"/>
              <a:t> 度情况。 </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a:buNone/>
            </a:pPr>
            <a:r>
              <a:rPr lang="en-US" altLang="zh-CN" dirty="0" smtClean="0"/>
              <a:t>2) </a:t>
            </a:r>
            <a:r>
              <a:rPr lang="zh-CN" altLang="en-US" dirty="0" smtClean="0"/>
              <a:t>对上周存在的质量问题进行分析，提出本周质量控制要点及要求。 </a:t>
            </a:r>
          </a:p>
          <a:p>
            <a:pPr>
              <a:buNone/>
            </a:pPr>
            <a:r>
              <a:rPr lang="en-US" altLang="zh-CN" dirty="0" smtClean="0"/>
              <a:t>3) </a:t>
            </a:r>
            <a:r>
              <a:rPr lang="zh-CN" altLang="en-US" dirty="0" smtClean="0"/>
              <a:t>对上周安全生产状况进行分析，对本周的安全生产管理提出要求。 </a:t>
            </a:r>
          </a:p>
          <a:p>
            <a:pPr>
              <a:buNone/>
            </a:pPr>
            <a:r>
              <a:rPr lang="en-US" altLang="zh-CN" dirty="0" smtClean="0"/>
              <a:t>4) </a:t>
            </a:r>
            <a:r>
              <a:rPr lang="zh-CN" altLang="en-US" dirty="0" smtClean="0"/>
              <a:t>对上周进度的完成情况及人、机、料等施工资源配备等方面进行分析，并提出要求。 </a:t>
            </a:r>
          </a:p>
          <a:p>
            <a:pPr>
              <a:buNone/>
            </a:pPr>
            <a:r>
              <a:rPr lang="en-US" altLang="zh-CN" dirty="0" smtClean="0"/>
              <a:t>5) </a:t>
            </a:r>
            <a:r>
              <a:rPr lang="zh-CN" altLang="en-US" dirty="0" smtClean="0"/>
              <a:t>对工程量的完成情况进行评析。 </a:t>
            </a:r>
          </a:p>
          <a:p>
            <a:pPr>
              <a:buNone/>
            </a:pPr>
            <a:r>
              <a:rPr lang="en-US" altLang="zh-CN" dirty="0" smtClean="0"/>
              <a:t>             6) </a:t>
            </a:r>
            <a:r>
              <a:rPr lang="zh-CN" altLang="en-US" dirty="0" smtClean="0"/>
              <a:t>明确会议中的议定事项及需建设</a:t>
            </a:r>
            <a:endParaRPr lang="en-US" altLang="zh-CN" dirty="0" smtClean="0"/>
          </a:p>
          <a:p>
            <a:pPr>
              <a:buNone/>
            </a:pPr>
            <a:r>
              <a:rPr lang="en-US" altLang="zh-CN" dirty="0" smtClean="0"/>
              <a:t>                 </a:t>
            </a:r>
            <a:r>
              <a:rPr lang="zh-CN" altLang="en-US" dirty="0" smtClean="0"/>
              <a:t>单位协调事项。 </a:t>
            </a:r>
          </a:p>
          <a:p>
            <a:pPr>
              <a:buNone/>
            </a:pPr>
            <a:r>
              <a:rPr lang="en-US" altLang="zh-CN" dirty="0" smtClean="0"/>
              <a:t>              7) </a:t>
            </a:r>
            <a:r>
              <a:rPr lang="zh-CN" altLang="en-US" dirty="0" smtClean="0"/>
              <a:t>其他事项。</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245695"/>
          </a:xfrm>
        </p:spPr>
        <p:txBody>
          <a:bodyPr/>
          <a:lstStyle/>
          <a:p>
            <a:pPr>
              <a:buNone/>
            </a:pPr>
            <a:endParaRPr lang="en-US" altLang="zh-CN" dirty="0" smtClean="0"/>
          </a:p>
          <a:p>
            <a:pPr>
              <a:buNone/>
            </a:pPr>
            <a:r>
              <a:rPr lang="en-US" altLang="zh-CN" dirty="0" smtClean="0"/>
              <a:t>3   </a:t>
            </a:r>
            <a:r>
              <a:rPr lang="zh-CN" altLang="en-US" dirty="0" smtClean="0">
                <a:solidFill>
                  <a:srgbClr val="FF0000"/>
                </a:solidFill>
              </a:rPr>
              <a:t>项目监理机构应在每月第一周监理例会上评析上月质量情况、安全状况、进度计划执行情况和工程款支付、工程变更等</a:t>
            </a:r>
            <a:r>
              <a:rPr lang="zh-CN" altLang="en-US" dirty="0" smtClean="0"/>
              <a:t>。 </a:t>
            </a:r>
          </a:p>
          <a:p>
            <a:pPr>
              <a:buNone/>
            </a:pPr>
            <a:r>
              <a:rPr lang="en-US" altLang="zh-CN" dirty="0" smtClean="0"/>
              <a:t>4   </a:t>
            </a:r>
            <a:r>
              <a:rPr lang="zh-CN" altLang="en-US" dirty="0" smtClean="0"/>
              <a:t>项目监理机构负责监理例会的签到、记录及例会纪要整理、签发，监理例会纪要应如实记录监理例会的主要内容。</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9"/>
            <a:ext cx="8229600" cy="4813646"/>
          </a:xfrm>
        </p:spPr>
        <p:txBody>
          <a:bodyPr/>
          <a:lstStyle/>
          <a:p>
            <a:pPr>
              <a:buNone/>
            </a:pPr>
            <a:r>
              <a:rPr lang="en-US" altLang="zh-CN" sz="2800" dirty="0" smtClean="0"/>
              <a:t>1.0.3     </a:t>
            </a:r>
            <a:r>
              <a:rPr lang="zh-CN" altLang="en-US" sz="2800" dirty="0" smtClean="0"/>
              <a:t>项目监理机构开展监理工作的主要依据： </a:t>
            </a:r>
          </a:p>
          <a:p>
            <a:pPr>
              <a:buNone/>
            </a:pPr>
            <a:r>
              <a:rPr lang="en-US" altLang="zh-CN" sz="2800" dirty="0" smtClean="0"/>
              <a:t>1   </a:t>
            </a:r>
            <a:r>
              <a:rPr lang="zh-CN" altLang="en-US" sz="2800" dirty="0" smtClean="0"/>
              <a:t>法律、法规及有关房屋建筑工程的技术标准。 </a:t>
            </a:r>
          </a:p>
          <a:p>
            <a:pPr>
              <a:buNone/>
            </a:pPr>
            <a:r>
              <a:rPr lang="en-US" altLang="zh-CN" sz="2800" dirty="0" smtClean="0"/>
              <a:t>2   </a:t>
            </a:r>
            <a:r>
              <a:rPr lang="zh-CN" altLang="en-US" sz="2800" dirty="0" smtClean="0"/>
              <a:t>建设工程监理规范 。 </a:t>
            </a:r>
          </a:p>
          <a:p>
            <a:pPr>
              <a:buNone/>
            </a:pPr>
            <a:r>
              <a:rPr lang="en-US" altLang="zh-CN" sz="2800" dirty="0" smtClean="0"/>
              <a:t>3   </a:t>
            </a:r>
            <a:r>
              <a:rPr lang="zh-CN" altLang="en-US" sz="2800" dirty="0" smtClean="0"/>
              <a:t>工程勘察文件、设计文件（含设计图纸、图纸会审记录、设计变更等）。  </a:t>
            </a:r>
          </a:p>
          <a:p>
            <a:pPr marL="514350" indent="-514350">
              <a:buAutoNum type="arabicPlain" startAt="4"/>
            </a:pPr>
            <a:r>
              <a:rPr lang="zh-CN" altLang="en-US" sz="2800" dirty="0" smtClean="0"/>
              <a:t>建设工程监理合同（或全过程工程咨询合同）、</a:t>
            </a:r>
            <a:endParaRPr lang="en-US" altLang="zh-CN" sz="2800" dirty="0" smtClean="0"/>
          </a:p>
          <a:p>
            <a:pPr marL="514350" indent="-514350">
              <a:buNone/>
            </a:pPr>
            <a:r>
              <a:rPr lang="en-US" altLang="zh-CN" sz="2800" dirty="0" smtClean="0"/>
              <a:t>               </a:t>
            </a:r>
            <a:r>
              <a:rPr lang="zh-CN" altLang="en-US" sz="2800" dirty="0" smtClean="0"/>
              <a:t>施工承包合同及其他合同文件。</a:t>
            </a:r>
          </a:p>
          <a:p>
            <a:pPr>
              <a:buNone/>
            </a:pPr>
            <a:r>
              <a:rPr lang="en-US" altLang="zh-CN" sz="2800" dirty="0" smtClean="0"/>
              <a:t>                5   </a:t>
            </a:r>
            <a:r>
              <a:rPr lang="zh-CN" altLang="en-US" sz="2800" dirty="0" smtClean="0"/>
              <a:t>经监理审核通过的施工组织设计、施 </a:t>
            </a:r>
            <a:endParaRPr lang="en-US" altLang="zh-CN" sz="2800" dirty="0" smtClean="0"/>
          </a:p>
          <a:p>
            <a:pPr>
              <a:buNone/>
            </a:pPr>
            <a:r>
              <a:rPr lang="en-US" altLang="zh-CN" sz="2800" dirty="0" smtClean="0"/>
              <a:t>                   </a:t>
            </a:r>
            <a:r>
              <a:rPr lang="zh-CN" altLang="en-US" sz="2800" dirty="0" smtClean="0"/>
              <a:t> 工方案。 </a:t>
            </a:r>
          </a:p>
          <a:p>
            <a:pPr>
              <a:buNone/>
            </a:pPr>
            <a:r>
              <a:rPr lang="en-US" altLang="zh-CN" sz="2800" dirty="0" smtClean="0"/>
              <a:t>                6   </a:t>
            </a:r>
            <a:r>
              <a:rPr lang="zh-CN" altLang="en-US" sz="2800" dirty="0" smtClean="0"/>
              <a:t>经审批的监理规划、监理实施细则。</a:t>
            </a:r>
            <a:r>
              <a:rPr lang="zh-CN" altLang="en-US" dirty="0" smtClean="0"/>
              <a:t> </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dirty="0" smtClean="0"/>
              <a:t>5   </a:t>
            </a:r>
            <a:r>
              <a:rPr lang="zh-CN" altLang="en-US" dirty="0" smtClean="0"/>
              <a:t>项目监理机构可根据工程需要定期或不定期召开专题会议 ， </a:t>
            </a:r>
            <a:r>
              <a:rPr lang="zh-CN" altLang="en-US" dirty="0" smtClean="0">
                <a:solidFill>
                  <a:srgbClr val="FF0000"/>
                </a:solidFill>
              </a:rPr>
              <a:t>项目监理机构可主持或参加专题会议</a:t>
            </a:r>
            <a:r>
              <a:rPr lang="zh-CN" altLang="en-US" dirty="0" smtClean="0"/>
              <a:t>，专题会议主要解决监理工作范围内专项问题，专题会议每次宜讨论解决一个主题。 </a:t>
            </a:r>
          </a:p>
          <a:p>
            <a:pPr>
              <a:buNone/>
            </a:pPr>
            <a:r>
              <a:rPr lang="zh-CN" altLang="en-US" dirty="0" smtClean="0"/>
              <a:t>专题会议应包括收下主要内容： </a:t>
            </a:r>
          </a:p>
          <a:p>
            <a:pPr>
              <a:buNone/>
            </a:pPr>
            <a:r>
              <a:rPr lang="en-US" altLang="zh-CN" dirty="0" smtClean="0"/>
              <a:t>1) </a:t>
            </a:r>
            <a:r>
              <a:rPr lang="zh-CN" altLang="en-US" dirty="0" smtClean="0"/>
              <a:t>召开专题会议的原因或理由。 </a:t>
            </a:r>
          </a:p>
          <a:p>
            <a:pPr>
              <a:buNone/>
            </a:pPr>
            <a:r>
              <a:rPr lang="en-US" altLang="zh-CN" dirty="0" smtClean="0"/>
              <a:t>2) </a:t>
            </a:r>
            <a:r>
              <a:rPr lang="zh-CN" altLang="en-US" dirty="0" smtClean="0"/>
              <a:t>会议的议题。 </a:t>
            </a:r>
          </a:p>
          <a:p>
            <a:pPr>
              <a:buNone/>
            </a:pPr>
            <a:r>
              <a:rPr lang="en-US" altLang="zh-CN" dirty="0" smtClean="0"/>
              <a:t>               3) </a:t>
            </a:r>
            <a:r>
              <a:rPr lang="zh-CN" altLang="en-US" dirty="0" smtClean="0"/>
              <a:t>参会单位各自的意见和建议。 </a:t>
            </a:r>
          </a:p>
          <a:p>
            <a:pPr>
              <a:buNone/>
            </a:pPr>
            <a:r>
              <a:rPr lang="en-US" altLang="zh-CN" dirty="0" smtClean="0"/>
              <a:t>               4) </a:t>
            </a:r>
            <a:r>
              <a:rPr lang="zh-CN" altLang="en-US" dirty="0" smtClean="0"/>
              <a:t>会议形成的决议。 </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3.3.5   </a:t>
            </a:r>
            <a:r>
              <a:rPr lang="zh-CN" altLang="en-US" dirty="0" smtClean="0"/>
              <a:t>监理月报</a:t>
            </a:r>
            <a:endParaRPr lang="en-US" altLang="zh-CN" dirty="0" smtClean="0"/>
          </a:p>
          <a:p>
            <a:pPr>
              <a:buNone/>
            </a:pPr>
            <a:r>
              <a:rPr lang="zh-CN" altLang="en-US" dirty="0" smtClean="0"/>
              <a:t>         监理月报内容基本与监理规范要求相同，在第</a:t>
            </a:r>
            <a:r>
              <a:rPr lang="en-US" altLang="zh-CN" dirty="0" smtClean="0"/>
              <a:t>4</a:t>
            </a:r>
            <a:r>
              <a:rPr lang="zh-CN" altLang="en-US" dirty="0" smtClean="0"/>
              <a:t>条加了一点。</a:t>
            </a:r>
            <a:endParaRPr lang="en-US" altLang="zh-CN" dirty="0" smtClean="0"/>
          </a:p>
          <a:p>
            <a:pPr>
              <a:buNone/>
            </a:pPr>
            <a:r>
              <a:rPr lang="en-US" altLang="zh-CN" dirty="0" smtClean="0"/>
              <a:t>4   </a:t>
            </a:r>
            <a:r>
              <a:rPr lang="zh-CN" altLang="en-US" dirty="0" smtClean="0"/>
              <a:t>下月监理工作重点： </a:t>
            </a:r>
          </a:p>
          <a:p>
            <a:pPr>
              <a:buNone/>
            </a:pPr>
            <a:r>
              <a:rPr lang="en-US" altLang="zh-CN" dirty="0" smtClean="0"/>
              <a:t>1) </a:t>
            </a:r>
            <a:r>
              <a:rPr lang="zh-CN" altLang="en-US" dirty="0" smtClean="0">
                <a:solidFill>
                  <a:srgbClr val="FF0000"/>
                </a:solidFill>
              </a:rPr>
              <a:t>下月的主要工作</a:t>
            </a:r>
            <a:r>
              <a:rPr lang="zh-CN" altLang="en-US" dirty="0" smtClean="0"/>
              <a:t>。 </a:t>
            </a:r>
          </a:p>
          <a:p>
            <a:pPr>
              <a:buNone/>
            </a:pPr>
            <a:r>
              <a:rPr lang="en-US" altLang="zh-CN" dirty="0" smtClean="0"/>
              <a:t>2) </a:t>
            </a:r>
            <a:r>
              <a:rPr lang="zh-CN" altLang="en-US" dirty="0" smtClean="0"/>
              <a:t>工程管理方面的监理工作重点。 </a:t>
            </a:r>
          </a:p>
          <a:p>
            <a:pPr>
              <a:buNone/>
            </a:pPr>
            <a:r>
              <a:rPr lang="en-US" altLang="zh-CN" dirty="0" smtClean="0"/>
              <a:t>              3) </a:t>
            </a:r>
            <a:r>
              <a:rPr lang="zh-CN" altLang="en-US" dirty="0" smtClean="0"/>
              <a:t>项目监理机构内部管理方面的工</a:t>
            </a:r>
            <a:endParaRPr lang="en-US" altLang="zh-CN" dirty="0" smtClean="0"/>
          </a:p>
          <a:p>
            <a:pPr>
              <a:buNone/>
            </a:pPr>
            <a:r>
              <a:rPr lang="en-US" altLang="zh-CN" dirty="0" smtClean="0"/>
              <a:t>                  </a:t>
            </a:r>
            <a:r>
              <a:rPr lang="zh-CN" altLang="en-US" dirty="0" smtClean="0"/>
              <a:t>作重点。 </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3.3.6    </a:t>
            </a:r>
            <a:r>
              <a:rPr lang="zh-CN" altLang="en-US" dirty="0" smtClean="0"/>
              <a:t>工程暂停令</a:t>
            </a:r>
            <a:endParaRPr lang="en-US" altLang="zh-CN" dirty="0" smtClean="0"/>
          </a:p>
          <a:p>
            <a:pPr>
              <a:buNone/>
            </a:pPr>
            <a:r>
              <a:rPr lang="en-US" altLang="zh-CN" sz="2800" dirty="0" smtClean="0"/>
              <a:t>1   </a:t>
            </a:r>
            <a:r>
              <a:rPr lang="zh-CN" altLang="en-US" sz="2800" dirty="0" smtClean="0"/>
              <a:t>建设单位要求暂停施工且工程需要暂停施工的。 </a:t>
            </a:r>
          </a:p>
          <a:p>
            <a:pPr>
              <a:buNone/>
            </a:pPr>
            <a:r>
              <a:rPr lang="en-US" altLang="zh-CN" sz="2800" dirty="0" smtClean="0"/>
              <a:t>2   </a:t>
            </a:r>
            <a:r>
              <a:rPr lang="zh-CN" altLang="en-US" sz="2800" dirty="0" smtClean="0"/>
              <a:t>施工单位未经批准擅自施工或拒绝项目监理机构管理的。 </a:t>
            </a:r>
          </a:p>
          <a:p>
            <a:pPr>
              <a:buNone/>
            </a:pPr>
            <a:r>
              <a:rPr lang="en-US" altLang="zh-CN" sz="2800" dirty="0" smtClean="0"/>
              <a:t>3   </a:t>
            </a:r>
            <a:r>
              <a:rPr lang="zh-CN" altLang="en-US" sz="2800" dirty="0" smtClean="0"/>
              <a:t>施工单位未按审查通过的工程设计文件施工的。 </a:t>
            </a:r>
          </a:p>
          <a:p>
            <a:pPr>
              <a:buNone/>
            </a:pPr>
            <a:r>
              <a:rPr lang="en-US" altLang="zh-CN" sz="2800" dirty="0" smtClean="0"/>
              <a:t>4   </a:t>
            </a:r>
            <a:r>
              <a:rPr lang="zh-CN" altLang="en-US" sz="2800" dirty="0" smtClean="0"/>
              <a:t>施工单位违反工程建设强制性标准的。 </a:t>
            </a:r>
          </a:p>
          <a:p>
            <a:pPr marL="514350" indent="-514350">
              <a:buAutoNum type="arabicPlain" startAt="5"/>
            </a:pPr>
            <a:r>
              <a:rPr lang="zh-CN" altLang="en-US" sz="2800" dirty="0" smtClean="0"/>
              <a:t>施工存在重大质量、安全事故隐患或发生质量、</a:t>
            </a:r>
            <a:endParaRPr lang="en-US" altLang="zh-CN" sz="2800" dirty="0" smtClean="0"/>
          </a:p>
          <a:p>
            <a:pPr marL="514350" indent="-514350">
              <a:buNone/>
            </a:pPr>
            <a:r>
              <a:rPr lang="en-US" altLang="zh-CN" sz="2800" dirty="0" smtClean="0"/>
              <a:t>               </a:t>
            </a:r>
            <a:r>
              <a:rPr lang="zh-CN" altLang="en-US" sz="2800" dirty="0" smtClean="0"/>
              <a:t>安全事故的。 </a:t>
            </a:r>
          </a:p>
          <a:p>
            <a:pPr>
              <a:buNone/>
            </a:pPr>
            <a:r>
              <a:rPr lang="en-US" altLang="zh-CN" sz="2800" dirty="0" smtClean="0">
                <a:solidFill>
                  <a:srgbClr val="FF0000"/>
                </a:solidFill>
              </a:rPr>
              <a:t>                 6   </a:t>
            </a:r>
            <a:r>
              <a:rPr lang="zh-CN" altLang="en-US" sz="2800" dirty="0" smtClean="0">
                <a:solidFill>
                  <a:srgbClr val="FF0000"/>
                </a:solidFill>
              </a:rPr>
              <a:t>发生必须暂停施工的紧急事件时。 </a:t>
            </a:r>
          </a:p>
          <a:p>
            <a:pPr>
              <a:buNone/>
            </a:pPr>
            <a:r>
              <a:rPr lang="en-US" altLang="zh-CN" sz="2800" dirty="0" smtClean="0">
                <a:solidFill>
                  <a:srgbClr val="FF0000"/>
                </a:solidFill>
              </a:rPr>
              <a:t>                 7   </a:t>
            </a:r>
            <a:r>
              <a:rPr lang="zh-CN" altLang="en-US" sz="2800" dirty="0" smtClean="0">
                <a:solidFill>
                  <a:srgbClr val="FF0000"/>
                </a:solidFill>
              </a:rPr>
              <a:t>建设行政主管部门或质量安全监督部</a:t>
            </a:r>
            <a:endParaRPr lang="en-US" altLang="zh-CN" sz="2800" dirty="0" smtClean="0">
              <a:solidFill>
                <a:srgbClr val="FF0000"/>
              </a:solidFill>
            </a:endParaRPr>
          </a:p>
          <a:p>
            <a:pPr>
              <a:buNone/>
            </a:pPr>
            <a:r>
              <a:rPr lang="en-US" altLang="zh-CN" sz="2800" dirty="0" smtClean="0">
                <a:solidFill>
                  <a:srgbClr val="FF0000"/>
                </a:solidFill>
              </a:rPr>
              <a:t>                      </a:t>
            </a:r>
            <a:r>
              <a:rPr lang="zh-CN" altLang="en-US" sz="2800" dirty="0" smtClean="0">
                <a:solidFill>
                  <a:srgbClr val="FF0000"/>
                </a:solidFill>
              </a:rPr>
              <a:t>门要求的停工等</a:t>
            </a:r>
            <a:r>
              <a:rPr lang="zh-CN" altLang="en-US" sz="2800" dirty="0" smtClean="0"/>
              <a:t>。 </a:t>
            </a:r>
            <a:endParaRPr lang="zh-CN" altLang="en-US" sz="2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zh-CN" altLang="en-US" b="1" dirty="0" smtClean="0"/>
              <a:t>签发工程暂停令应注意以下事项</a:t>
            </a:r>
            <a:r>
              <a:rPr lang="zh-CN" altLang="en-US" dirty="0" smtClean="0"/>
              <a:t>： </a:t>
            </a:r>
          </a:p>
          <a:p>
            <a:pPr>
              <a:buNone/>
            </a:pPr>
            <a:r>
              <a:rPr lang="en-US" altLang="zh-CN" dirty="0" smtClean="0"/>
              <a:t>1   </a:t>
            </a:r>
            <a:r>
              <a:rPr lang="zh-CN" altLang="en-US" dirty="0" smtClean="0"/>
              <a:t>签发工程暂停令</a:t>
            </a:r>
            <a:r>
              <a:rPr lang="zh-CN" altLang="en-US" dirty="0" smtClean="0">
                <a:solidFill>
                  <a:srgbClr val="FF0000"/>
                </a:solidFill>
              </a:rPr>
              <a:t>应注明暂停部位及范围</a:t>
            </a:r>
            <a:r>
              <a:rPr lang="zh-CN" altLang="en-US" dirty="0" smtClean="0"/>
              <a:t>。 </a:t>
            </a:r>
          </a:p>
          <a:p>
            <a:pPr>
              <a:buNone/>
            </a:pPr>
            <a:r>
              <a:rPr lang="en-US" altLang="zh-CN" dirty="0" smtClean="0"/>
              <a:t>2   </a:t>
            </a:r>
            <a:r>
              <a:rPr lang="zh-CN" altLang="en-US" dirty="0" smtClean="0"/>
              <a:t>一般情况下，签发工程暂停令应事先与建设单位沟通，征得建设单位同意。 </a:t>
            </a:r>
          </a:p>
          <a:p>
            <a:pPr>
              <a:buNone/>
            </a:pPr>
            <a:r>
              <a:rPr lang="en-US" altLang="zh-CN" dirty="0" smtClean="0"/>
              <a:t>3   </a:t>
            </a:r>
            <a:r>
              <a:rPr lang="zh-CN" altLang="en-US" dirty="0" smtClean="0"/>
              <a:t>在紧急情况下未能事先报告时，应在事后及时向建设单位作出书面报告。 </a:t>
            </a:r>
          </a:p>
          <a:p>
            <a:pPr marL="514350" indent="-514350">
              <a:buAutoNum type="arabicPlain" startAt="4"/>
            </a:pPr>
            <a:r>
              <a:rPr lang="zh-CN" altLang="en-US" dirty="0" smtClean="0"/>
              <a:t>如项目监理机构与建设单位沟通工程暂停</a:t>
            </a:r>
            <a:endParaRPr lang="en-US" altLang="zh-CN" dirty="0" smtClean="0"/>
          </a:p>
          <a:p>
            <a:pPr marL="514350" indent="-514350">
              <a:buNone/>
            </a:pPr>
            <a:r>
              <a:rPr lang="en-US" altLang="zh-CN" dirty="0" smtClean="0"/>
              <a:t>              </a:t>
            </a:r>
            <a:r>
              <a:rPr lang="zh-CN" altLang="en-US" dirty="0" smtClean="0"/>
              <a:t>事宜时，</a:t>
            </a:r>
            <a:r>
              <a:rPr lang="zh-CN" altLang="en-US" dirty="0" smtClean="0">
                <a:solidFill>
                  <a:srgbClr val="FF0000"/>
                </a:solidFill>
              </a:rPr>
              <a:t>建设单位不同意停工，项</a:t>
            </a:r>
            <a:endParaRPr lang="en-US" altLang="zh-CN" dirty="0" smtClean="0">
              <a:solidFill>
                <a:srgbClr val="FF0000"/>
              </a:solidFill>
            </a:endParaRPr>
          </a:p>
          <a:p>
            <a:pPr marL="514350" indent="-514350">
              <a:buNone/>
            </a:pPr>
            <a:r>
              <a:rPr lang="en-US" altLang="zh-CN" dirty="0" smtClean="0">
                <a:solidFill>
                  <a:srgbClr val="FF0000"/>
                </a:solidFill>
              </a:rPr>
              <a:t>              </a:t>
            </a:r>
            <a:r>
              <a:rPr lang="zh-CN" altLang="en-US" dirty="0" smtClean="0">
                <a:solidFill>
                  <a:srgbClr val="FF0000"/>
                </a:solidFill>
              </a:rPr>
              <a:t>目监理机构认为必须停工的，仍应</a:t>
            </a:r>
            <a:endParaRPr lang="en-US" altLang="zh-CN" dirty="0" smtClean="0">
              <a:solidFill>
                <a:srgbClr val="FF0000"/>
              </a:solidFill>
            </a:endParaRPr>
          </a:p>
          <a:p>
            <a:pPr marL="514350" indent="-514350">
              <a:buNone/>
            </a:pPr>
            <a:r>
              <a:rPr lang="en-US" altLang="zh-CN" dirty="0" smtClean="0">
                <a:solidFill>
                  <a:srgbClr val="FF0000"/>
                </a:solidFill>
              </a:rPr>
              <a:t>              </a:t>
            </a:r>
            <a:r>
              <a:rPr lang="zh-CN" altLang="en-US" dirty="0" smtClean="0">
                <a:solidFill>
                  <a:srgbClr val="FF0000"/>
                </a:solidFill>
              </a:rPr>
              <a:t>签发工程暂停令</a:t>
            </a:r>
            <a:r>
              <a:rPr lang="zh-CN" altLang="en-US" dirty="0" smtClean="0"/>
              <a:t>。 </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5   </a:t>
            </a:r>
            <a:r>
              <a:rPr lang="zh-CN" altLang="en-US" dirty="0" smtClean="0"/>
              <a:t>项目监理机构签发暂停令，</a:t>
            </a:r>
            <a:r>
              <a:rPr lang="zh-CN" altLang="en-US" dirty="0" smtClean="0">
                <a:solidFill>
                  <a:srgbClr val="FF0000"/>
                </a:solidFill>
              </a:rPr>
              <a:t>如工程仍未停工，项目监理机构应向建设单位、主管部门、监理单位报告</a:t>
            </a:r>
            <a:r>
              <a:rPr lang="zh-CN" altLang="en-US" dirty="0" smtClean="0"/>
              <a:t>。 </a:t>
            </a:r>
          </a:p>
          <a:p>
            <a:pPr>
              <a:buNone/>
            </a:pPr>
            <a:r>
              <a:rPr lang="en-US" altLang="zh-CN" dirty="0" smtClean="0"/>
              <a:t>6   </a:t>
            </a:r>
            <a:r>
              <a:rPr lang="zh-CN" altLang="en-US" dirty="0" smtClean="0"/>
              <a:t>工程暂停期间，项目监理机构应按相关规定和建设工程施工合同约定，会同建设单位、施工单位处理好因工程暂停引起的各类问题，确定工程复工条件。</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029671"/>
          </a:xfrm>
        </p:spPr>
        <p:txBody>
          <a:bodyPr/>
          <a:lstStyle/>
          <a:p>
            <a:pPr>
              <a:buNone/>
            </a:pPr>
            <a:r>
              <a:rPr lang="en-US" altLang="zh-CN" dirty="0" smtClean="0"/>
              <a:t>3.3.7   </a:t>
            </a:r>
            <a:r>
              <a:rPr lang="zh-CN" altLang="en-US" dirty="0" smtClean="0"/>
              <a:t>工程复工令 </a:t>
            </a:r>
          </a:p>
          <a:p>
            <a:pPr>
              <a:buNone/>
            </a:pPr>
            <a:r>
              <a:rPr lang="zh-CN" altLang="en-US" sz="2800" dirty="0" smtClean="0"/>
              <a:t>总监理工程师签发的工程复工令应符合下列要求： </a:t>
            </a:r>
          </a:p>
          <a:p>
            <a:pPr>
              <a:buNone/>
            </a:pPr>
            <a:r>
              <a:rPr lang="en-US" altLang="zh-CN" sz="2800" dirty="0" smtClean="0"/>
              <a:t>1   </a:t>
            </a:r>
            <a:r>
              <a:rPr lang="zh-CN" altLang="en-US" sz="2800" dirty="0" smtClean="0"/>
              <a:t>施工单位原因引起工程暂停的， 施工单位在复工前应报工程复工报审表申请复工；  </a:t>
            </a:r>
          </a:p>
          <a:p>
            <a:pPr>
              <a:buNone/>
            </a:pPr>
            <a:r>
              <a:rPr lang="en-US" altLang="zh-CN" sz="2800" dirty="0" smtClean="0"/>
              <a:t>2   </a:t>
            </a:r>
            <a:r>
              <a:rPr lang="zh-CN" altLang="en-US" sz="2800" dirty="0" smtClean="0"/>
              <a:t>项目监理机构</a:t>
            </a:r>
            <a:r>
              <a:rPr lang="zh-CN" altLang="en-US" sz="2800" dirty="0" smtClean="0">
                <a:solidFill>
                  <a:srgbClr val="FF0000"/>
                </a:solidFill>
              </a:rPr>
              <a:t>应对施工单位的整改结果进行检查、验收；符合要求的，对施工单位的工程复工报审表予以签认，并报建设单位；不符合要求的，继续要求施工单位整改，不同意复工</a:t>
            </a:r>
            <a:r>
              <a:rPr lang="zh-CN" altLang="en-US" sz="2800" dirty="0" smtClean="0"/>
              <a:t>。 </a:t>
            </a:r>
          </a:p>
          <a:p>
            <a:pPr>
              <a:buNone/>
            </a:pPr>
            <a:r>
              <a:rPr lang="en-US" altLang="zh-CN" sz="2800" dirty="0" smtClean="0"/>
              <a:t>                3   </a:t>
            </a:r>
            <a:r>
              <a:rPr lang="zh-CN" altLang="en-US" sz="2800" dirty="0" smtClean="0">
                <a:solidFill>
                  <a:srgbClr val="0070C0"/>
                </a:solidFill>
              </a:rPr>
              <a:t>建设单位审批同意后，总监理工程师</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才能签发工程复工令</a:t>
            </a:r>
            <a:r>
              <a:rPr lang="zh-CN" altLang="en-US" sz="2800" dirty="0" smtClean="0"/>
              <a:t>，通知施工单位</a:t>
            </a:r>
            <a:endParaRPr lang="en-US" altLang="zh-CN" sz="2800" dirty="0" smtClean="0"/>
          </a:p>
          <a:p>
            <a:pPr>
              <a:buNone/>
            </a:pPr>
            <a:r>
              <a:rPr lang="en-US" altLang="zh-CN" sz="2800" dirty="0" smtClean="0"/>
              <a:t>                    </a:t>
            </a:r>
            <a:r>
              <a:rPr lang="zh-CN" altLang="en-US" sz="2800" dirty="0" smtClean="0"/>
              <a:t>恢复施工。 </a:t>
            </a:r>
          </a:p>
          <a:p>
            <a:pPr>
              <a:buNone/>
            </a:pPr>
            <a:r>
              <a:rPr lang="zh-CN" altLang="en-US" sz="2800" dirty="0" smtClean="0"/>
              <a:t> </a:t>
            </a:r>
            <a:endParaRPr lang="zh-CN" altLang="en-US" sz="2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zh-CN" altLang="en-US" dirty="0" smtClean="0"/>
              <a:t>          当暂停施工原因消失、具备复工条件，项目监理机构可通知施工单位恢复施工。 </a:t>
            </a:r>
          </a:p>
          <a:p>
            <a:pPr>
              <a:lnSpc>
                <a:spcPct val="150000"/>
              </a:lnSpc>
              <a:buNone/>
            </a:pPr>
            <a:r>
              <a:rPr lang="zh-CN" altLang="en-US" dirty="0" smtClean="0"/>
              <a:t>工程复工令应按本标准表</a:t>
            </a:r>
            <a:r>
              <a:rPr lang="en-US" altLang="zh-CN" dirty="0" smtClean="0"/>
              <a:t>A.0.7</a:t>
            </a:r>
            <a:r>
              <a:rPr lang="zh-CN" altLang="en-US" dirty="0" smtClean="0"/>
              <a:t>的要求填写。</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4813647"/>
          </a:xfrm>
        </p:spPr>
        <p:txBody>
          <a:bodyPr/>
          <a:lstStyle/>
          <a:p>
            <a:pPr>
              <a:buNone/>
            </a:pPr>
            <a:r>
              <a:rPr lang="en-US" altLang="zh-CN" dirty="0" smtClean="0"/>
              <a:t>3.3.8   </a:t>
            </a:r>
            <a:r>
              <a:rPr lang="zh-CN" altLang="en-US" dirty="0" smtClean="0"/>
              <a:t>旁站记录 </a:t>
            </a:r>
          </a:p>
          <a:p>
            <a:pPr>
              <a:buNone/>
            </a:pPr>
            <a:r>
              <a:rPr lang="zh-CN" altLang="en-US" dirty="0" smtClean="0"/>
              <a:t>          项目监理机构应按要求对关键部位、关键工序的施工质量实施旁站，旁站记录的填写应符合下列要求： </a:t>
            </a:r>
          </a:p>
          <a:p>
            <a:pPr>
              <a:buNone/>
            </a:pPr>
            <a:r>
              <a:rPr lang="en-US" altLang="zh-CN" dirty="0" smtClean="0"/>
              <a:t>1   </a:t>
            </a:r>
            <a:r>
              <a:rPr lang="zh-CN" altLang="en-US" dirty="0" smtClean="0"/>
              <a:t>旁站的关键部位、关键工序。 </a:t>
            </a:r>
          </a:p>
          <a:p>
            <a:pPr>
              <a:buNone/>
            </a:pPr>
            <a:r>
              <a:rPr lang="en-US" altLang="zh-CN" dirty="0" smtClean="0"/>
              <a:t>2   </a:t>
            </a:r>
            <a:r>
              <a:rPr lang="zh-CN" altLang="en-US" dirty="0" smtClean="0"/>
              <a:t>旁站开始、结束时间。</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3   </a:t>
            </a:r>
            <a:r>
              <a:rPr lang="zh-CN" altLang="en-US" dirty="0" smtClean="0"/>
              <a:t>施工单位专职安全管理人员、施工员、质量员到岗情况，特种作业人员持证情况。  </a:t>
            </a:r>
          </a:p>
          <a:p>
            <a:pPr>
              <a:buNone/>
            </a:pPr>
            <a:r>
              <a:rPr lang="en-US" altLang="zh-CN" dirty="0" smtClean="0"/>
              <a:t>4   </a:t>
            </a:r>
            <a:r>
              <a:rPr lang="zh-CN" altLang="en-US" dirty="0" smtClean="0"/>
              <a:t>旁站的关键部位、关键工序施工情况。 </a:t>
            </a:r>
          </a:p>
          <a:p>
            <a:pPr>
              <a:buNone/>
            </a:pPr>
            <a:r>
              <a:rPr lang="en-US" altLang="zh-CN" dirty="0" smtClean="0"/>
              <a:t>5   </a:t>
            </a:r>
            <a:r>
              <a:rPr lang="zh-CN" altLang="en-US" dirty="0" smtClean="0"/>
              <a:t>发现的问题及处理情况。 </a:t>
            </a:r>
          </a:p>
          <a:p>
            <a:pPr>
              <a:buNone/>
            </a:pPr>
            <a:r>
              <a:rPr lang="zh-CN" altLang="en-US" dirty="0" smtClean="0"/>
              <a:t>旁站记录</a:t>
            </a:r>
            <a:r>
              <a:rPr lang="zh-CN" altLang="en-US" dirty="0" smtClean="0">
                <a:solidFill>
                  <a:srgbClr val="FF0000"/>
                </a:solidFill>
              </a:rPr>
              <a:t>应在旁站结束后 </a:t>
            </a:r>
            <a:r>
              <a:rPr lang="en-US" altLang="zh-CN" dirty="0" smtClean="0">
                <a:solidFill>
                  <a:srgbClr val="FF0000"/>
                </a:solidFill>
              </a:rPr>
              <a:t>2 </a:t>
            </a:r>
            <a:r>
              <a:rPr lang="zh-CN" altLang="en-US" dirty="0" smtClean="0">
                <a:solidFill>
                  <a:srgbClr val="FF0000"/>
                </a:solidFill>
              </a:rPr>
              <a:t>小时填写完成</a:t>
            </a:r>
            <a:r>
              <a:rPr lang="zh-CN" altLang="en-US" dirty="0" smtClean="0"/>
              <a:t>。 </a:t>
            </a:r>
          </a:p>
          <a:p>
            <a:pPr>
              <a:buNone/>
            </a:pPr>
            <a:r>
              <a:rPr lang="zh-CN" altLang="en-US" dirty="0" smtClean="0"/>
              <a:t>旁站记录表应按本标准表</a:t>
            </a:r>
            <a:r>
              <a:rPr lang="en-US" altLang="zh-CN" dirty="0" smtClean="0"/>
              <a:t>A.0.6</a:t>
            </a:r>
            <a:r>
              <a:rPr lang="zh-CN" altLang="en-US" dirty="0" smtClean="0"/>
              <a:t>的要求填写。</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3.3.9   </a:t>
            </a:r>
            <a:r>
              <a:rPr lang="zh-CN" altLang="en-US" dirty="0" smtClean="0"/>
              <a:t>工程款支付证书 </a:t>
            </a:r>
          </a:p>
          <a:p>
            <a:pPr>
              <a:buNone/>
            </a:pPr>
            <a:r>
              <a:rPr lang="zh-CN" altLang="en-US" dirty="0" smtClean="0"/>
              <a:t>          项目监理机构根据施工合同约定，审核施工单位申报的预付款、进度款、结算款、变更费用、索赔费用等工程款项后，签署同意支付的监理文件。总监理工程师签发的工程款支付证书应符合下列要求： </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sz="2800" dirty="0" smtClean="0"/>
              <a:t>1.0.4   </a:t>
            </a:r>
            <a:r>
              <a:rPr lang="zh-CN" altLang="en-US" sz="2800" dirty="0" smtClean="0"/>
              <a:t>项目监理机构应实行总监理工程师负责制。 </a:t>
            </a:r>
          </a:p>
          <a:p>
            <a:pPr>
              <a:buNone/>
            </a:pPr>
            <a:r>
              <a:rPr lang="en-US" altLang="zh-CN" sz="2800" dirty="0" smtClean="0"/>
              <a:t>1.0.5   </a:t>
            </a:r>
            <a:r>
              <a:rPr lang="zh-CN" altLang="en-US" sz="2800" dirty="0" smtClean="0"/>
              <a:t>在监理工作范围内，建设单位与施工单位之间涉及施工合同的联系活动，应通过项目监理机构进行。 </a:t>
            </a:r>
          </a:p>
          <a:p>
            <a:pPr>
              <a:buNone/>
            </a:pPr>
            <a:r>
              <a:rPr lang="en-US" altLang="zh-CN" sz="2800" dirty="0" smtClean="0"/>
              <a:t>1.0.6   </a:t>
            </a:r>
            <a:r>
              <a:rPr lang="zh-CN" altLang="en-US" sz="2800" dirty="0" smtClean="0"/>
              <a:t>项目监理机构应根据建设工程监理合同约定，</a:t>
            </a:r>
            <a:r>
              <a:rPr lang="zh-CN" altLang="en-US" sz="2800" dirty="0" smtClean="0">
                <a:solidFill>
                  <a:srgbClr val="FF0000"/>
                </a:solidFill>
              </a:rPr>
              <a:t>坚持预控为主和动态控制的原则，制定和实施相</a:t>
            </a:r>
            <a:r>
              <a:rPr lang="zh-CN" altLang="en-US" sz="2800" dirty="0" smtClean="0"/>
              <a:t> </a:t>
            </a:r>
            <a:endParaRPr lang="en-US" altLang="zh-CN" sz="2800" dirty="0" smtClean="0"/>
          </a:p>
          <a:p>
            <a:pPr>
              <a:buNone/>
            </a:pPr>
            <a:r>
              <a:rPr lang="en-US" altLang="zh-CN" sz="2800" dirty="0" smtClean="0"/>
              <a:t>               </a:t>
            </a:r>
            <a:r>
              <a:rPr lang="zh-CN" altLang="en-US" sz="2800" dirty="0" smtClean="0">
                <a:solidFill>
                  <a:srgbClr val="FF0000"/>
                </a:solidFill>
              </a:rPr>
              <a:t>应的监理措施，采用旁站、巡视、平行检</a:t>
            </a:r>
            <a:r>
              <a:rPr lang="zh-CN" altLang="en-US" sz="2800" dirty="0" smtClean="0"/>
              <a:t> </a:t>
            </a:r>
            <a:endParaRPr lang="en-US" altLang="zh-CN" sz="2800" dirty="0" smtClean="0"/>
          </a:p>
          <a:p>
            <a:pPr>
              <a:buNone/>
            </a:pPr>
            <a:r>
              <a:rPr lang="en-US" altLang="zh-CN" sz="2800" dirty="0" smtClean="0"/>
              <a:t>                </a:t>
            </a:r>
            <a:r>
              <a:rPr lang="zh-CN" altLang="en-US" sz="2800" dirty="0" smtClean="0">
                <a:solidFill>
                  <a:srgbClr val="FF0000"/>
                </a:solidFill>
              </a:rPr>
              <a:t>验等方式实施监理</a:t>
            </a:r>
            <a:r>
              <a:rPr lang="zh-CN" altLang="en-US" sz="2800" dirty="0" smtClean="0"/>
              <a:t>。</a:t>
            </a:r>
            <a:r>
              <a:rPr lang="zh-CN" altLang="en-US" dirty="0" smtClean="0"/>
              <a:t> </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1   </a:t>
            </a:r>
            <a:r>
              <a:rPr lang="zh-CN" altLang="en-US" dirty="0" smtClean="0"/>
              <a:t>项目监理机构已审核完成施工单位的工程款支付报审表。 </a:t>
            </a:r>
          </a:p>
          <a:p>
            <a:pPr>
              <a:buNone/>
            </a:pPr>
            <a:r>
              <a:rPr lang="en-US" altLang="zh-CN" dirty="0" smtClean="0"/>
              <a:t>2   </a:t>
            </a:r>
            <a:r>
              <a:rPr lang="zh-CN" altLang="en-US" dirty="0" smtClean="0"/>
              <a:t>收到经建设单位签署审批的工程款支付报审表。 </a:t>
            </a:r>
          </a:p>
          <a:p>
            <a:pPr>
              <a:buNone/>
            </a:pPr>
            <a:r>
              <a:rPr lang="en-US" altLang="zh-CN" dirty="0" smtClean="0"/>
              <a:t>3   </a:t>
            </a:r>
            <a:r>
              <a:rPr lang="zh-CN" altLang="en-US" dirty="0" smtClean="0"/>
              <a:t>工程款支付证书应明确施工单位申报款、经审核施工单位应得款、本期应扣款、本期应付款等。 </a:t>
            </a:r>
          </a:p>
          <a:p>
            <a:pPr>
              <a:buNone/>
            </a:pPr>
            <a:r>
              <a:rPr lang="en-US" altLang="zh-CN" dirty="0" smtClean="0"/>
              <a:t>              4   </a:t>
            </a:r>
            <a:r>
              <a:rPr lang="zh-CN" altLang="en-US" dirty="0" smtClean="0"/>
              <a:t>签发工程款支付证书应符合建设</a:t>
            </a:r>
            <a:endParaRPr lang="en-US" altLang="zh-CN" dirty="0" smtClean="0"/>
          </a:p>
          <a:p>
            <a:pPr>
              <a:buNone/>
            </a:pPr>
            <a:r>
              <a:rPr lang="en-US" altLang="zh-CN" dirty="0" smtClean="0"/>
              <a:t>                   </a:t>
            </a:r>
            <a:r>
              <a:rPr lang="zh-CN" altLang="en-US" dirty="0" smtClean="0"/>
              <a:t>工程施工合同约定。 </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dirty="0" smtClean="0"/>
              <a:t>3.3.10   </a:t>
            </a:r>
            <a:r>
              <a:rPr lang="zh-CN" altLang="en-US" dirty="0" smtClean="0"/>
              <a:t>工程质量评估报告 </a:t>
            </a:r>
          </a:p>
          <a:p>
            <a:pPr>
              <a:buNone/>
            </a:pPr>
            <a:r>
              <a:rPr lang="zh-CN" altLang="en-US" dirty="0" smtClean="0"/>
              <a:t>          项目监理机构在验收重要的分项工程、分部（子分部）工程前可编制工程质量评估报告；单位（子单位）工程验收前，应编制工程质量评估报告；工程质量评估报告应经监理单位技术负责人审批同意。工程质量评估报告应包括下列主要内容： </a:t>
            </a:r>
          </a:p>
          <a:p>
            <a:pPr>
              <a:buNone/>
            </a:pPr>
            <a:r>
              <a:rPr lang="en-US" altLang="zh-CN" dirty="0" smtClean="0"/>
              <a:t>1   </a:t>
            </a:r>
            <a:r>
              <a:rPr lang="zh-CN" altLang="en-US" dirty="0" smtClean="0"/>
              <a:t>工程概况。 </a:t>
            </a:r>
          </a:p>
          <a:p>
            <a:pPr>
              <a:buNone/>
            </a:pPr>
            <a:r>
              <a:rPr lang="en-US" altLang="zh-CN" dirty="0" smtClean="0"/>
              <a:t>              2   </a:t>
            </a:r>
            <a:r>
              <a:rPr lang="zh-CN" altLang="en-US" dirty="0" smtClean="0"/>
              <a:t>专业工程简介（适用于分部分项</a:t>
            </a:r>
            <a:endParaRPr lang="en-US" altLang="zh-CN" dirty="0" smtClean="0"/>
          </a:p>
          <a:p>
            <a:pPr>
              <a:buNone/>
            </a:pPr>
            <a:r>
              <a:rPr lang="en-US" altLang="zh-CN" dirty="0" smtClean="0"/>
              <a:t>                   </a:t>
            </a:r>
            <a:r>
              <a:rPr lang="zh-CN" altLang="en-US" dirty="0" smtClean="0"/>
              <a:t>工程质量评估报告）。 </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sz="2800" dirty="0" smtClean="0"/>
              <a:t>3   </a:t>
            </a:r>
            <a:r>
              <a:rPr lang="zh-CN" altLang="en-US" sz="2800" dirty="0" smtClean="0"/>
              <a:t>编制依据。 </a:t>
            </a:r>
          </a:p>
          <a:p>
            <a:pPr>
              <a:buNone/>
            </a:pPr>
            <a:r>
              <a:rPr lang="en-US" altLang="zh-CN" sz="2800" dirty="0" smtClean="0"/>
              <a:t>4    </a:t>
            </a:r>
            <a:r>
              <a:rPr lang="zh-CN" altLang="en-US" sz="2800" dirty="0" smtClean="0"/>
              <a:t>工程各参建单位。 </a:t>
            </a:r>
          </a:p>
          <a:p>
            <a:pPr>
              <a:buNone/>
            </a:pPr>
            <a:r>
              <a:rPr lang="en-US" altLang="zh-CN" sz="2800" dirty="0" smtClean="0"/>
              <a:t>5   </a:t>
            </a:r>
            <a:r>
              <a:rPr lang="zh-CN" altLang="en-US" sz="2800" dirty="0" smtClean="0"/>
              <a:t>工程质量评估范围。 </a:t>
            </a:r>
          </a:p>
          <a:p>
            <a:pPr>
              <a:buNone/>
            </a:pPr>
            <a:r>
              <a:rPr lang="en-US" altLang="zh-CN" sz="2800" dirty="0" smtClean="0"/>
              <a:t>6   </a:t>
            </a:r>
            <a:r>
              <a:rPr lang="zh-CN" altLang="en-US" sz="2800" dirty="0" smtClean="0"/>
              <a:t>工程质量监理控制情况（图纸会审和设计变更执行、施工方案的审查、监理实施细则的编制、平行检验情况、旁站情况、监理通知单（质量控制类）落实情况等）。 </a:t>
            </a:r>
          </a:p>
          <a:p>
            <a:pPr marL="514350" indent="-514350">
              <a:buAutoNum type="arabicPlain" startAt="7"/>
            </a:pPr>
            <a:r>
              <a:rPr lang="zh-CN" altLang="en-US" sz="2800" dirty="0" smtClean="0"/>
              <a:t>工程质量验收情况（材料</a:t>
            </a:r>
            <a:r>
              <a:rPr lang="en-US" altLang="zh-CN" sz="2800" dirty="0" smtClean="0"/>
              <a:t>/</a:t>
            </a:r>
            <a:r>
              <a:rPr lang="zh-CN" altLang="en-US" sz="2800" dirty="0" smtClean="0"/>
              <a:t>构配件</a:t>
            </a:r>
            <a:r>
              <a:rPr lang="en-US" altLang="zh-CN" sz="2800" dirty="0" smtClean="0"/>
              <a:t>/</a:t>
            </a:r>
            <a:r>
              <a:rPr lang="zh-CN" altLang="en-US" sz="2800" dirty="0" smtClean="0"/>
              <a:t>设备验收、见证取样的执行及结论、分部分项验收、检验批验</a:t>
            </a:r>
            <a:endParaRPr lang="en-US" altLang="zh-CN" sz="2800" dirty="0" smtClean="0"/>
          </a:p>
          <a:p>
            <a:pPr marL="514350" indent="-514350">
              <a:buNone/>
            </a:pPr>
            <a:r>
              <a:rPr lang="en-US" altLang="zh-CN" sz="2800" dirty="0" smtClean="0"/>
              <a:t>                </a:t>
            </a:r>
            <a:r>
              <a:rPr lang="zh-CN" altLang="en-US" sz="2800" dirty="0" smtClean="0"/>
              <a:t>收、安全和功能检验试验情况、沉降观</a:t>
            </a:r>
            <a:endParaRPr lang="en-US" altLang="zh-CN" sz="2800" dirty="0" smtClean="0"/>
          </a:p>
          <a:p>
            <a:pPr marL="514350" indent="-514350">
              <a:buNone/>
            </a:pPr>
            <a:r>
              <a:rPr lang="en-US" altLang="zh-CN" sz="2800" dirty="0" smtClean="0"/>
              <a:t>                 </a:t>
            </a:r>
            <a:r>
              <a:rPr lang="zh-CN" altLang="en-US" sz="2800" dirty="0" smtClean="0"/>
              <a:t>测结果、实体实测实量情况、观感质量</a:t>
            </a:r>
            <a:endParaRPr lang="en-US" altLang="zh-CN" sz="2800" dirty="0" smtClean="0"/>
          </a:p>
          <a:p>
            <a:pPr marL="514350" indent="-514350">
              <a:buNone/>
            </a:pPr>
            <a:r>
              <a:rPr lang="en-US" altLang="zh-CN" sz="2800" dirty="0" smtClean="0"/>
              <a:t>                 </a:t>
            </a:r>
            <a:r>
              <a:rPr lang="zh-CN" altLang="en-US" sz="2800" dirty="0" smtClean="0"/>
              <a:t>检查等）。</a:t>
            </a:r>
            <a:endParaRPr lang="zh-CN" altLang="en-US"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8   </a:t>
            </a:r>
            <a:r>
              <a:rPr lang="zh-CN" altLang="en-US" dirty="0" smtClean="0"/>
              <a:t>工程质量事故及其处理情况。 </a:t>
            </a:r>
          </a:p>
          <a:p>
            <a:pPr>
              <a:buNone/>
            </a:pPr>
            <a:r>
              <a:rPr lang="en-US" altLang="zh-CN" dirty="0" smtClean="0"/>
              <a:t>9    </a:t>
            </a:r>
            <a:r>
              <a:rPr lang="zh-CN" altLang="en-US" dirty="0" smtClean="0"/>
              <a:t>质量控制资料核查情况。 </a:t>
            </a:r>
          </a:p>
          <a:p>
            <a:pPr>
              <a:buNone/>
            </a:pPr>
            <a:r>
              <a:rPr lang="en-US" altLang="zh-CN" dirty="0" smtClean="0"/>
              <a:t>10  </a:t>
            </a:r>
            <a:r>
              <a:rPr lang="zh-CN" altLang="en-US" dirty="0" smtClean="0"/>
              <a:t>工程质量评估结论。 </a:t>
            </a:r>
          </a:p>
          <a:p>
            <a:pPr>
              <a:buNone/>
            </a:pPr>
            <a:r>
              <a:rPr lang="zh-CN" altLang="en-US" dirty="0" smtClean="0"/>
              <a:t>          工程质量评估报告的内容可参照</a:t>
            </a:r>
            <a:r>
              <a:rPr lang="en-US" altLang="zh-CN" dirty="0" smtClean="0"/>
              <a:t>《</a:t>
            </a:r>
            <a:r>
              <a:rPr lang="zh-CN" altLang="en-US" dirty="0" smtClean="0"/>
              <a:t>建筑工程施工质量验收统一标准（</a:t>
            </a:r>
            <a:r>
              <a:rPr lang="en-US" altLang="zh-CN" dirty="0" smtClean="0"/>
              <a:t>GB50300</a:t>
            </a:r>
            <a:r>
              <a:rPr lang="zh-CN" altLang="en-US" dirty="0" smtClean="0"/>
              <a:t>）</a:t>
            </a:r>
          </a:p>
          <a:p>
            <a:pPr>
              <a:buNone/>
            </a:pPr>
            <a:r>
              <a:rPr lang="zh-CN" altLang="en-US" dirty="0" smtClean="0"/>
              <a:t>   中相关条款编写。 </a:t>
            </a:r>
          </a:p>
          <a:p>
            <a:pPr>
              <a:buNone/>
            </a:pPr>
            <a:r>
              <a:rPr lang="zh-CN" altLang="en-US" dirty="0" smtClean="0"/>
              <a:t>                工程质量评估报告应按本标准表</a:t>
            </a:r>
            <a:endParaRPr lang="en-US" altLang="zh-CN" dirty="0" smtClean="0"/>
          </a:p>
          <a:p>
            <a:pPr>
              <a:buNone/>
            </a:pPr>
            <a:r>
              <a:rPr lang="en-US" altLang="zh-CN" dirty="0" smtClean="0"/>
              <a:t>                A.0.14 </a:t>
            </a:r>
            <a:r>
              <a:rPr lang="zh-CN" altLang="en-US" dirty="0" smtClean="0"/>
              <a:t>的要求编制。</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3.3.11   </a:t>
            </a:r>
            <a:r>
              <a:rPr lang="zh-CN" altLang="en-US" dirty="0" smtClean="0"/>
              <a:t>监理报告 </a:t>
            </a:r>
          </a:p>
          <a:p>
            <a:pPr>
              <a:buNone/>
            </a:pPr>
            <a:r>
              <a:rPr lang="zh-CN" altLang="en-US" dirty="0" smtClean="0"/>
              <a:t>总监理工程师使用监理报告应符合下列要求： </a:t>
            </a:r>
          </a:p>
          <a:p>
            <a:pPr marL="514350" indent="-514350">
              <a:buAutoNum type="arabicPlain"/>
            </a:pPr>
            <a:r>
              <a:rPr lang="zh-CN" altLang="en-US" dirty="0" smtClean="0"/>
              <a:t>项目监理机构</a:t>
            </a:r>
            <a:r>
              <a:rPr lang="zh-CN" altLang="en-US" dirty="0" smtClean="0">
                <a:solidFill>
                  <a:srgbClr val="FF0000"/>
                </a:solidFill>
              </a:rPr>
              <a:t>发现工程施工中存在严重的质量或安全事故隐患</a:t>
            </a:r>
            <a:r>
              <a:rPr lang="zh-CN" altLang="en-US" dirty="0" smtClean="0"/>
              <a:t>，已签发监理通知单</a:t>
            </a:r>
            <a:r>
              <a:rPr lang="zh-CN" altLang="en-US" dirty="0" smtClean="0">
                <a:solidFill>
                  <a:srgbClr val="FF0000"/>
                </a:solidFill>
              </a:rPr>
              <a:t>要求施工单位整改或已签发工程暂停令要求施工单位暂停施工，而施工单位拒不执行监理通知单或工程暂停令</a:t>
            </a:r>
            <a:r>
              <a:rPr lang="zh-CN" altLang="en-US" dirty="0" smtClean="0"/>
              <a:t>，总监理工程</a:t>
            </a:r>
            <a:endParaRPr lang="en-US" altLang="zh-CN" dirty="0" smtClean="0"/>
          </a:p>
          <a:p>
            <a:pPr marL="514350" indent="-514350">
              <a:buNone/>
            </a:pPr>
            <a:r>
              <a:rPr lang="en-US" altLang="zh-CN" dirty="0" smtClean="0"/>
              <a:t>                </a:t>
            </a:r>
            <a:r>
              <a:rPr lang="zh-CN" altLang="en-US" dirty="0" smtClean="0"/>
              <a:t>师应填写监理报告报送主管部门。 </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2    </a:t>
            </a:r>
            <a:r>
              <a:rPr lang="zh-CN" altLang="en-US" dirty="0" smtClean="0"/>
              <a:t>情况紧急时，总监理工程师可在第一时间通过电信手段（</a:t>
            </a:r>
            <a:r>
              <a:rPr lang="zh-CN" altLang="en-US" dirty="0" smtClean="0">
                <a:solidFill>
                  <a:srgbClr val="FF0000"/>
                </a:solidFill>
              </a:rPr>
              <a:t>手机短信、</a:t>
            </a:r>
            <a:r>
              <a:rPr lang="en-US" altLang="zh-CN" dirty="0" smtClean="0">
                <a:solidFill>
                  <a:srgbClr val="FF0000"/>
                </a:solidFill>
              </a:rPr>
              <a:t>QQ</a:t>
            </a:r>
            <a:r>
              <a:rPr lang="zh-CN" altLang="en-US" dirty="0" smtClean="0">
                <a:solidFill>
                  <a:srgbClr val="FF0000"/>
                </a:solidFill>
              </a:rPr>
              <a:t>、微信、</a:t>
            </a:r>
          </a:p>
          <a:p>
            <a:pPr>
              <a:buNone/>
            </a:pPr>
            <a:r>
              <a:rPr lang="zh-CN" altLang="en-US" dirty="0" smtClean="0">
                <a:solidFill>
                  <a:srgbClr val="FF0000"/>
                </a:solidFill>
              </a:rPr>
              <a:t>传真等）向主管部门报告，随后报送监理报告。 </a:t>
            </a:r>
          </a:p>
          <a:p>
            <a:pPr>
              <a:buNone/>
            </a:pPr>
            <a:r>
              <a:rPr lang="en-US" altLang="zh-CN" dirty="0" smtClean="0"/>
              <a:t>3   </a:t>
            </a:r>
            <a:r>
              <a:rPr lang="zh-CN" altLang="en-US" dirty="0" smtClean="0">
                <a:solidFill>
                  <a:srgbClr val="FF0000"/>
                </a:solidFill>
              </a:rPr>
              <a:t>监理报告应附相关监理通知单、工程暂停令等文件资料</a:t>
            </a:r>
            <a:r>
              <a:rPr lang="zh-CN" altLang="en-US" dirty="0" smtClean="0"/>
              <a:t>。 </a:t>
            </a:r>
          </a:p>
          <a:p>
            <a:pPr>
              <a:buNone/>
            </a:pPr>
            <a:r>
              <a:rPr lang="zh-CN" altLang="en-US" dirty="0" smtClean="0"/>
              <a:t>监理报告应按本标准表 </a:t>
            </a:r>
            <a:r>
              <a:rPr lang="en-US" altLang="zh-CN" dirty="0" smtClean="0"/>
              <a:t>A.0.4</a:t>
            </a:r>
            <a:r>
              <a:rPr lang="zh-CN" altLang="en-US" dirty="0" smtClean="0"/>
              <a:t>的要求填写。 </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3.3.12   </a:t>
            </a:r>
            <a:r>
              <a:rPr lang="zh-CN" altLang="en-US" dirty="0" smtClean="0"/>
              <a:t>监理工作总结</a:t>
            </a:r>
            <a:endParaRPr lang="en-US" altLang="zh-CN" dirty="0" smtClean="0"/>
          </a:p>
          <a:p>
            <a:pPr>
              <a:lnSpc>
                <a:spcPct val="150000"/>
              </a:lnSpc>
              <a:buNone/>
            </a:pPr>
            <a:r>
              <a:rPr lang="zh-CN" altLang="en-US" dirty="0" smtClean="0"/>
              <a:t>          监理工作总结是项目监理机构完成监理合同约定的工作后，经总监理工程师签字后报工程监理单位的项目监理机构工作</a:t>
            </a:r>
            <a:endParaRPr lang="en-US" altLang="zh-CN" dirty="0" smtClean="0"/>
          </a:p>
          <a:p>
            <a:pPr>
              <a:lnSpc>
                <a:spcPct val="150000"/>
              </a:lnSpc>
              <a:buNone/>
            </a:pPr>
            <a:r>
              <a:rPr lang="en-US" altLang="zh-CN" dirty="0" smtClean="0"/>
              <a:t>            </a:t>
            </a:r>
            <a:r>
              <a:rPr lang="zh-CN" altLang="en-US" dirty="0" smtClean="0"/>
              <a:t>总结。 </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101679"/>
          </a:xfrm>
        </p:spPr>
        <p:txBody>
          <a:bodyPr/>
          <a:lstStyle/>
          <a:p>
            <a:pPr>
              <a:buNone/>
            </a:pPr>
            <a:r>
              <a:rPr lang="zh-CN" altLang="en-US" dirty="0" smtClean="0"/>
              <a:t>监理工作总结的主要内容： </a:t>
            </a:r>
          </a:p>
          <a:p>
            <a:pPr>
              <a:buNone/>
            </a:pPr>
            <a:r>
              <a:rPr lang="en-US" altLang="zh-CN" dirty="0" smtClean="0"/>
              <a:t>1   </a:t>
            </a:r>
            <a:r>
              <a:rPr lang="zh-CN" altLang="en-US" dirty="0" smtClean="0"/>
              <a:t>工程概况。 </a:t>
            </a:r>
          </a:p>
          <a:p>
            <a:pPr>
              <a:buNone/>
            </a:pPr>
            <a:r>
              <a:rPr lang="en-US" altLang="zh-CN" dirty="0" smtClean="0"/>
              <a:t>2   </a:t>
            </a:r>
            <a:r>
              <a:rPr lang="zh-CN" altLang="en-US" dirty="0" smtClean="0"/>
              <a:t>项目监理组织机构。 </a:t>
            </a:r>
          </a:p>
          <a:p>
            <a:pPr>
              <a:buNone/>
            </a:pPr>
            <a:r>
              <a:rPr lang="en-US" altLang="zh-CN" dirty="0" smtClean="0"/>
              <a:t>3   </a:t>
            </a:r>
            <a:r>
              <a:rPr lang="zh-CN" altLang="en-US" dirty="0" smtClean="0"/>
              <a:t>监理合同履行情况。 </a:t>
            </a:r>
          </a:p>
          <a:p>
            <a:pPr>
              <a:buNone/>
            </a:pPr>
            <a:r>
              <a:rPr lang="en-US" altLang="zh-CN" dirty="0" smtClean="0"/>
              <a:t>4    </a:t>
            </a:r>
            <a:r>
              <a:rPr lang="zh-CN" altLang="en-US" dirty="0" smtClean="0"/>
              <a:t>监理工作成效。 </a:t>
            </a:r>
          </a:p>
          <a:p>
            <a:pPr>
              <a:buNone/>
            </a:pPr>
            <a:r>
              <a:rPr lang="en-US" altLang="zh-CN" dirty="0" smtClean="0"/>
              <a:t>5   </a:t>
            </a:r>
            <a:r>
              <a:rPr lang="zh-CN" altLang="en-US" dirty="0" smtClean="0"/>
              <a:t>监理工作中发现的问题及其处理情况。</a:t>
            </a:r>
          </a:p>
          <a:p>
            <a:pPr>
              <a:buNone/>
            </a:pPr>
            <a:r>
              <a:rPr lang="en-US" altLang="zh-CN" dirty="0" smtClean="0"/>
              <a:t>6   </a:t>
            </a:r>
            <a:r>
              <a:rPr lang="zh-CN" altLang="en-US" dirty="0" smtClean="0"/>
              <a:t>说明和建议。 </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3.3.13    </a:t>
            </a:r>
            <a:r>
              <a:rPr lang="zh-CN" altLang="en-US" dirty="0" smtClean="0"/>
              <a:t>危大工程专项巡视记录 </a:t>
            </a:r>
          </a:p>
          <a:p>
            <a:pPr>
              <a:buNone/>
            </a:pPr>
            <a:r>
              <a:rPr lang="zh-CN" altLang="en-US" sz="2800" dirty="0" smtClean="0"/>
              <a:t>            项目监理机构对危险性较大分部分项工程（简称“危大工程”）进行专项巡视检查后填写的巡视检查情况。</a:t>
            </a:r>
            <a:r>
              <a:rPr lang="zh-CN" altLang="en-US" sz="2800" dirty="0" smtClean="0">
                <a:solidFill>
                  <a:srgbClr val="0070C0"/>
                </a:solidFill>
              </a:rPr>
              <a:t>工程开工前，项目监理机构应根据勘察、设计文件、施工组织设计等，在监理规划中明确本工程危大工程清单及应编制的危大工程监理实施细则清单，监理实施细则中应明确</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危大工程专项巡视检查的频率、要求等，</a:t>
            </a:r>
            <a:endParaRPr lang="en-US" altLang="zh-CN" sz="2800" dirty="0" smtClean="0">
              <a:solidFill>
                <a:srgbClr val="0070C0"/>
              </a:solidFill>
            </a:endParaRPr>
          </a:p>
          <a:p>
            <a:pPr>
              <a:buNone/>
            </a:pPr>
            <a:r>
              <a:rPr lang="en-US" altLang="zh-CN" sz="2800" dirty="0" smtClean="0">
                <a:solidFill>
                  <a:srgbClr val="0070C0"/>
                </a:solidFill>
              </a:rPr>
              <a:t>               </a:t>
            </a:r>
            <a:r>
              <a:rPr lang="zh-CN" altLang="en-US" sz="2800" dirty="0" smtClean="0">
                <a:solidFill>
                  <a:srgbClr val="0070C0"/>
                </a:solidFill>
              </a:rPr>
              <a:t>每天至少开展一次危大工程专项巡视检查</a:t>
            </a:r>
            <a:r>
              <a:rPr lang="zh-CN" altLang="en-US" sz="2800" dirty="0" smtClean="0"/>
              <a:t>。</a:t>
            </a:r>
            <a:r>
              <a:rPr lang="en-US" altLang="zh-CN" sz="2800" dirty="0" smtClean="0"/>
              <a:t>  </a:t>
            </a:r>
            <a:r>
              <a:rPr lang="zh-CN" altLang="en-US" sz="2800" dirty="0" smtClean="0"/>
              <a:t> </a:t>
            </a:r>
          </a:p>
          <a:p>
            <a:pPr>
              <a:buNone/>
            </a:pPr>
            <a:r>
              <a:rPr lang="zh-CN" altLang="en-US" sz="2800" dirty="0" smtClean="0"/>
              <a:t>                危大工程巡视检查记录表应按本标准表</a:t>
            </a:r>
            <a:endParaRPr lang="en-US" altLang="zh-CN" sz="2800" dirty="0" smtClean="0"/>
          </a:p>
          <a:p>
            <a:pPr>
              <a:buNone/>
            </a:pPr>
            <a:r>
              <a:rPr lang="en-US" altLang="zh-CN" sz="2800" dirty="0" smtClean="0"/>
              <a:t>                 A.0.16</a:t>
            </a:r>
            <a:r>
              <a:rPr lang="zh-CN" altLang="en-US" sz="2800" dirty="0" smtClean="0"/>
              <a:t>的要求填写。</a:t>
            </a:r>
            <a:r>
              <a:rPr lang="zh-CN" altLang="en-US" dirty="0" smtClean="0"/>
              <a:t> </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245695"/>
          </a:xfrm>
        </p:spPr>
        <p:txBody>
          <a:bodyPr/>
          <a:lstStyle/>
          <a:p>
            <a:pPr>
              <a:buNone/>
            </a:pPr>
            <a:r>
              <a:rPr lang="en-US" altLang="zh-CN" dirty="0" smtClean="0"/>
              <a:t>                   </a:t>
            </a:r>
            <a:r>
              <a:rPr lang="en-US" altLang="zh-CN" b="1" dirty="0" smtClean="0"/>
              <a:t>4  </a:t>
            </a:r>
            <a:r>
              <a:rPr lang="zh-CN" altLang="en-US" b="1" dirty="0" smtClean="0"/>
              <a:t>施工准备阶段</a:t>
            </a:r>
            <a:r>
              <a:rPr lang="zh-CN" altLang="en-US" dirty="0" smtClean="0"/>
              <a:t> </a:t>
            </a:r>
          </a:p>
          <a:p>
            <a:pPr>
              <a:buNone/>
            </a:pPr>
            <a:r>
              <a:rPr lang="en-US" altLang="zh-CN" dirty="0" smtClean="0"/>
              <a:t>                     4.1  </a:t>
            </a:r>
            <a:r>
              <a:rPr lang="zh-CN" altLang="en-US" dirty="0" smtClean="0"/>
              <a:t>一般规定</a:t>
            </a:r>
            <a:endParaRPr lang="en-US" altLang="zh-CN" dirty="0" smtClean="0"/>
          </a:p>
          <a:p>
            <a:pPr>
              <a:buNone/>
            </a:pPr>
            <a:r>
              <a:rPr lang="en-US" altLang="zh-CN" sz="2800" dirty="0" smtClean="0"/>
              <a:t>4.1.1   </a:t>
            </a:r>
            <a:r>
              <a:rPr lang="zh-CN" altLang="en-US" sz="2800" dirty="0" smtClean="0"/>
              <a:t>工程开工前，项目监理机构应要求建设单位提供下列工程建设文件：</a:t>
            </a:r>
          </a:p>
          <a:p>
            <a:pPr>
              <a:buNone/>
            </a:pPr>
            <a:r>
              <a:rPr lang="en-US" altLang="zh-CN" sz="2800" dirty="0" smtClean="0"/>
              <a:t>1   </a:t>
            </a:r>
            <a:r>
              <a:rPr lang="zh-CN" altLang="en-US" sz="2800" dirty="0" smtClean="0"/>
              <a:t>地质勘察文件。                </a:t>
            </a:r>
            <a:r>
              <a:rPr lang="en-US" altLang="zh-CN" sz="2800" dirty="0" smtClean="0"/>
              <a:t>2   </a:t>
            </a:r>
            <a:r>
              <a:rPr lang="zh-CN" altLang="en-US" sz="2800" dirty="0" smtClean="0"/>
              <a:t>工程设计文件。 </a:t>
            </a:r>
          </a:p>
          <a:p>
            <a:pPr>
              <a:buNone/>
            </a:pPr>
            <a:r>
              <a:rPr lang="en-US" altLang="zh-CN" sz="2800" dirty="0" smtClean="0"/>
              <a:t>3   </a:t>
            </a:r>
            <a:r>
              <a:rPr lang="zh-CN" altLang="en-US" sz="2800" dirty="0" smtClean="0"/>
              <a:t>控制测量文件。 </a:t>
            </a:r>
          </a:p>
          <a:p>
            <a:pPr>
              <a:buNone/>
            </a:pPr>
            <a:r>
              <a:rPr lang="en-US" altLang="zh-CN" sz="2800" dirty="0" smtClean="0"/>
              <a:t>4   </a:t>
            </a:r>
            <a:r>
              <a:rPr lang="zh-CN" altLang="en-US" sz="2800" dirty="0" smtClean="0"/>
              <a:t>工程周边及规划红线内地上、地下建（构）筑物、管线资料等。 </a:t>
            </a:r>
          </a:p>
          <a:p>
            <a:pPr>
              <a:buNone/>
            </a:pPr>
            <a:r>
              <a:rPr lang="en-US" altLang="zh-CN" sz="2800" dirty="0" smtClean="0"/>
              <a:t>                  5   </a:t>
            </a:r>
            <a:r>
              <a:rPr lang="zh-CN" altLang="en-US" sz="2800" dirty="0" smtClean="0"/>
              <a:t>相关工程招投标文件、合同文件。 </a:t>
            </a:r>
          </a:p>
          <a:p>
            <a:pPr>
              <a:buNone/>
            </a:pPr>
            <a:r>
              <a:rPr lang="en-US" altLang="zh-CN" sz="2800" dirty="0" smtClean="0"/>
              <a:t>                  6   </a:t>
            </a:r>
            <a:r>
              <a:rPr lang="zh-CN" altLang="en-US" sz="2800" dirty="0" smtClean="0"/>
              <a:t>施工许可证。  </a:t>
            </a:r>
            <a:r>
              <a:rPr lang="en-US" altLang="zh-CN" sz="2800" dirty="0" smtClean="0"/>
              <a:t>7   </a:t>
            </a:r>
            <a:r>
              <a:rPr lang="zh-CN" altLang="en-US" sz="2800" dirty="0" smtClean="0"/>
              <a:t>其他相关资料</a:t>
            </a:r>
            <a:r>
              <a:rPr lang="zh-CN" altLang="en-US" dirty="0" smtClean="0"/>
              <a:t>。</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12775"/>
            <a:ext cx="8229600" cy="4381599"/>
          </a:xfrm>
        </p:spPr>
        <p:txBody>
          <a:bodyPr/>
          <a:lstStyle/>
          <a:p>
            <a:pPr>
              <a:lnSpc>
                <a:spcPct val="150000"/>
              </a:lnSpc>
              <a:buNone/>
            </a:pPr>
            <a:r>
              <a:rPr lang="en-US" altLang="zh-CN" sz="2800" dirty="0" smtClean="0"/>
              <a:t>1.0.7   </a:t>
            </a:r>
            <a:r>
              <a:rPr lang="zh-CN" altLang="en-US" sz="2800" dirty="0" smtClean="0"/>
              <a:t>本标准适用于新建、扩建、改建房屋建筑工程施工阶段监理服务活动。 </a:t>
            </a:r>
          </a:p>
          <a:p>
            <a:pPr>
              <a:lnSpc>
                <a:spcPct val="150000"/>
              </a:lnSpc>
              <a:buNone/>
            </a:pPr>
            <a:r>
              <a:rPr lang="en-US" altLang="zh-CN" sz="2800" dirty="0" smtClean="0"/>
              <a:t>1.0.8   </a:t>
            </a:r>
            <a:r>
              <a:rPr lang="zh-CN" altLang="en-US" sz="2800" dirty="0" smtClean="0"/>
              <a:t>房屋建筑工程的监理服务活动除遵循本标准外，尚应符合国家现行有关标准的规定。 </a:t>
            </a:r>
            <a:endParaRPr lang="zh-CN" altLang="en-US" sz="28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sz="2800" dirty="0" smtClean="0"/>
              <a:t>4.1.2   </a:t>
            </a:r>
            <a:r>
              <a:rPr lang="zh-CN" altLang="en-US" sz="2800" dirty="0" smtClean="0"/>
              <a:t>工程开工前，总监理工程师及专业监理工程师、</a:t>
            </a:r>
            <a:r>
              <a:rPr lang="zh-CN" altLang="en-US" sz="2800" dirty="0" smtClean="0">
                <a:solidFill>
                  <a:srgbClr val="FF0000"/>
                </a:solidFill>
              </a:rPr>
              <a:t>项目经理及项目技术负责人等</a:t>
            </a:r>
            <a:r>
              <a:rPr lang="zh-CN" altLang="en-US" sz="2800" dirty="0" smtClean="0"/>
              <a:t>应参加由建设单位主持召开的第一次工地会议，会议纪要由项目监理机构负责整理，与会各方代表会签，总监理工程师签发。  </a:t>
            </a:r>
          </a:p>
          <a:p>
            <a:pPr>
              <a:buNone/>
            </a:pPr>
            <a:r>
              <a:rPr lang="en-US" altLang="zh-CN" sz="2800" dirty="0" smtClean="0"/>
              <a:t>4.1.3   </a:t>
            </a:r>
            <a:r>
              <a:rPr lang="zh-CN" altLang="en-US" sz="2800" dirty="0" smtClean="0"/>
              <a:t>项目监理机构人员应熟悉工程设计文件，图纸会审前完成如下工作： </a:t>
            </a:r>
          </a:p>
          <a:p>
            <a:pPr>
              <a:buNone/>
            </a:pPr>
            <a:r>
              <a:rPr lang="en-US" altLang="zh-CN" sz="2800" dirty="0" smtClean="0"/>
              <a:t>1   </a:t>
            </a:r>
            <a:r>
              <a:rPr lang="zh-CN" altLang="en-US" sz="2800" dirty="0" smtClean="0"/>
              <a:t>检查工程设计文件的完整性、有效性。 </a:t>
            </a:r>
          </a:p>
          <a:p>
            <a:pPr marL="514350" indent="-514350">
              <a:buAutoNum type="arabicPlain" startAt="2"/>
            </a:pPr>
            <a:r>
              <a:rPr lang="zh-CN" altLang="en-US" sz="2800" dirty="0" smtClean="0"/>
              <a:t>项目监理机构应将设计文件中存在的问题或疑问，</a:t>
            </a:r>
            <a:endParaRPr lang="en-US" altLang="zh-CN" sz="2800" dirty="0" smtClean="0"/>
          </a:p>
          <a:p>
            <a:pPr marL="514350" indent="-514350">
              <a:buNone/>
            </a:pPr>
            <a:r>
              <a:rPr lang="en-US" altLang="zh-CN" sz="2800" dirty="0" smtClean="0"/>
              <a:t>                </a:t>
            </a:r>
            <a:r>
              <a:rPr lang="zh-CN" altLang="en-US" sz="2800" dirty="0" smtClean="0"/>
              <a:t>汇总整理后通过建设单位以书面形式向</a:t>
            </a:r>
            <a:endParaRPr lang="en-US" altLang="zh-CN" sz="2800" dirty="0" smtClean="0"/>
          </a:p>
          <a:p>
            <a:pPr marL="514350" indent="-514350">
              <a:buNone/>
            </a:pPr>
            <a:r>
              <a:rPr lang="en-US" altLang="zh-CN" sz="2800" dirty="0" smtClean="0"/>
              <a:t>                </a:t>
            </a:r>
            <a:r>
              <a:rPr lang="zh-CN" altLang="en-US" sz="2800" dirty="0" smtClean="0"/>
              <a:t>设计单位提出。</a:t>
            </a:r>
            <a:endParaRPr lang="zh-CN" altLang="en-US" sz="2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268413"/>
            <a:ext cx="8363272" cy="4525962"/>
          </a:xfrm>
        </p:spPr>
        <p:txBody>
          <a:bodyPr/>
          <a:lstStyle/>
          <a:p>
            <a:pPr>
              <a:lnSpc>
                <a:spcPct val="150000"/>
              </a:lnSpc>
              <a:buNone/>
            </a:pPr>
            <a:r>
              <a:rPr lang="en-US" altLang="zh-CN" dirty="0" smtClean="0"/>
              <a:t>4.1.4   </a:t>
            </a:r>
            <a:r>
              <a:rPr lang="zh-CN" altLang="en-US" dirty="0" smtClean="0"/>
              <a:t>项目监理机构应参加建设单位主持的设计交底和图纸会审会议。总监理工程师及专业监理工程师、项目经理及项目技术负责人、专职安全管理人员、质量员、施工员等</a:t>
            </a:r>
            <a:endParaRPr lang="en-US" altLang="zh-CN" dirty="0" smtClean="0"/>
          </a:p>
          <a:p>
            <a:pPr>
              <a:lnSpc>
                <a:spcPct val="150000"/>
              </a:lnSpc>
              <a:buNone/>
            </a:pPr>
            <a:r>
              <a:rPr lang="en-US" altLang="zh-CN" dirty="0" smtClean="0"/>
              <a:t>              </a:t>
            </a:r>
            <a:r>
              <a:rPr lang="zh-CN" altLang="en-US" dirty="0" smtClean="0"/>
              <a:t>应参加设计交底和图纸会审会议。</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zh-CN" altLang="en-US" sz="2800" dirty="0" smtClean="0"/>
              <a:t>          项目监理机构</a:t>
            </a:r>
            <a:r>
              <a:rPr lang="zh-CN" altLang="en-US" sz="2800" dirty="0" smtClean="0">
                <a:solidFill>
                  <a:srgbClr val="0070C0"/>
                </a:solidFill>
              </a:rPr>
              <a:t>应了解工程设计思想、设计意图和特殊施工工艺要求</a:t>
            </a:r>
            <a:r>
              <a:rPr lang="zh-CN" altLang="en-US" sz="2800" dirty="0" smtClean="0"/>
              <a:t>；</a:t>
            </a:r>
            <a:r>
              <a:rPr lang="zh-CN" altLang="en-US" sz="2800" dirty="0" smtClean="0">
                <a:solidFill>
                  <a:srgbClr val="FF0000"/>
                </a:solidFill>
              </a:rPr>
              <a:t>掌握设计单位提出的涉及危险性较大的分部分项工程的重点部位和环节，涉及保障工程周边环境安全和施工安全的意见，以及专项设计内容</a:t>
            </a:r>
            <a:r>
              <a:rPr lang="zh-CN" altLang="en-US" sz="2800" dirty="0" smtClean="0"/>
              <a:t>；</a:t>
            </a:r>
            <a:r>
              <a:rPr lang="zh-CN" altLang="en-US" sz="2800" dirty="0" smtClean="0">
                <a:solidFill>
                  <a:srgbClr val="00B050"/>
                </a:solidFill>
              </a:rPr>
              <a:t>特别关注设计单位关于建筑、结构、工艺、设备等各专业在施工中的难点、重点和易发生质量、安全问题说明</a:t>
            </a:r>
            <a:r>
              <a:rPr lang="zh-CN" altLang="en-US" sz="2800" dirty="0" smtClean="0"/>
              <a:t>。 </a:t>
            </a:r>
          </a:p>
          <a:p>
            <a:pPr>
              <a:buNone/>
            </a:pPr>
            <a:r>
              <a:rPr lang="zh-CN" altLang="en-US" sz="2800" dirty="0" smtClean="0"/>
              <a:t>           </a:t>
            </a:r>
            <a:r>
              <a:rPr lang="zh-CN" altLang="en-US" sz="2800" dirty="0" smtClean="0">
                <a:solidFill>
                  <a:srgbClr val="FF0000"/>
                </a:solidFill>
              </a:rPr>
              <a:t>图纸会审记录应由施工单位整理</a:t>
            </a:r>
            <a:r>
              <a:rPr lang="zh-CN" altLang="en-US" sz="2800" dirty="0" smtClean="0"/>
              <a:t>，建设单位、</a:t>
            </a:r>
            <a:endParaRPr lang="en-US" altLang="zh-CN" sz="2800" dirty="0" smtClean="0"/>
          </a:p>
          <a:p>
            <a:pPr>
              <a:buNone/>
            </a:pPr>
            <a:r>
              <a:rPr lang="en-US" altLang="zh-CN" sz="2800" dirty="0" smtClean="0"/>
              <a:t>               </a:t>
            </a:r>
            <a:r>
              <a:rPr lang="zh-CN" altLang="en-US" sz="2800" dirty="0" smtClean="0"/>
              <a:t>设计单位、施工单位和监理单位共同签认，</a:t>
            </a:r>
            <a:endParaRPr lang="en-US" altLang="zh-CN" sz="2800" dirty="0" smtClean="0"/>
          </a:p>
          <a:p>
            <a:pPr>
              <a:buNone/>
            </a:pPr>
            <a:r>
              <a:rPr lang="en-US" altLang="zh-CN" sz="2800" dirty="0" smtClean="0"/>
              <a:t>               </a:t>
            </a:r>
            <a:r>
              <a:rPr lang="zh-CN" altLang="en-US" sz="2800" dirty="0" smtClean="0"/>
              <a:t>作为工程设计文件的补充。</a:t>
            </a:r>
            <a:endParaRPr lang="zh-CN" altLang="en-US" sz="28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4.1.5   </a:t>
            </a:r>
            <a:r>
              <a:rPr lang="zh-CN" altLang="en-US" dirty="0" smtClean="0"/>
              <a:t>项目监理机构应审查施工单位质量、安全生产管理体系，主要包括内容：</a:t>
            </a:r>
          </a:p>
          <a:p>
            <a:pPr marL="514350" indent="-514350">
              <a:buAutoNum type="arabicPlain"/>
            </a:pPr>
            <a:r>
              <a:rPr lang="zh-CN" altLang="en-US" dirty="0" smtClean="0"/>
              <a:t>施工单位资质证书、安全生产许可证。</a:t>
            </a:r>
            <a:endParaRPr lang="en-US" altLang="zh-CN" dirty="0" smtClean="0"/>
          </a:p>
          <a:p>
            <a:pPr marL="514350" indent="-514350">
              <a:buNone/>
            </a:pPr>
            <a:r>
              <a:rPr lang="en-US" altLang="zh-CN" dirty="0" smtClean="0"/>
              <a:t>2   </a:t>
            </a:r>
            <a:r>
              <a:rPr lang="zh-CN" altLang="en-US" dirty="0" smtClean="0"/>
              <a:t>施工项目经理部质量、安全管理组织机构及</a:t>
            </a:r>
            <a:r>
              <a:rPr lang="zh-CN" altLang="en-US" dirty="0" smtClean="0">
                <a:solidFill>
                  <a:srgbClr val="FF0000"/>
                </a:solidFill>
              </a:rPr>
              <a:t>质量、安全生产管理制度</a:t>
            </a:r>
            <a:r>
              <a:rPr lang="zh-CN" altLang="en-US" dirty="0" smtClean="0"/>
              <a:t>。 </a:t>
            </a:r>
          </a:p>
          <a:p>
            <a:pPr marL="514350" indent="-514350">
              <a:buAutoNum type="arabicPlain" startAt="3"/>
            </a:pPr>
            <a:r>
              <a:rPr lang="zh-CN" altLang="en-US" dirty="0" smtClean="0"/>
              <a:t>项目经理、项目技术负责人、质量员、施</a:t>
            </a:r>
            <a:endParaRPr lang="en-US" altLang="zh-CN" dirty="0" smtClean="0"/>
          </a:p>
          <a:p>
            <a:pPr marL="514350" indent="-514350">
              <a:buNone/>
            </a:pPr>
            <a:r>
              <a:rPr lang="en-US" altLang="zh-CN" dirty="0" smtClean="0"/>
              <a:t>              </a:t>
            </a:r>
            <a:r>
              <a:rPr lang="zh-CN" altLang="en-US" dirty="0" smtClean="0"/>
              <a:t>工员、专职安全管理人员等主要管 </a:t>
            </a:r>
            <a:endParaRPr lang="en-US" altLang="zh-CN" dirty="0" smtClean="0"/>
          </a:p>
          <a:p>
            <a:pPr marL="514350" indent="-514350">
              <a:buNone/>
            </a:pPr>
            <a:r>
              <a:rPr lang="en-US" altLang="zh-CN" dirty="0" smtClean="0"/>
              <a:t>              </a:t>
            </a:r>
            <a:r>
              <a:rPr lang="zh-CN" altLang="en-US" dirty="0" smtClean="0"/>
              <a:t> 理人员资格证书。</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4   </a:t>
            </a:r>
            <a:r>
              <a:rPr lang="zh-CN" altLang="en-US" dirty="0" smtClean="0"/>
              <a:t>建筑施工特种作业人员资格证书。 </a:t>
            </a:r>
          </a:p>
          <a:p>
            <a:pPr>
              <a:buNone/>
            </a:pPr>
            <a:r>
              <a:rPr lang="en-US" altLang="zh-CN" dirty="0" smtClean="0"/>
              <a:t>5   </a:t>
            </a:r>
            <a:r>
              <a:rPr lang="zh-CN" altLang="en-US" dirty="0" smtClean="0"/>
              <a:t>安全文明施工费使用计划。 </a:t>
            </a:r>
          </a:p>
          <a:p>
            <a:pPr>
              <a:buNone/>
            </a:pPr>
            <a:r>
              <a:rPr lang="en-US" altLang="zh-CN" dirty="0" smtClean="0"/>
              <a:t>6   </a:t>
            </a:r>
            <a:r>
              <a:rPr lang="zh-CN" altLang="en-US" dirty="0" smtClean="0"/>
              <a:t>其他。 </a:t>
            </a:r>
          </a:p>
          <a:p>
            <a:pPr>
              <a:buNone/>
            </a:pPr>
            <a:r>
              <a:rPr lang="zh-CN" altLang="en-US" dirty="0" smtClean="0"/>
              <a:t>施工项目经理部质量、安全生产管理体系采用表</a:t>
            </a:r>
            <a:r>
              <a:rPr lang="en-US" altLang="zh-CN" dirty="0" smtClean="0"/>
              <a:t>B.0.13</a:t>
            </a:r>
            <a:r>
              <a:rPr lang="zh-CN" altLang="en-US" dirty="0" smtClean="0"/>
              <a:t>施工单位通用报审表申报。</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sz="2800" dirty="0" smtClean="0"/>
              <a:t>4.1.6   </a:t>
            </a:r>
            <a:r>
              <a:rPr lang="zh-CN" altLang="en-US" sz="2800" dirty="0" smtClean="0"/>
              <a:t>分包工程拟分包前，项目监理机构应审查分包单位的资质，主要审查内容：</a:t>
            </a:r>
          </a:p>
          <a:p>
            <a:pPr>
              <a:buNone/>
            </a:pPr>
            <a:r>
              <a:rPr lang="en-US" altLang="zh-CN" sz="2800" dirty="0" smtClean="0"/>
              <a:t>1   </a:t>
            </a:r>
            <a:r>
              <a:rPr lang="zh-CN" altLang="en-US" sz="2800" dirty="0" smtClean="0"/>
              <a:t>营业执照、企业资质证书。 </a:t>
            </a:r>
          </a:p>
          <a:p>
            <a:pPr>
              <a:buNone/>
            </a:pPr>
            <a:r>
              <a:rPr lang="en-US" altLang="zh-CN" sz="2800" dirty="0" smtClean="0"/>
              <a:t>2   </a:t>
            </a:r>
            <a:r>
              <a:rPr lang="zh-CN" altLang="en-US" sz="2800" dirty="0" smtClean="0"/>
              <a:t>安全生产许可证。  </a:t>
            </a:r>
          </a:p>
          <a:p>
            <a:pPr>
              <a:buNone/>
            </a:pPr>
            <a:r>
              <a:rPr lang="en-US" altLang="zh-CN" sz="2800" dirty="0" smtClean="0"/>
              <a:t>3   </a:t>
            </a:r>
            <a:r>
              <a:rPr lang="zh-CN" altLang="en-US" sz="2800" dirty="0" smtClean="0"/>
              <a:t>专职管理人员和建筑施工特种作业人员资格证书。 </a:t>
            </a:r>
          </a:p>
          <a:p>
            <a:pPr>
              <a:buNone/>
            </a:pPr>
            <a:r>
              <a:rPr lang="en-US" altLang="zh-CN" sz="2800" dirty="0" smtClean="0"/>
              <a:t>4   </a:t>
            </a:r>
            <a:r>
              <a:rPr lang="zh-CN" altLang="en-US" sz="2800" dirty="0" smtClean="0"/>
              <a:t>类似工程业绩材料。 </a:t>
            </a:r>
          </a:p>
          <a:p>
            <a:pPr>
              <a:buNone/>
            </a:pPr>
            <a:r>
              <a:rPr lang="en-US" altLang="zh-CN" sz="2800" dirty="0" smtClean="0"/>
              <a:t>5   </a:t>
            </a:r>
            <a:r>
              <a:rPr lang="zh-CN" altLang="en-US" sz="2800" dirty="0" smtClean="0"/>
              <a:t>施工总承包单位对分包单位的管理制度。 </a:t>
            </a:r>
          </a:p>
          <a:p>
            <a:pPr>
              <a:buNone/>
            </a:pPr>
            <a:r>
              <a:rPr lang="en-US" altLang="zh-CN" sz="2800" dirty="0" smtClean="0"/>
              <a:t>               6   </a:t>
            </a:r>
            <a:r>
              <a:rPr lang="zh-CN" altLang="en-US" sz="2800" dirty="0" smtClean="0"/>
              <a:t>分包合同。 </a:t>
            </a:r>
          </a:p>
          <a:p>
            <a:pPr>
              <a:buNone/>
            </a:pPr>
            <a:r>
              <a:rPr lang="zh-CN" altLang="en-US" sz="2800" dirty="0" smtClean="0"/>
              <a:t>                  分包单位资质报审表应按本标准表  </a:t>
            </a:r>
            <a:endParaRPr lang="en-US" altLang="zh-CN" sz="2800" dirty="0" smtClean="0"/>
          </a:p>
          <a:p>
            <a:pPr>
              <a:buNone/>
            </a:pPr>
            <a:r>
              <a:rPr lang="en-US" altLang="zh-CN" sz="2800" dirty="0" smtClean="0"/>
              <a:t>                  B.0.4</a:t>
            </a:r>
            <a:r>
              <a:rPr lang="zh-CN" altLang="en-US" sz="2800" dirty="0" smtClean="0"/>
              <a:t>的要求填写。</a:t>
            </a:r>
            <a:endParaRPr lang="zh-CN" altLang="en-US" sz="28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sz="2800" dirty="0" smtClean="0"/>
              <a:t>4.1.7   </a:t>
            </a:r>
            <a:r>
              <a:rPr lang="zh-CN" altLang="en-US" sz="2800" dirty="0" smtClean="0"/>
              <a:t>项目监理机构</a:t>
            </a:r>
            <a:r>
              <a:rPr lang="zh-CN" altLang="en-US" sz="2800" dirty="0" smtClean="0">
                <a:solidFill>
                  <a:srgbClr val="FF0000"/>
                </a:solidFill>
              </a:rPr>
              <a:t>应从程序性</a:t>
            </a:r>
            <a:r>
              <a:rPr lang="zh-CN" altLang="en-US" sz="2800" dirty="0" smtClean="0"/>
              <a:t>、</a:t>
            </a:r>
            <a:r>
              <a:rPr lang="zh-CN" altLang="en-US" sz="2800" dirty="0" smtClean="0">
                <a:solidFill>
                  <a:srgbClr val="FF0000"/>
                </a:solidFill>
              </a:rPr>
              <a:t>完整性</a:t>
            </a:r>
            <a:r>
              <a:rPr lang="zh-CN" altLang="en-US" sz="2800" dirty="0" smtClean="0"/>
              <a:t>、</a:t>
            </a:r>
            <a:r>
              <a:rPr lang="zh-CN" altLang="en-US" sz="2800" dirty="0" smtClean="0">
                <a:solidFill>
                  <a:srgbClr val="FF0000"/>
                </a:solidFill>
              </a:rPr>
              <a:t>符合性</a:t>
            </a:r>
            <a:r>
              <a:rPr lang="zh-CN" altLang="en-US" sz="2800" dirty="0" smtClean="0"/>
              <a:t>等主要方面审查施工单位报审的施工组织设计。项目监理机构</a:t>
            </a:r>
            <a:r>
              <a:rPr lang="zh-CN" altLang="en-US" sz="2800" dirty="0" smtClean="0">
                <a:solidFill>
                  <a:srgbClr val="0070C0"/>
                </a:solidFill>
              </a:rPr>
              <a:t>应在收到施工组织设计报审后</a:t>
            </a:r>
            <a:r>
              <a:rPr lang="en-US" altLang="zh-CN" sz="2800" dirty="0" smtClean="0">
                <a:solidFill>
                  <a:srgbClr val="0070C0"/>
                </a:solidFill>
              </a:rPr>
              <a:t>7 </a:t>
            </a:r>
            <a:r>
              <a:rPr lang="zh-CN" altLang="en-US" sz="2800" dirty="0" smtClean="0">
                <a:solidFill>
                  <a:srgbClr val="0070C0"/>
                </a:solidFill>
              </a:rPr>
              <a:t>天内完成审查</a:t>
            </a:r>
            <a:r>
              <a:rPr lang="zh-CN" altLang="en-US" sz="2800" dirty="0" smtClean="0"/>
              <a:t>。 </a:t>
            </a:r>
          </a:p>
          <a:p>
            <a:pPr>
              <a:buNone/>
            </a:pPr>
            <a:r>
              <a:rPr lang="en-US" altLang="zh-CN" sz="2800" dirty="0" smtClean="0"/>
              <a:t>1   </a:t>
            </a:r>
            <a:r>
              <a:rPr lang="zh-CN" altLang="en-US" sz="2800" dirty="0" smtClean="0"/>
              <a:t>程序性审查的主要内容： </a:t>
            </a:r>
          </a:p>
          <a:p>
            <a:pPr>
              <a:buNone/>
            </a:pPr>
            <a:r>
              <a:rPr lang="en-US" altLang="zh-CN" sz="2800" dirty="0" smtClean="0"/>
              <a:t>1) </a:t>
            </a:r>
            <a:r>
              <a:rPr lang="zh-CN" altLang="en-US" sz="2800" dirty="0" smtClean="0"/>
              <a:t>施工组织设计应由项目技术负责人主持编制；经施工单位质量、安全、技术部门等审核。 </a:t>
            </a:r>
          </a:p>
          <a:p>
            <a:pPr>
              <a:buNone/>
            </a:pPr>
            <a:r>
              <a:rPr lang="en-US" altLang="zh-CN" sz="2800" dirty="0" smtClean="0"/>
              <a:t>2) </a:t>
            </a:r>
            <a:r>
              <a:rPr lang="zh-CN" altLang="en-US" sz="2800" dirty="0" smtClean="0"/>
              <a:t>施工组织设计应</a:t>
            </a:r>
            <a:r>
              <a:rPr lang="zh-CN" altLang="en-US" sz="2800" dirty="0" smtClean="0">
                <a:solidFill>
                  <a:srgbClr val="FF0000"/>
                </a:solidFill>
              </a:rPr>
              <a:t>由施工单位技术负责人审批</a:t>
            </a:r>
            <a:r>
              <a:rPr lang="zh-CN" altLang="en-US" sz="2800" dirty="0" smtClean="0"/>
              <a:t>，加</a:t>
            </a:r>
            <a:endParaRPr lang="en-US" altLang="zh-CN" sz="2800" dirty="0" smtClean="0"/>
          </a:p>
          <a:p>
            <a:pPr>
              <a:buNone/>
            </a:pPr>
            <a:r>
              <a:rPr lang="en-US" altLang="zh-CN" sz="2800" dirty="0" smtClean="0"/>
              <a:t>                </a:t>
            </a:r>
            <a:r>
              <a:rPr lang="zh-CN" altLang="en-US" sz="2800" dirty="0" smtClean="0">
                <a:solidFill>
                  <a:srgbClr val="FF0000"/>
                </a:solidFill>
              </a:rPr>
              <a:t>盖施工单位公章</a:t>
            </a:r>
            <a:r>
              <a:rPr lang="zh-CN" altLang="en-US" sz="2800" dirty="0" smtClean="0"/>
              <a:t>。 </a:t>
            </a:r>
            <a:endParaRPr lang="zh-CN" altLang="en-US" sz="28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68952" cy="5389711"/>
          </a:xfrm>
        </p:spPr>
        <p:txBody>
          <a:bodyPr/>
          <a:lstStyle/>
          <a:p>
            <a:pPr>
              <a:buNone/>
            </a:pPr>
            <a:r>
              <a:rPr lang="en-US" altLang="zh-CN" sz="2800" dirty="0" smtClean="0"/>
              <a:t>2   </a:t>
            </a:r>
            <a:r>
              <a:rPr lang="zh-CN" altLang="en-US" sz="2800" dirty="0" smtClean="0"/>
              <a:t>完整性审查的主要内容： </a:t>
            </a:r>
          </a:p>
          <a:p>
            <a:pPr>
              <a:buNone/>
            </a:pPr>
            <a:r>
              <a:rPr lang="en-US" altLang="zh-CN" sz="2800" dirty="0" smtClean="0"/>
              <a:t>1) </a:t>
            </a:r>
            <a:r>
              <a:rPr lang="zh-CN" altLang="en-US" sz="2800" dirty="0" smtClean="0"/>
              <a:t>施工组织设计的主要内容应包括：编制依据、工程概况、施工部署、施工进度计划、施工准备与资源配置计划、主要施工方法、施工现场平面布置及主要施工管理措施。 </a:t>
            </a:r>
          </a:p>
          <a:p>
            <a:pPr>
              <a:buNone/>
            </a:pPr>
            <a:r>
              <a:rPr lang="en-US" altLang="zh-CN" sz="2800" dirty="0" smtClean="0"/>
              <a:t>2) </a:t>
            </a:r>
            <a:r>
              <a:rPr lang="zh-CN" altLang="en-US" sz="2800" dirty="0" smtClean="0"/>
              <a:t>施工组织设计的安全技术措施应包括：地上、地下管线（方案）保护措施 ；基坑工程、拆除工程、起重机械安装</a:t>
            </a:r>
            <a:r>
              <a:rPr lang="en-US" altLang="zh-CN" sz="2800" dirty="0" smtClean="0"/>
              <a:t>/</a:t>
            </a:r>
            <a:r>
              <a:rPr lang="zh-CN" altLang="en-US" sz="2800" dirty="0" smtClean="0"/>
              <a:t>拆卸工程、脚手架工程、模板工程及支撑体系、起重吊装及其他危险性较大的分部分项工</a:t>
            </a:r>
            <a:endParaRPr lang="en-US" altLang="zh-CN" sz="2800" dirty="0" smtClean="0"/>
          </a:p>
          <a:p>
            <a:pPr>
              <a:buNone/>
            </a:pPr>
            <a:r>
              <a:rPr lang="en-US" altLang="zh-CN" sz="2800" dirty="0" smtClean="0"/>
              <a:t>                 </a:t>
            </a:r>
            <a:r>
              <a:rPr lang="zh-CN" altLang="en-US" sz="2800" dirty="0" smtClean="0"/>
              <a:t>程的（专项施工方案）安全技术措施；</a:t>
            </a:r>
            <a:endParaRPr lang="zh-CN" altLang="en-US" sz="2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         施工现场临时用电施工组织设计或安全用电技术措施、电气防火措施；冬季、雨季、夏季等季节性（施工方案）安全施工措施；施工总平面布置图，以及办公、宿舍、食堂、道路等临时设施设置以及排水、防火措施等。 </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3   </a:t>
            </a:r>
            <a:r>
              <a:rPr lang="zh-CN" altLang="en-US" dirty="0" smtClean="0"/>
              <a:t>符合性审查的主要内容： </a:t>
            </a:r>
          </a:p>
          <a:p>
            <a:pPr>
              <a:buNone/>
            </a:pPr>
            <a:r>
              <a:rPr lang="en-US" altLang="zh-CN" dirty="0" smtClean="0"/>
              <a:t>1) </a:t>
            </a:r>
            <a:r>
              <a:rPr lang="zh-CN" altLang="en-US" dirty="0" smtClean="0"/>
              <a:t>施工组织设计应符合设计文件要求。 </a:t>
            </a:r>
          </a:p>
          <a:p>
            <a:pPr>
              <a:buNone/>
            </a:pPr>
            <a:r>
              <a:rPr lang="en-US" altLang="zh-CN" dirty="0" smtClean="0"/>
              <a:t>2) </a:t>
            </a:r>
            <a:r>
              <a:rPr lang="zh-CN" altLang="en-US" dirty="0" smtClean="0"/>
              <a:t>施工组织设计应与投标文件和施工合同基本相符。 </a:t>
            </a:r>
          </a:p>
          <a:p>
            <a:pPr>
              <a:buNone/>
            </a:pPr>
            <a:r>
              <a:rPr lang="en-US" altLang="zh-CN" dirty="0" smtClean="0"/>
              <a:t>3) </a:t>
            </a:r>
            <a:r>
              <a:rPr lang="zh-CN" altLang="en-US" dirty="0" smtClean="0"/>
              <a:t>质量、安全技术措施应符合工程建设强制性标准要求。 </a:t>
            </a:r>
          </a:p>
          <a:p>
            <a:pPr>
              <a:buNone/>
            </a:pPr>
            <a:r>
              <a:rPr lang="en-US" altLang="zh-CN" dirty="0" smtClean="0"/>
              <a:t>4) </a:t>
            </a:r>
            <a:r>
              <a:rPr lang="zh-CN" altLang="en-US" dirty="0" smtClean="0"/>
              <a:t>施工总平面布置应科学合理。 </a:t>
            </a:r>
          </a:p>
          <a:p>
            <a:pPr>
              <a:buNone/>
            </a:pPr>
            <a:r>
              <a:rPr lang="zh-CN" altLang="en-US" dirty="0" smtClean="0"/>
              <a:t>                施工组织设计报审表应按本标准表</a:t>
            </a:r>
            <a:endParaRPr lang="en-US" altLang="zh-CN" dirty="0" smtClean="0"/>
          </a:p>
          <a:p>
            <a:pPr>
              <a:buNone/>
            </a:pPr>
            <a:r>
              <a:rPr lang="en-US" altLang="zh-CN" dirty="0" smtClean="0"/>
              <a:t>               </a:t>
            </a:r>
            <a:r>
              <a:rPr lang="zh-CN" altLang="en-US" dirty="0" smtClean="0"/>
              <a:t> </a:t>
            </a:r>
            <a:r>
              <a:rPr lang="en-US" altLang="zh-CN" dirty="0" smtClean="0"/>
              <a:t>B.0.1</a:t>
            </a:r>
            <a:r>
              <a:rPr lang="zh-CN" altLang="en-US" dirty="0" smtClean="0"/>
              <a:t>的要求填写。 </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                           </a:t>
            </a:r>
            <a:r>
              <a:rPr lang="en-US" altLang="zh-CN" b="1" dirty="0" smtClean="0"/>
              <a:t>2  </a:t>
            </a:r>
            <a:r>
              <a:rPr lang="zh-CN" altLang="en-US" b="1" dirty="0" smtClean="0"/>
              <a:t>术语</a:t>
            </a:r>
            <a:endParaRPr lang="en-US" altLang="zh-CN" b="1" dirty="0" smtClean="0"/>
          </a:p>
          <a:p>
            <a:pPr>
              <a:buNone/>
            </a:pPr>
            <a:r>
              <a:rPr lang="en-US" altLang="zh-CN" dirty="0" smtClean="0"/>
              <a:t>2.0.5   </a:t>
            </a:r>
            <a:r>
              <a:rPr lang="zh-CN" altLang="en-US" dirty="0" smtClean="0"/>
              <a:t>危大工程巡查记录 </a:t>
            </a:r>
          </a:p>
          <a:p>
            <a:pPr>
              <a:lnSpc>
                <a:spcPct val="150000"/>
              </a:lnSpc>
              <a:buNone/>
            </a:pPr>
            <a:r>
              <a:rPr lang="zh-CN" altLang="en-US" dirty="0" smtClean="0"/>
              <a:t>          项目监理机构对危险性较大的分部分项工程（简称危大工程）进行专项巡视检</a:t>
            </a:r>
            <a:endParaRPr lang="en-US" altLang="zh-CN" dirty="0" smtClean="0"/>
          </a:p>
          <a:p>
            <a:pPr>
              <a:lnSpc>
                <a:spcPct val="150000"/>
              </a:lnSpc>
              <a:buNone/>
            </a:pPr>
            <a:r>
              <a:rPr lang="en-US" altLang="zh-CN" dirty="0" smtClean="0"/>
              <a:t>             </a:t>
            </a:r>
            <a:r>
              <a:rPr lang="zh-CN" altLang="en-US" dirty="0" smtClean="0"/>
              <a:t>查时填写的记录。 </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en-US" altLang="zh-CN" dirty="0" smtClean="0"/>
              <a:t>4.1.8   </a:t>
            </a:r>
            <a:r>
              <a:rPr lang="zh-CN" altLang="en-US" dirty="0" smtClean="0"/>
              <a:t>项目监理机构应从</a:t>
            </a:r>
            <a:r>
              <a:rPr lang="zh-CN" altLang="en-US" dirty="0" smtClean="0">
                <a:solidFill>
                  <a:srgbClr val="FF0000"/>
                </a:solidFill>
              </a:rPr>
              <a:t>程序性</a:t>
            </a:r>
            <a:r>
              <a:rPr lang="zh-CN" altLang="en-US" dirty="0" smtClean="0"/>
              <a:t>、</a:t>
            </a:r>
            <a:r>
              <a:rPr lang="zh-CN" altLang="en-US" dirty="0" smtClean="0">
                <a:solidFill>
                  <a:srgbClr val="FF0000"/>
                </a:solidFill>
              </a:rPr>
              <a:t>完整性</a:t>
            </a:r>
            <a:r>
              <a:rPr lang="zh-CN" altLang="en-US" dirty="0" smtClean="0"/>
              <a:t>、</a:t>
            </a:r>
            <a:r>
              <a:rPr lang="zh-CN" altLang="en-US" dirty="0" smtClean="0">
                <a:solidFill>
                  <a:srgbClr val="FF0000"/>
                </a:solidFill>
              </a:rPr>
              <a:t>针对性</a:t>
            </a:r>
            <a:r>
              <a:rPr lang="zh-CN" altLang="en-US" dirty="0" smtClean="0"/>
              <a:t>等方面审查施工单位报审的专项施工方案。项目监理机构应在收到专项施工方案报审后</a:t>
            </a:r>
            <a:r>
              <a:rPr lang="en-US" altLang="zh-CN" dirty="0" smtClean="0"/>
              <a:t>7 </a:t>
            </a:r>
            <a:r>
              <a:rPr lang="zh-CN" altLang="en-US" dirty="0" smtClean="0"/>
              <a:t>天内完成审查。 </a:t>
            </a:r>
          </a:p>
          <a:p>
            <a:pPr>
              <a:lnSpc>
                <a:spcPct val="150000"/>
              </a:lnSpc>
              <a:buNone/>
            </a:pPr>
            <a:r>
              <a:rPr lang="zh-CN" altLang="en-US" dirty="0" smtClean="0"/>
              <a:t>              施工方案报审表应按本标准表</a:t>
            </a:r>
            <a:r>
              <a:rPr lang="en-US" altLang="zh-CN" dirty="0" smtClean="0"/>
              <a:t>B.0.1</a:t>
            </a:r>
          </a:p>
          <a:p>
            <a:pPr>
              <a:lnSpc>
                <a:spcPct val="150000"/>
              </a:lnSpc>
              <a:buNone/>
            </a:pPr>
            <a:r>
              <a:rPr lang="en-US" altLang="zh-CN" dirty="0" smtClean="0"/>
              <a:t>              </a:t>
            </a:r>
            <a:r>
              <a:rPr lang="zh-CN" altLang="en-US" dirty="0" smtClean="0"/>
              <a:t>的要求填写。 </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4.1.9   </a:t>
            </a:r>
            <a:r>
              <a:rPr lang="zh-CN" altLang="en-US" dirty="0" smtClean="0"/>
              <a:t>项目监理机构应审查超过一定规模的危险性较大分部分项工程的专项施工方案。 </a:t>
            </a:r>
          </a:p>
          <a:p>
            <a:pPr>
              <a:buNone/>
            </a:pPr>
            <a:r>
              <a:rPr lang="zh-CN" altLang="en-US" dirty="0" smtClean="0"/>
              <a:t>          </a:t>
            </a:r>
            <a:r>
              <a:rPr lang="zh-CN" altLang="en-US" dirty="0" smtClean="0">
                <a:solidFill>
                  <a:srgbClr val="FF0000"/>
                </a:solidFill>
              </a:rPr>
              <a:t>项目监理机构应督促施工单位及时组织召开专家论证会</a:t>
            </a:r>
            <a:r>
              <a:rPr lang="zh-CN" altLang="en-US" dirty="0" smtClean="0"/>
              <a:t>。实行</a:t>
            </a:r>
            <a:r>
              <a:rPr lang="zh-CN" altLang="en-US" dirty="0" smtClean="0">
                <a:solidFill>
                  <a:srgbClr val="0070C0"/>
                </a:solidFill>
              </a:rPr>
              <a:t>施工总承包的</a:t>
            </a:r>
            <a:r>
              <a:rPr lang="zh-CN" altLang="en-US" dirty="0" smtClean="0"/>
              <a:t>，</a:t>
            </a:r>
            <a:r>
              <a:rPr lang="zh-CN" altLang="en-US" dirty="0" smtClean="0">
                <a:solidFill>
                  <a:srgbClr val="0070C0"/>
                </a:solidFill>
              </a:rPr>
              <a:t>由施工总承包单位组织召开专家论证会</a:t>
            </a:r>
            <a:r>
              <a:rPr lang="zh-CN" altLang="en-US" dirty="0" smtClean="0"/>
              <a:t>。 未经专家论证会论证通过的专项施工方案</a:t>
            </a:r>
            <a:endParaRPr lang="en-US" altLang="zh-CN" dirty="0" smtClean="0"/>
          </a:p>
          <a:p>
            <a:pPr>
              <a:buNone/>
            </a:pPr>
            <a:r>
              <a:rPr lang="en-US" altLang="zh-CN" dirty="0" smtClean="0"/>
              <a:t>             </a:t>
            </a:r>
            <a:r>
              <a:rPr lang="zh-CN" altLang="en-US" dirty="0" smtClean="0"/>
              <a:t>不得实施。 </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4.1.10   </a:t>
            </a:r>
            <a:r>
              <a:rPr lang="zh-CN" altLang="en-US" dirty="0" smtClean="0"/>
              <a:t>审查工程开工报审表合格，应同时具备下列条件： </a:t>
            </a:r>
          </a:p>
          <a:p>
            <a:pPr>
              <a:buNone/>
            </a:pPr>
            <a:r>
              <a:rPr lang="en-US" altLang="zh-CN" dirty="0" smtClean="0"/>
              <a:t>1   </a:t>
            </a:r>
            <a:r>
              <a:rPr lang="zh-CN" altLang="en-US" dirty="0" smtClean="0"/>
              <a:t>设计交底和图纸会审已完成。  </a:t>
            </a:r>
          </a:p>
          <a:p>
            <a:pPr>
              <a:buNone/>
            </a:pPr>
            <a:r>
              <a:rPr lang="en-US" altLang="zh-CN" dirty="0" smtClean="0"/>
              <a:t>2   </a:t>
            </a:r>
            <a:r>
              <a:rPr lang="zh-CN" altLang="en-US" dirty="0" smtClean="0"/>
              <a:t>施工组织设计及首道工序施工方案已经监理审核通过。  </a:t>
            </a:r>
          </a:p>
          <a:p>
            <a:pPr marL="514350" indent="-514350">
              <a:buAutoNum type="arabicPlain" startAt="3"/>
            </a:pPr>
            <a:r>
              <a:rPr lang="zh-CN" altLang="en-US" dirty="0" smtClean="0">
                <a:solidFill>
                  <a:srgbClr val="0070C0"/>
                </a:solidFill>
              </a:rPr>
              <a:t>施工进度计划已经监理审核通过</a:t>
            </a:r>
            <a:r>
              <a:rPr lang="zh-CN" altLang="en-US" dirty="0" smtClean="0"/>
              <a:t>。 </a:t>
            </a:r>
          </a:p>
          <a:p>
            <a:pPr>
              <a:buNone/>
            </a:pPr>
            <a:r>
              <a:rPr lang="en-US" altLang="zh-CN" dirty="0" smtClean="0"/>
              <a:t>              4   </a:t>
            </a:r>
            <a:r>
              <a:rPr lang="zh-CN" altLang="en-US" dirty="0" smtClean="0"/>
              <a:t>施工单位现场质量、安全生产管</a:t>
            </a:r>
            <a:endParaRPr lang="en-US" altLang="zh-CN" dirty="0" smtClean="0"/>
          </a:p>
          <a:p>
            <a:pPr>
              <a:buNone/>
            </a:pPr>
            <a:r>
              <a:rPr lang="en-US" altLang="zh-CN" dirty="0" smtClean="0"/>
              <a:t>                   </a:t>
            </a:r>
            <a:r>
              <a:rPr lang="zh-CN" altLang="en-US" dirty="0" smtClean="0"/>
              <a:t>理体系已建立，主要施工管理人</a:t>
            </a:r>
            <a:endParaRPr lang="en-US" altLang="zh-CN" dirty="0" smtClean="0"/>
          </a:p>
          <a:p>
            <a:pPr>
              <a:buNone/>
            </a:pPr>
            <a:r>
              <a:rPr lang="en-US" altLang="zh-CN" dirty="0" smtClean="0"/>
              <a:t>                   </a:t>
            </a:r>
            <a:r>
              <a:rPr lang="zh-CN" altLang="en-US" dirty="0" smtClean="0"/>
              <a:t>员及施工人员已到位。</a:t>
            </a:r>
            <a:endParaRPr lang="en-US" altLang="zh-CN" dirty="0" smtClean="0"/>
          </a:p>
          <a:p>
            <a:pPr>
              <a:buNone/>
            </a:pPr>
            <a:r>
              <a:rPr lang="zh-CN" altLang="en-US" dirty="0" smtClean="0"/>
              <a:t> </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5   </a:t>
            </a:r>
            <a:r>
              <a:rPr lang="zh-CN" altLang="en-US" dirty="0" smtClean="0">
                <a:solidFill>
                  <a:srgbClr val="FF0000"/>
                </a:solidFill>
              </a:rPr>
              <a:t>施工机械已自检或检测合格，施工用工程材料已验收合格</a:t>
            </a:r>
            <a:r>
              <a:rPr lang="zh-CN" altLang="en-US" i="1" dirty="0" smtClean="0"/>
              <a:t>。</a:t>
            </a:r>
            <a:r>
              <a:rPr lang="zh-CN" altLang="en-US" sz="2400" dirty="0" smtClean="0"/>
              <a:t>（</a:t>
            </a:r>
            <a:r>
              <a:rPr lang="zh-CN" altLang="en-US" sz="2000" dirty="0" smtClean="0"/>
              <a:t>机械具备使用条件，材料已落实） </a:t>
            </a:r>
          </a:p>
          <a:p>
            <a:pPr>
              <a:buNone/>
            </a:pPr>
            <a:r>
              <a:rPr lang="en-US" altLang="zh-CN" dirty="0" smtClean="0"/>
              <a:t>6   </a:t>
            </a:r>
            <a:r>
              <a:rPr lang="zh-CN" altLang="en-US" dirty="0" smtClean="0"/>
              <a:t>进场道路及给水、排水（污）、临电、临时消防等已满足开工要求。 </a:t>
            </a:r>
          </a:p>
          <a:p>
            <a:pPr>
              <a:buNone/>
            </a:pPr>
            <a:r>
              <a:rPr lang="zh-CN" altLang="en-US" dirty="0" smtClean="0"/>
              <a:t>          项目监理机构</a:t>
            </a:r>
            <a:r>
              <a:rPr lang="zh-CN" altLang="en-US" dirty="0" smtClean="0">
                <a:solidFill>
                  <a:srgbClr val="FF0000"/>
                </a:solidFill>
              </a:rPr>
              <a:t>应在收到工程开工报审表后 </a:t>
            </a:r>
            <a:r>
              <a:rPr lang="en-US" altLang="zh-CN" dirty="0" smtClean="0">
                <a:solidFill>
                  <a:srgbClr val="FF0000"/>
                </a:solidFill>
              </a:rPr>
              <a:t>3 </a:t>
            </a:r>
            <a:r>
              <a:rPr lang="zh-CN" altLang="en-US" dirty="0" smtClean="0">
                <a:solidFill>
                  <a:srgbClr val="FF0000"/>
                </a:solidFill>
              </a:rPr>
              <a:t>天内完成审查</a:t>
            </a:r>
            <a:r>
              <a:rPr lang="zh-CN" altLang="en-US" dirty="0" smtClean="0"/>
              <a:t>。监理审查合格，根据开工令签字条件，及时签署工程开工令</a:t>
            </a:r>
            <a:endParaRPr lang="en-US" altLang="zh-CN" dirty="0" smtClean="0"/>
          </a:p>
          <a:p>
            <a:pPr>
              <a:buNone/>
            </a:pPr>
            <a:r>
              <a:rPr lang="en-US" altLang="zh-CN" dirty="0" smtClean="0"/>
              <a:t>              A.0.2</a:t>
            </a:r>
            <a:r>
              <a:rPr lang="zh-CN" altLang="en-US" dirty="0" smtClean="0"/>
              <a:t>。 工程开工报审表应按本标</a:t>
            </a:r>
            <a:endParaRPr lang="en-US" altLang="zh-CN" dirty="0" smtClean="0"/>
          </a:p>
          <a:p>
            <a:pPr>
              <a:buNone/>
            </a:pPr>
            <a:r>
              <a:rPr lang="en-US" altLang="zh-CN" dirty="0" smtClean="0"/>
              <a:t>               </a:t>
            </a:r>
            <a:r>
              <a:rPr lang="zh-CN" altLang="en-US" dirty="0" smtClean="0"/>
              <a:t>准表</a:t>
            </a:r>
            <a:r>
              <a:rPr lang="en-US" altLang="zh-CN" dirty="0" smtClean="0"/>
              <a:t>B.0.2</a:t>
            </a:r>
            <a:r>
              <a:rPr lang="zh-CN" altLang="en-US" dirty="0" smtClean="0"/>
              <a:t>的要求填写。 </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4.1.11   </a:t>
            </a:r>
            <a:r>
              <a:rPr lang="zh-CN" altLang="en-US" dirty="0" smtClean="0">
                <a:solidFill>
                  <a:srgbClr val="FF0000"/>
                </a:solidFill>
              </a:rPr>
              <a:t>项目监理机构应要求施工单位在施工前制定分项工程和检验批的施工质量验收</a:t>
            </a:r>
          </a:p>
          <a:p>
            <a:pPr>
              <a:buNone/>
            </a:pPr>
            <a:r>
              <a:rPr lang="zh-CN" altLang="en-US" dirty="0" smtClean="0">
                <a:solidFill>
                  <a:srgbClr val="FF0000"/>
                </a:solidFill>
              </a:rPr>
              <a:t>   划分方案，并报监理审核</a:t>
            </a:r>
            <a:r>
              <a:rPr lang="zh-CN" altLang="en-US" dirty="0" smtClean="0"/>
              <a:t>。 </a:t>
            </a:r>
          </a:p>
          <a:p>
            <a:pPr>
              <a:buNone/>
            </a:pPr>
            <a:r>
              <a:rPr lang="zh-CN" altLang="en-US" dirty="0" smtClean="0"/>
              <a:t>          施工质量验收划分应符合</a:t>
            </a:r>
            <a:r>
              <a:rPr lang="en-US" altLang="zh-CN" dirty="0" smtClean="0"/>
              <a:t>《</a:t>
            </a:r>
            <a:r>
              <a:rPr lang="zh-CN" altLang="en-US" dirty="0" smtClean="0"/>
              <a:t>建筑工程施工质量验收统一标准</a:t>
            </a:r>
            <a:r>
              <a:rPr lang="en-US" altLang="zh-CN" dirty="0" smtClean="0"/>
              <a:t>》</a:t>
            </a:r>
            <a:r>
              <a:rPr lang="zh-CN" altLang="en-US" dirty="0" smtClean="0"/>
              <a:t>（</a:t>
            </a:r>
            <a:r>
              <a:rPr lang="en-US" altLang="zh-CN" dirty="0" smtClean="0"/>
              <a:t>GB 50300</a:t>
            </a:r>
            <a:r>
              <a:rPr lang="zh-CN" altLang="en-US" dirty="0" smtClean="0"/>
              <a:t>）。 </a:t>
            </a:r>
          </a:p>
          <a:p>
            <a:pPr>
              <a:buNone/>
            </a:pPr>
            <a:r>
              <a:rPr lang="zh-CN" altLang="en-US" dirty="0" smtClean="0"/>
              <a:t>施工质量验收划分方案采用本标准表</a:t>
            </a:r>
            <a:r>
              <a:rPr lang="en-US" altLang="zh-CN" dirty="0" smtClean="0"/>
              <a:t>B.0.1 </a:t>
            </a:r>
            <a:r>
              <a:rPr lang="zh-CN" altLang="en-US" dirty="0" smtClean="0"/>
              <a:t>施工组织设计／施工方案报审表。</a:t>
            </a:r>
            <a:endParaRPr lang="en-US" altLang="zh-CN" dirty="0" smtClean="0"/>
          </a:p>
          <a:p>
            <a:pPr>
              <a:buNone/>
            </a:pPr>
            <a:r>
              <a:rPr lang="en-US" altLang="zh-CN" dirty="0" smtClean="0"/>
              <a:t>              </a:t>
            </a:r>
            <a:r>
              <a:rPr lang="zh-CN" altLang="en-US" dirty="0" smtClean="0"/>
              <a:t> </a:t>
            </a:r>
            <a:r>
              <a:rPr lang="en-US" altLang="zh-CN" dirty="0" smtClean="0"/>
              <a:t>4.1.12   </a:t>
            </a:r>
            <a:r>
              <a:rPr lang="zh-CN" altLang="en-US" dirty="0" smtClean="0">
                <a:solidFill>
                  <a:srgbClr val="FF0000"/>
                </a:solidFill>
              </a:rPr>
              <a:t>项目监理机构应参加政府</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的质量安全监督交底，并保存质量</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安全监督交底资料</a:t>
            </a:r>
            <a:r>
              <a:rPr lang="zh-CN" altLang="en-US" dirty="0" smtClean="0"/>
              <a:t>。</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957663"/>
          </a:xfrm>
        </p:spPr>
        <p:txBody>
          <a:bodyPr/>
          <a:lstStyle/>
          <a:p>
            <a:pPr>
              <a:buNone/>
            </a:pPr>
            <a:r>
              <a:rPr lang="en-US" altLang="zh-CN" dirty="0" smtClean="0"/>
              <a:t>                  4.2  </a:t>
            </a:r>
            <a:r>
              <a:rPr lang="zh-CN" altLang="en-US" dirty="0" smtClean="0"/>
              <a:t>工程质量控制</a:t>
            </a:r>
            <a:endParaRPr lang="en-US" altLang="zh-CN" dirty="0" smtClean="0"/>
          </a:p>
          <a:p>
            <a:pPr>
              <a:buNone/>
            </a:pPr>
            <a:r>
              <a:rPr lang="en-US" altLang="zh-CN" sz="2800" dirty="0" smtClean="0"/>
              <a:t>4.2.1   </a:t>
            </a:r>
            <a:r>
              <a:rPr lang="zh-CN" altLang="en-US" sz="2800" dirty="0" smtClean="0"/>
              <a:t>项目监理机构应核查施工单位现场质量管理组织机构。</a:t>
            </a:r>
            <a:r>
              <a:rPr lang="zh-CN" altLang="en-US" sz="2800" dirty="0" smtClean="0">
                <a:solidFill>
                  <a:srgbClr val="0070C0"/>
                </a:solidFill>
              </a:rPr>
              <a:t>到场质量管理机构中主要管理人员如与投标文件不相符，项目监理机构应向建设单位报告，并按施工合同约定处置</a:t>
            </a:r>
            <a:r>
              <a:rPr lang="zh-CN" altLang="en-US" sz="2800" dirty="0" smtClean="0"/>
              <a:t>。 </a:t>
            </a:r>
          </a:p>
          <a:p>
            <a:pPr>
              <a:buNone/>
            </a:pPr>
            <a:r>
              <a:rPr lang="en-US" altLang="zh-CN" sz="2800" dirty="0" smtClean="0"/>
              <a:t>4.2.2   </a:t>
            </a:r>
            <a:r>
              <a:rPr lang="zh-CN" altLang="en-US" sz="2800" dirty="0" smtClean="0"/>
              <a:t>施工单位不能提供拟采用新材料、新工艺、新技术、新设备的施工质量验收标准或规程，项目监理机构应要求施工单位组织专家论证，论证</a:t>
            </a:r>
            <a:endParaRPr lang="en-US" altLang="zh-CN" sz="2800" dirty="0" smtClean="0"/>
          </a:p>
          <a:p>
            <a:pPr>
              <a:buNone/>
            </a:pPr>
            <a:r>
              <a:rPr lang="en-US" altLang="zh-CN" sz="2800" dirty="0" smtClean="0"/>
              <a:t>               </a:t>
            </a:r>
            <a:r>
              <a:rPr lang="zh-CN" altLang="en-US" sz="2800" dirty="0" smtClean="0"/>
              <a:t>通过后方可使用或实施。</a:t>
            </a:r>
            <a:endParaRPr lang="zh-CN" altLang="en-US" sz="28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4885655"/>
          </a:xfrm>
        </p:spPr>
        <p:txBody>
          <a:bodyPr/>
          <a:lstStyle/>
          <a:p>
            <a:pPr>
              <a:buNone/>
            </a:pPr>
            <a:r>
              <a:rPr lang="en-US" altLang="zh-CN" dirty="0" smtClean="0"/>
              <a:t>4.2.3   </a:t>
            </a:r>
            <a:r>
              <a:rPr lang="zh-CN" altLang="en-US" dirty="0" smtClean="0">
                <a:solidFill>
                  <a:srgbClr val="0070C0"/>
                </a:solidFill>
              </a:rPr>
              <a:t>项目监理机构应参与建设单位向施工单位测量控制成果（原始控制点）移交工作，办理书面确认手续</a:t>
            </a:r>
            <a:r>
              <a:rPr lang="zh-CN" altLang="en-US" dirty="0" smtClean="0"/>
              <a:t>。 </a:t>
            </a:r>
          </a:p>
          <a:p>
            <a:pPr>
              <a:buNone/>
            </a:pPr>
            <a:r>
              <a:rPr lang="zh-CN" altLang="en-US" dirty="0" smtClean="0"/>
              <a:t>       项目监理机构</a:t>
            </a:r>
            <a:r>
              <a:rPr lang="zh-CN" altLang="en-US" dirty="0" smtClean="0">
                <a:solidFill>
                  <a:srgbClr val="0070C0"/>
                </a:solidFill>
              </a:rPr>
              <a:t>应复核施工单位设置</a:t>
            </a:r>
            <a:r>
              <a:rPr lang="zh-CN" altLang="en-US" dirty="0" smtClean="0"/>
              <a:t>的符合设计文件、相关规范要求的</a:t>
            </a:r>
            <a:r>
              <a:rPr lang="zh-CN" altLang="en-US" dirty="0" smtClean="0">
                <a:solidFill>
                  <a:srgbClr val="0070C0"/>
                </a:solidFill>
              </a:rPr>
              <a:t>工程控制点</a:t>
            </a:r>
            <a:r>
              <a:rPr lang="zh-CN" altLang="en-US" dirty="0" smtClean="0"/>
              <a:t>。 </a:t>
            </a:r>
          </a:p>
          <a:p>
            <a:pPr>
              <a:buNone/>
            </a:pPr>
            <a:r>
              <a:rPr lang="zh-CN" altLang="en-US" dirty="0" smtClean="0"/>
              <a:t>       施工单位工程控制点包括施工</a:t>
            </a:r>
            <a:r>
              <a:rPr lang="zh-CN" altLang="en-US" dirty="0" smtClean="0">
                <a:solidFill>
                  <a:srgbClr val="0070C0"/>
                </a:solidFill>
              </a:rPr>
              <a:t>平面控制网、高程控制网和临时水准点的基准点</a:t>
            </a:r>
            <a:r>
              <a:rPr lang="zh-CN" altLang="en-US" dirty="0" smtClean="0"/>
              <a:t>。 </a:t>
            </a:r>
          </a:p>
          <a:p>
            <a:pPr>
              <a:buNone/>
            </a:pPr>
            <a:r>
              <a:rPr lang="zh-CN" altLang="en-US" dirty="0" smtClean="0"/>
              <a:t>              施工控制测量成果报验表应按本标</a:t>
            </a:r>
            <a:endParaRPr lang="en-US" altLang="zh-CN" dirty="0" smtClean="0"/>
          </a:p>
          <a:p>
            <a:pPr>
              <a:buNone/>
            </a:pPr>
            <a:r>
              <a:rPr lang="en-US" altLang="zh-CN" dirty="0" smtClean="0"/>
              <a:t>              </a:t>
            </a:r>
            <a:r>
              <a:rPr lang="zh-CN" altLang="en-US" dirty="0" smtClean="0"/>
              <a:t>准表</a:t>
            </a:r>
            <a:r>
              <a:rPr lang="en-US" altLang="zh-CN" dirty="0" smtClean="0"/>
              <a:t>B.0.6</a:t>
            </a:r>
            <a:r>
              <a:rPr lang="zh-CN" altLang="en-US" dirty="0" smtClean="0"/>
              <a:t>的要求填写。</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496944" cy="5461719"/>
          </a:xfrm>
        </p:spPr>
        <p:txBody>
          <a:bodyPr/>
          <a:lstStyle/>
          <a:p>
            <a:pPr>
              <a:buNone/>
            </a:pPr>
            <a:r>
              <a:rPr lang="en-US" altLang="zh-CN" sz="2800" dirty="0" smtClean="0"/>
              <a:t>4.2.4   </a:t>
            </a:r>
            <a:r>
              <a:rPr lang="zh-CN" altLang="en-US" sz="2800" dirty="0" smtClean="0"/>
              <a:t>项目监理机构应</a:t>
            </a:r>
            <a:r>
              <a:rPr lang="zh-CN" altLang="en-US" sz="2800" dirty="0" smtClean="0">
                <a:solidFill>
                  <a:srgbClr val="FF0000"/>
                </a:solidFill>
              </a:rPr>
              <a:t>检查、复核</a:t>
            </a:r>
            <a:r>
              <a:rPr lang="zh-CN" altLang="en-US" sz="2800" dirty="0" smtClean="0"/>
              <a:t>施工单位报送的</a:t>
            </a:r>
            <a:r>
              <a:rPr lang="zh-CN" altLang="en-US" sz="2800" dirty="0" smtClean="0">
                <a:solidFill>
                  <a:srgbClr val="FF0000"/>
                </a:solidFill>
              </a:rPr>
              <a:t>施工控制测量成果及保护措施</a:t>
            </a:r>
            <a:r>
              <a:rPr lang="zh-CN" altLang="en-US" sz="2800" dirty="0" smtClean="0"/>
              <a:t>。主要工作</a:t>
            </a:r>
            <a:r>
              <a:rPr lang="zh-CN" altLang="en-US" sz="2800" dirty="0" smtClean="0">
                <a:solidFill>
                  <a:srgbClr val="FF0000"/>
                </a:solidFill>
              </a:rPr>
              <a:t>内容如下</a:t>
            </a:r>
            <a:r>
              <a:rPr lang="zh-CN" altLang="en-US" sz="2800" dirty="0" smtClean="0"/>
              <a:t>： </a:t>
            </a:r>
          </a:p>
          <a:p>
            <a:pPr>
              <a:buNone/>
            </a:pPr>
            <a:r>
              <a:rPr lang="en-US" altLang="zh-CN" sz="2800" dirty="0" smtClean="0"/>
              <a:t>1   </a:t>
            </a:r>
            <a:r>
              <a:rPr lang="zh-CN" altLang="en-US" sz="2800" dirty="0" smtClean="0"/>
              <a:t>测量作业前，项目监理机构应审查施工单位提交的</a:t>
            </a:r>
            <a:r>
              <a:rPr lang="zh-CN" altLang="en-US" sz="2800" dirty="0" smtClean="0">
                <a:solidFill>
                  <a:srgbClr val="FF0000"/>
                </a:solidFill>
              </a:rPr>
              <a:t>测量作业方案</a:t>
            </a:r>
            <a:r>
              <a:rPr lang="zh-CN" altLang="en-US" sz="2800" dirty="0" smtClean="0"/>
              <a:t>。 </a:t>
            </a:r>
          </a:p>
          <a:p>
            <a:pPr>
              <a:buNone/>
            </a:pPr>
            <a:r>
              <a:rPr lang="en-US" altLang="zh-CN" sz="2800" dirty="0" smtClean="0"/>
              <a:t>2   </a:t>
            </a:r>
            <a:r>
              <a:rPr lang="zh-CN" altLang="en-US" sz="2800" dirty="0" smtClean="0"/>
              <a:t>核查施工</a:t>
            </a:r>
            <a:r>
              <a:rPr lang="zh-CN" altLang="en-US" sz="2800" dirty="0" smtClean="0">
                <a:solidFill>
                  <a:srgbClr val="0070C0"/>
                </a:solidFill>
              </a:rPr>
              <a:t>测量仪器检定证书、测量人员培训证书或毕业证书（土木工程）或施工员证</a:t>
            </a:r>
            <a:r>
              <a:rPr lang="zh-CN" altLang="en-US" sz="2800" dirty="0" smtClean="0"/>
              <a:t>，并</a:t>
            </a:r>
            <a:r>
              <a:rPr lang="zh-CN" altLang="en-US" sz="2800" dirty="0" smtClean="0">
                <a:solidFill>
                  <a:srgbClr val="FF0000"/>
                </a:solidFill>
              </a:rPr>
              <a:t>形成审核记录</a:t>
            </a:r>
            <a:r>
              <a:rPr lang="zh-CN" altLang="en-US" sz="2800" dirty="0" smtClean="0"/>
              <a:t>。  </a:t>
            </a:r>
          </a:p>
          <a:p>
            <a:pPr>
              <a:buNone/>
            </a:pPr>
            <a:r>
              <a:rPr lang="en-US" altLang="zh-CN" sz="2800" dirty="0" smtClean="0"/>
              <a:t>3   </a:t>
            </a:r>
            <a:r>
              <a:rPr lang="zh-CN" altLang="en-US" sz="2800" dirty="0" smtClean="0">
                <a:solidFill>
                  <a:srgbClr val="FF0000"/>
                </a:solidFill>
              </a:rPr>
              <a:t>检查、复核施工单位建立的平面控制网、高程控制网、临时水准点</a:t>
            </a:r>
            <a:r>
              <a:rPr lang="zh-CN" altLang="en-US" sz="2800" dirty="0" smtClean="0"/>
              <a:t>。 </a:t>
            </a:r>
          </a:p>
          <a:p>
            <a:pPr>
              <a:buNone/>
            </a:pPr>
            <a:r>
              <a:rPr lang="en-US" altLang="zh-CN" sz="2800" dirty="0" smtClean="0"/>
              <a:t>                  4    </a:t>
            </a:r>
            <a:r>
              <a:rPr lang="zh-CN" altLang="en-US" sz="2800" dirty="0" smtClean="0"/>
              <a:t>检查平面控制网、高程控制网、临时</a:t>
            </a:r>
            <a:endParaRPr lang="en-US" altLang="zh-CN" sz="2800" dirty="0" smtClean="0"/>
          </a:p>
          <a:p>
            <a:pPr>
              <a:buNone/>
            </a:pPr>
            <a:r>
              <a:rPr lang="en-US" altLang="zh-CN" sz="2800" dirty="0" smtClean="0"/>
              <a:t>                        </a:t>
            </a:r>
            <a:r>
              <a:rPr lang="zh-CN" altLang="en-US" sz="2800" dirty="0" smtClean="0"/>
              <a:t>水准点保护措施。</a:t>
            </a:r>
            <a:endParaRPr lang="zh-CN" altLang="en-US" sz="28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4.2.5   </a:t>
            </a:r>
            <a:r>
              <a:rPr lang="zh-CN" altLang="en-US" dirty="0" smtClean="0"/>
              <a:t>项目监理机构应</a:t>
            </a:r>
            <a:r>
              <a:rPr lang="zh-CN" altLang="en-US" dirty="0" smtClean="0">
                <a:solidFill>
                  <a:srgbClr val="FF0000"/>
                </a:solidFill>
              </a:rPr>
              <a:t>检查施工现场标准养护室的建立、专职分管人员和养护管理制度等</a:t>
            </a:r>
            <a:r>
              <a:rPr lang="zh-CN" altLang="en-US" dirty="0" smtClean="0"/>
              <a:t>。 </a:t>
            </a:r>
          </a:p>
          <a:p>
            <a:pPr>
              <a:buNone/>
            </a:pPr>
            <a:r>
              <a:rPr lang="zh-CN" altLang="en-US" dirty="0" smtClean="0"/>
              <a:t>          施工单位如委托第三方养护混凝土试块或砂浆试块应采用表 </a:t>
            </a:r>
            <a:r>
              <a:rPr lang="en-US" altLang="zh-CN" dirty="0" smtClean="0"/>
              <a:t>B.0.4 </a:t>
            </a:r>
            <a:r>
              <a:rPr lang="zh-CN" altLang="en-US" dirty="0" smtClean="0"/>
              <a:t>分包单位资质报审表申报。</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dirty="0" smtClean="0"/>
              <a:t>4.2.6   </a:t>
            </a:r>
            <a:r>
              <a:rPr lang="zh-CN" altLang="en-US" dirty="0" smtClean="0"/>
              <a:t>项目监理机构应检查、验收进场的工程材料</a:t>
            </a:r>
            <a:r>
              <a:rPr lang="en-US" altLang="zh-CN" dirty="0" smtClean="0"/>
              <a:t>/</a:t>
            </a:r>
            <a:r>
              <a:rPr lang="zh-CN" altLang="en-US" dirty="0" smtClean="0"/>
              <a:t>构配件</a:t>
            </a:r>
            <a:r>
              <a:rPr lang="en-US" altLang="zh-CN" dirty="0" smtClean="0"/>
              <a:t>/</a:t>
            </a:r>
            <a:r>
              <a:rPr lang="zh-CN" altLang="en-US" dirty="0" smtClean="0"/>
              <a:t>设备，主要工作内容如下： </a:t>
            </a:r>
          </a:p>
          <a:p>
            <a:pPr>
              <a:buNone/>
            </a:pPr>
            <a:r>
              <a:rPr lang="en-US" altLang="zh-CN" dirty="0" smtClean="0"/>
              <a:t>1   </a:t>
            </a:r>
            <a:r>
              <a:rPr lang="zh-CN" altLang="en-US" dirty="0" smtClean="0"/>
              <a:t>核查材料</a:t>
            </a:r>
            <a:r>
              <a:rPr lang="en-US" altLang="zh-CN" dirty="0" smtClean="0"/>
              <a:t>/</a:t>
            </a:r>
            <a:r>
              <a:rPr lang="zh-CN" altLang="en-US" dirty="0" smtClean="0"/>
              <a:t>构配件</a:t>
            </a:r>
            <a:r>
              <a:rPr lang="en-US" altLang="zh-CN" dirty="0" smtClean="0"/>
              <a:t>/</a:t>
            </a:r>
            <a:r>
              <a:rPr lang="zh-CN" altLang="en-US" dirty="0" smtClean="0"/>
              <a:t>设备品牌、规格、型号等应符合合同文件和设计文件要求。 </a:t>
            </a:r>
          </a:p>
          <a:p>
            <a:pPr>
              <a:buNone/>
            </a:pPr>
            <a:r>
              <a:rPr lang="en-US" altLang="zh-CN" dirty="0" smtClean="0"/>
              <a:t>2   </a:t>
            </a:r>
            <a:r>
              <a:rPr lang="zh-CN" altLang="en-US" dirty="0" smtClean="0"/>
              <a:t>核查材料</a:t>
            </a:r>
            <a:r>
              <a:rPr lang="en-US" altLang="zh-CN" dirty="0" smtClean="0"/>
              <a:t>/</a:t>
            </a:r>
            <a:r>
              <a:rPr lang="zh-CN" altLang="en-US" dirty="0" smtClean="0"/>
              <a:t>构配件</a:t>
            </a:r>
            <a:r>
              <a:rPr lang="en-US" altLang="zh-CN" dirty="0" smtClean="0"/>
              <a:t>/</a:t>
            </a:r>
            <a:r>
              <a:rPr lang="zh-CN" altLang="en-US" dirty="0" smtClean="0"/>
              <a:t>设备质量证明文件。 </a:t>
            </a:r>
          </a:p>
          <a:p>
            <a:pPr>
              <a:buNone/>
            </a:pPr>
            <a:r>
              <a:rPr lang="en-US" altLang="zh-CN" dirty="0" smtClean="0"/>
              <a:t>3   </a:t>
            </a:r>
            <a:r>
              <a:rPr lang="zh-CN" altLang="en-US" dirty="0" smtClean="0"/>
              <a:t>检查材料</a:t>
            </a:r>
            <a:r>
              <a:rPr lang="en-US" altLang="zh-CN" dirty="0" smtClean="0"/>
              <a:t>/</a:t>
            </a:r>
            <a:r>
              <a:rPr lang="zh-CN" altLang="en-US" dirty="0" smtClean="0"/>
              <a:t>构配件</a:t>
            </a:r>
            <a:r>
              <a:rPr lang="en-US" altLang="zh-CN" dirty="0" smtClean="0"/>
              <a:t>/</a:t>
            </a:r>
            <a:r>
              <a:rPr lang="zh-CN" altLang="en-US" dirty="0" smtClean="0"/>
              <a:t>设备实物的外观、标识、标志等，应与质量证明文件相符，核查实际到场数量与清单数量应相符。 </a:t>
            </a:r>
          </a:p>
          <a:p>
            <a:pPr>
              <a:buNone/>
            </a:pPr>
            <a:r>
              <a:rPr lang="en-US" altLang="zh-CN" dirty="0" smtClean="0"/>
              <a:t>              4   </a:t>
            </a:r>
            <a:r>
              <a:rPr lang="zh-CN" altLang="en-US" dirty="0" smtClean="0"/>
              <a:t>量测材料</a:t>
            </a:r>
            <a:r>
              <a:rPr lang="en-US" altLang="zh-CN" dirty="0" smtClean="0"/>
              <a:t>/</a:t>
            </a:r>
            <a:r>
              <a:rPr lang="zh-CN" altLang="en-US" dirty="0" smtClean="0"/>
              <a:t>构配件应符合相关标</a:t>
            </a:r>
            <a:endParaRPr lang="en-US" altLang="zh-CN" dirty="0" smtClean="0"/>
          </a:p>
          <a:p>
            <a:pPr>
              <a:buNone/>
            </a:pPr>
            <a:r>
              <a:rPr lang="en-US" altLang="zh-CN" dirty="0" smtClean="0"/>
              <a:t>                   </a:t>
            </a:r>
            <a:r>
              <a:rPr lang="zh-CN" altLang="en-US" dirty="0" smtClean="0"/>
              <a:t>准规定。</a:t>
            </a:r>
            <a:r>
              <a:rPr lang="zh-CN" altLang="en-US" sz="2000" dirty="0" smtClean="0"/>
              <a:t>（</a:t>
            </a:r>
            <a:r>
              <a:rPr lang="zh-CN" altLang="en-US" sz="2000" dirty="0" smtClean="0">
                <a:solidFill>
                  <a:srgbClr val="FF0000"/>
                </a:solidFill>
              </a:rPr>
              <a:t>把规范</a:t>
            </a:r>
            <a:r>
              <a:rPr lang="en-US" altLang="zh-CN" sz="2000" dirty="0" smtClean="0">
                <a:solidFill>
                  <a:srgbClr val="FF0000"/>
                </a:solidFill>
              </a:rPr>
              <a:t>5.2.9</a:t>
            </a:r>
            <a:r>
              <a:rPr lang="zh-CN" altLang="en-US" sz="2000" dirty="0" smtClean="0">
                <a:solidFill>
                  <a:srgbClr val="FF0000"/>
                </a:solidFill>
              </a:rPr>
              <a:t>条条文解释细化了</a:t>
            </a:r>
            <a:r>
              <a:rPr lang="zh-CN" altLang="en-US" sz="2000" dirty="0" smtClean="0"/>
              <a:t>） </a:t>
            </a:r>
            <a:endParaRPr lang="zh-CN" alt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457200" y="1412775"/>
            <a:ext cx="8229600" cy="4381599"/>
          </a:xfrm>
        </p:spPr>
        <p:txBody>
          <a:bodyPr/>
          <a:lstStyle/>
          <a:p>
            <a:pPr>
              <a:buNone/>
            </a:pPr>
            <a:r>
              <a:rPr lang="en-US" altLang="zh-CN" dirty="0" smtClean="0"/>
              <a:t>2.0.6   </a:t>
            </a:r>
            <a:r>
              <a:rPr lang="zh-CN" altLang="en-US" dirty="0" smtClean="0"/>
              <a:t>监理报告 </a:t>
            </a:r>
          </a:p>
          <a:p>
            <a:pPr>
              <a:buNone/>
            </a:pPr>
            <a:r>
              <a:rPr lang="zh-CN" altLang="en-US" dirty="0" smtClean="0"/>
              <a:t>          监理人员</a:t>
            </a:r>
            <a:r>
              <a:rPr lang="zh-CN" altLang="en-US" dirty="0" smtClean="0">
                <a:solidFill>
                  <a:srgbClr val="FF0000"/>
                </a:solidFill>
              </a:rPr>
              <a:t>发现</a:t>
            </a:r>
            <a:r>
              <a:rPr lang="zh-CN" altLang="en-US" dirty="0" smtClean="0"/>
              <a:t>工程</a:t>
            </a:r>
            <a:r>
              <a:rPr lang="zh-CN" altLang="en-US" dirty="0" smtClean="0">
                <a:solidFill>
                  <a:srgbClr val="FF0000"/>
                </a:solidFill>
              </a:rPr>
              <a:t>施工中存在较大质量或安全事故隐患</a:t>
            </a:r>
            <a:r>
              <a:rPr lang="zh-CN" altLang="en-US" dirty="0" smtClean="0"/>
              <a:t>，已</a:t>
            </a:r>
            <a:r>
              <a:rPr lang="zh-CN" altLang="en-US" dirty="0" smtClean="0">
                <a:solidFill>
                  <a:srgbClr val="FF0000"/>
                </a:solidFill>
              </a:rPr>
              <a:t>要求</a:t>
            </a:r>
            <a:r>
              <a:rPr lang="zh-CN" altLang="en-US" dirty="0" smtClean="0"/>
              <a:t>施工单位</a:t>
            </a:r>
            <a:r>
              <a:rPr lang="zh-CN" altLang="en-US" dirty="0" smtClean="0">
                <a:solidFill>
                  <a:srgbClr val="FF0000"/>
                </a:solidFill>
              </a:rPr>
              <a:t>整改或停工</a:t>
            </a:r>
            <a:r>
              <a:rPr lang="zh-CN" altLang="en-US" dirty="0" smtClean="0"/>
              <a:t>，而施工单位</a:t>
            </a:r>
            <a:r>
              <a:rPr lang="zh-CN" altLang="en-US" dirty="0" smtClean="0">
                <a:solidFill>
                  <a:srgbClr val="FF0000"/>
                </a:solidFill>
              </a:rPr>
              <a:t>拒不执行时</a:t>
            </a:r>
            <a:r>
              <a:rPr lang="zh-CN" altLang="en-US" dirty="0" smtClean="0"/>
              <a:t>，项目监理机构</a:t>
            </a:r>
            <a:r>
              <a:rPr lang="zh-CN" altLang="en-US" dirty="0" smtClean="0">
                <a:solidFill>
                  <a:srgbClr val="FF0000"/>
                </a:solidFill>
              </a:rPr>
              <a:t>以书面方式</a:t>
            </a:r>
            <a:r>
              <a:rPr lang="zh-CN" altLang="en-US" dirty="0" smtClean="0"/>
              <a:t>向有关</a:t>
            </a:r>
            <a:r>
              <a:rPr lang="zh-CN" altLang="en-US" dirty="0" smtClean="0">
                <a:solidFill>
                  <a:srgbClr val="FF0000"/>
                </a:solidFill>
              </a:rPr>
              <a:t>主管部门报告</a:t>
            </a:r>
            <a:r>
              <a:rPr lang="zh-CN" altLang="en-US" dirty="0" smtClean="0"/>
              <a:t>的监理文件。 </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17703"/>
          </a:xfrm>
        </p:spPr>
        <p:txBody>
          <a:bodyPr/>
          <a:lstStyle/>
          <a:p>
            <a:pPr marL="514350" indent="-514350">
              <a:buAutoNum type="arabicPlain" startAt="5"/>
            </a:pPr>
            <a:r>
              <a:rPr lang="zh-CN" altLang="en-US" dirty="0" smtClean="0"/>
              <a:t>依据规范、标准等进行见证取样（抽样检验）。 </a:t>
            </a:r>
            <a:endParaRPr lang="en-US" altLang="zh-CN" dirty="0" smtClean="0"/>
          </a:p>
          <a:p>
            <a:pPr marL="514350" indent="-514350">
              <a:buNone/>
            </a:pPr>
            <a:r>
              <a:rPr lang="en-US" altLang="zh-CN" dirty="0" smtClean="0"/>
              <a:t>           </a:t>
            </a:r>
            <a:r>
              <a:rPr lang="zh-CN" altLang="en-US" dirty="0" smtClean="0"/>
              <a:t>项目监理机构在</a:t>
            </a:r>
            <a:r>
              <a:rPr lang="zh-CN" altLang="en-US" dirty="0" smtClean="0">
                <a:solidFill>
                  <a:srgbClr val="FF0000"/>
                </a:solidFill>
              </a:rPr>
              <a:t>收到</a:t>
            </a:r>
            <a:r>
              <a:rPr lang="zh-CN" altLang="en-US" dirty="0" smtClean="0"/>
              <a:t>施工单位自检合格的工程材料</a:t>
            </a:r>
            <a:r>
              <a:rPr lang="en-US" altLang="zh-CN" dirty="0" smtClean="0"/>
              <a:t>/</a:t>
            </a:r>
            <a:r>
              <a:rPr lang="zh-CN" altLang="en-US" dirty="0" smtClean="0"/>
              <a:t>构配件</a:t>
            </a:r>
            <a:r>
              <a:rPr lang="en-US" altLang="zh-CN" dirty="0" smtClean="0"/>
              <a:t>/</a:t>
            </a:r>
            <a:r>
              <a:rPr lang="zh-CN" altLang="en-US" dirty="0" smtClean="0"/>
              <a:t>设备进场</a:t>
            </a:r>
            <a:r>
              <a:rPr lang="zh-CN" altLang="en-US" dirty="0" smtClean="0">
                <a:solidFill>
                  <a:srgbClr val="FF0000"/>
                </a:solidFill>
              </a:rPr>
              <a:t>报审表后</a:t>
            </a:r>
            <a:r>
              <a:rPr lang="zh-CN" altLang="en-US" dirty="0" smtClean="0"/>
              <a:t>， </a:t>
            </a:r>
            <a:r>
              <a:rPr lang="zh-CN" altLang="en-US" dirty="0" smtClean="0">
                <a:solidFill>
                  <a:srgbClr val="FF0000"/>
                </a:solidFill>
              </a:rPr>
              <a:t>应于</a:t>
            </a:r>
            <a:r>
              <a:rPr lang="en-US" altLang="zh-CN" dirty="0" smtClean="0">
                <a:solidFill>
                  <a:srgbClr val="FF0000"/>
                </a:solidFill>
              </a:rPr>
              <a:t>2 </a:t>
            </a:r>
            <a:r>
              <a:rPr lang="zh-CN" altLang="en-US" dirty="0" smtClean="0">
                <a:solidFill>
                  <a:srgbClr val="FF0000"/>
                </a:solidFill>
              </a:rPr>
              <a:t>天内安排监理人员检查、验收</a:t>
            </a:r>
            <a:r>
              <a:rPr lang="zh-CN" altLang="en-US" dirty="0" smtClean="0"/>
              <a:t>。对于需要复试的材料</a:t>
            </a:r>
            <a:r>
              <a:rPr lang="en-US" altLang="zh-CN" dirty="0" smtClean="0"/>
              <a:t>/</a:t>
            </a:r>
            <a:r>
              <a:rPr lang="zh-CN" altLang="en-US" dirty="0" smtClean="0"/>
              <a:t>设备，</a:t>
            </a:r>
            <a:r>
              <a:rPr lang="zh-CN" altLang="en-US" dirty="0" smtClean="0">
                <a:solidFill>
                  <a:srgbClr val="FF0000"/>
                </a:solidFill>
              </a:rPr>
              <a:t>施工单位应在收到复试报告后进行使用前第二次报审</a:t>
            </a:r>
            <a:r>
              <a:rPr lang="zh-CN" altLang="en-US" dirty="0" smtClean="0"/>
              <a:t>。项目</a:t>
            </a:r>
            <a:r>
              <a:rPr lang="zh-CN" altLang="en-US" dirty="0" smtClean="0">
                <a:solidFill>
                  <a:srgbClr val="FF0000"/>
                </a:solidFill>
              </a:rPr>
              <a:t>监理机构应</a:t>
            </a:r>
            <a:r>
              <a:rPr lang="zh-CN" altLang="en-US" dirty="0" smtClean="0"/>
              <a:t>于</a:t>
            </a:r>
            <a:r>
              <a:rPr lang="zh-CN" altLang="en-US" dirty="0" smtClean="0">
                <a:solidFill>
                  <a:srgbClr val="FF0000"/>
                </a:solidFill>
              </a:rPr>
              <a:t>检查、验收结束后</a:t>
            </a:r>
            <a:r>
              <a:rPr lang="en-US" altLang="zh-CN" dirty="0" smtClean="0">
                <a:solidFill>
                  <a:srgbClr val="FF0000"/>
                </a:solidFill>
              </a:rPr>
              <a:t>2 </a:t>
            </a:r>
            <a:r>
              <a:rPr lang="zh-CN" altLang="en-US" dirty="0" smtClean="0">
                <a:solidFill>
                  <a:srgbClr val="FF0000"/>
                </a:solidFill>
              </a:rPr>
              <a:t>小时</a:t>
            </a:r>
            <a:endParaRPr lang="en-US" altLang="zh-CN" dirty="0" smtClean="0">
              <a:solidFill>
                <a:srgbClr val="FF0000"/>
              </a:solidFill>
            </a:endParaRPr>
          </a:p>
          <a:p>
            <a:pPr marL="514350" indent="-514350">
              <a:buNone/>
            </a:pPr>
            <a:r>
              <a:rPr lang="en-US" altLang="zh-CN" dirty="0" smtClean="0">
                <a:solidFill>
                  <a:srgbClr val="FF0000"/>
                </a:solidFill>
              </a:rPr>
              <a:t>               </a:t>
            </a:r>
            <a:r>
              <a:rPr lang="zh-CN" altLang="en-US" dirty="0" smtClean="0">
                <a:solidFill>
                  <a:srgbClr val="FF0000"/>
                </a:solidFill>
              </a:rPr>
              <a:t>签署验收意见</a:t>
            </a:r>
            <a:r>
              <a:rPr lang="zh-CN" altLang="en-US" dirty="0" smtClean="0"/>
              <a:t>。  </a:t>
            </a:r>
          </a:p>
          <a:p>
            <a:pPr>
              <a:buNone/>
            </a:pPr>
            <a:r>
              <a:rPr lang="zh-CN" altLang="en-US" dirty="0" smtClean="0"/>
              <a:t>               工程材料</a:t>
            </a:r>
            <a:r>
              <a:rPr lang="en-US" altLang="zh-CN" dirty="0" smtClean="0"/>
              <a:t>/</a:t>
            </a:r>
            <a:r>
              <a:rPr lang="zh-CN" altLang="en-US" dirty="0" smtClean="0"/>
              <a:t>构配件</a:t>
            </a:r>
            <a:r>
              <a:rPr lang="en-US" altLang="zh-CN" dirty="0" smtClean="0"/>
              <a:t>/</a:t>
            </a:r>
            <a:r>
              <a:rPr lang="zh-CN" altLang="en-US" dirty="0" smtClean="0"/>
              <a:t>设备进场报审表</a:t>
            </a:r>
            <a:endParaRPr lang="en-US" altLang="zh-CN" dirty="0" smtClean="0"/>
          </a:p>
          <a:p>
            <a:pPr>
              <a:buNone/>
            </a:pPr>
            <a:r>
              <a:rPr lang="en-US" altLang="zh-CN" dirty="0" smtClean="0"/>
              <a:t>               </a:t>
            </a:r>
            <a:r>
              <a:rPr lang="zh-CN" altLang="en-US" dirty="0" smtClean="0"/>
              <a:t>应按本标准表 </a:t>
            </a:r>
            <a:r>
              <a:rPr lang="en-US" altLang="zh-CN" dirty="0" smtClean="0"/>
              <a:t>B.0.5</a:t>
            </a:r>
            <a:r>
              <a:rPr lang="zh-CN" altLang="en-US" dirty="0" smtClean="0"/>
              <a:t>要求填写。 </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640960" cy="5389711"/>
          </a:xfrm>
        </p:spPr>
        <p:txBody>
          <a:bodyPr/>
          <a:lstStyle/>
          <a:p>
            <a:pPr>
              <a:buNone/>
            </a:pPr>
            <a:r>
              <a:rPr lang="en-US" altLang="zh-CN" dirty="0" smtClean="0"/>
              <a:t>4.2.7   </a:t>
            </a:r>
            <a:r>
              <a:rPr lang="zh-CN" altLang="en-US" dirty="0" smtClean="0">
                <a:solidFill>
                  <a:srgbClr val="FF0000"/>
                </a:solidFill>
              </a:rPr>
              <a:t>当施工单位提出进行材料</a:t>
            </a:r>
            <a:r>
              <a:rPr lang="en-US" altLang="zh-CN" dirty="0" smtClean="0">
                <a:solidFill>
                  <a:srgbClr val="FF0000"/>
                </a:solidFill>
              </a:rPr>
              <a:t>/</a:t>
            </a:r>
            <a:r>
              <a:rPr lang="zh-CN" altLang="en-US" dirty="0" smtClean="0">
                <a:solidFill>
                  <a:srgbClr val="FF0000"/>
                </a:solidFill>
              </a:rPr>
              <a:t>设备替代申请时，项目监理机构应在收到报审后 </a:t>
            </a:r>
            <a:r>
              <a:rPr lang="en-US" altLang="zh-CN" dirty="0" smtClean="0">
                <a:solidFill>
                  <a:srgbClr val="FF0000"/>
                </a:solidFill>
              </a:rPr>
              <a:t>14 </a:t>
            </a:r>
            <a:r>
              <a:rPr lang="zh-CN" altLang="en-US" dirty="0" smtClean="0">
                <a:solidFill>
                  <a:srgbClr val="FF0000"/>
                </a:solidFill>
              </a:rPr>
              <a:t>天内向施工单位发出经建设单位和设计单位共同签认的书面审查意见</a:t>
            </a:r>
            <a:r>
              <a:rPr lang="zh-CN" altLang="en-US" dirty="0" smtClean="0"/>
              <a:t>。（新增内容） </a:t>
            </a:r>
          </a:p>
          <a:p>
            <a:pPr>
              <a:buNone/>
            </a:pPr>
            <a:r>
              <a:rPr lang="zh-CN" altLang="en-US" dirty="0" smtClean="0"/>
              <a:t>施工单位提出的材料</a:t>
            </a:r>
            <a:r>
              <a:rPr lang="en-US" altLang="zh-CN" dirty="0" smtClean="0"/>
              <a:t>/</a:t>
            </a:r>
            <a:r>
              <a:rPr lang="zh-CN" altLang="en-US" dirty="0" smtClean="0"/>
              <a:t>设备替代应采用表 </a:t>
            </a:r>
            <a:r>
              <a:rPr lang="en-US" altLang="zh-CN" dirty="0" smtClean="0"/>
              <a:t>B.0.13</a:t>
            </a:r>
            <a:r>
              <a:rPr lang="zh-CN" altLang="en-US" dirty="0" smtClean="0"/>
              <a:t>施工单位通用报审表申报。 </a:t>
            </a:r>
          </a:p>
          <a:p>
            <a:pPr>
              <a:buNone/>
            </a:pPr>
            <a:r>
              <a:rPr lang="en-US" altLang="zh-CN" dirty="0" smtClean="0"/>
              <a:t>4.2.8    </a:t>
            </a:r>
            <a:r>
              <a:rPr lang="zh-CN" altLang="en-US" dirty="0" smtClean="0"/>
              <a:t>项目监理机构应对现场</a:t>
            </a:r>
            <a:r>
              <a:rPr lang="zh-CN" altLang="en-US" dirty="0" smtClean="0">
                <a:solidFill>
                  <a:srgbClr val="FF0000"/>
                </a:solidFill>
              </a:rPr>
              <a:t>见证取样的检测报告进行符合性审查</a:t>
            </a:r>
            <a:r>
              <a:rPr lang="zh-CN" altLang="en-US" dirty="0" smtClean="0"/>
              <a:t>，审查检测报告</a:t>
            </a:r>
            <a:r>
              <a:rPr lang="zh-CN" altLang="en-US" dirty="0" smtClean="0">
                <a:solidFill>
                  <a:srgbClr val="FF0000"/>
                </a:solidFill>
              </a:rPr>
              <a:t>是否有</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 缺项、检测数据和结果是否符合设计</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文件、规范、合同文件等要求</a:t>
            </a:r>
            <a:r>
              <a:rPr lang="zh-CN" altLang="en-US" dirty="0" smtClean="0"/>
              <a:t>。</a:t>
            </a:r>
            <a:endParaRPr lang="en-US" altLang="zh-CN" dirty="0" smtClean="0"/>
          </a:p>
          <a:p>
            <a:pPr>
              <a:buNone/>
            </a:pPr>
            <a:r>
              <a:rPr lang="en-US" altLang="zh-CN" dirty="0" smtClean="0"/>
              <a:t>               </a:t>
            </a:r>
            <a:r>
              <a:rPr lang="zh-CN" altLang="en-US" dirty="0" smtClean="0"/>
              <a:t>（新增内容） </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4.3  </a:t>
            </a:r>
            <a:r>
              <a:rPr lang="zh-CN" altLang="en-US" sz="2800" dirty="0" smtClean="0"/>
              <a:t>安全生产管理的监理工作</a:t>
            </a:r>
            <a:endParaRPr lang="zh-CN" altLang="en-US" sz="2800" dirty="0"/>
          </a:p>
        </p:txBody>
      </p:sp>
      <p:sp>
        <p:nvSpPr>
          <p:cNvPr id="3" name="内容占位符 2"/>
          <p:cNvSpPr>
            <a:spLocks noGrp="1"/>
          </p:cNvSpPr>
          <p:nvPr>
            <p:ph idx="1"/>
          </p:nvPr>
        </p:nvSpPr>
        <p:spPr>
          <a:xfrm>
            <a:off x="457200" y="980728"/>
            <a:ext cx="8229600" cy="4813647"/>
          </a:xfrm>
        </p:spPr>
        <p:txBody>
          <a:bodyPr/>
          <a:lstStyle/>
          <a:p>
            <a:pPr>
              <a:buNone/>
            </a:pPr>
            <a:r>
              <a:rPr lang="en-US" altLang="zh-CN" sz="2800" dirty="0" smtClean="0"/>
              <a:t>4.3.1   </a:t>
            </a:r>
            <a:r>
              <a:rPr lang="zh-CN" altLang="en-US" sz="2800" dirty="0" smtClean="0"/>
              <a:t>审查施工单位安全生产许可证、项目经理和专职安全生产管理人员的合法有效资质、资格。 </a:t>
            </a:r>
          </a:p>
          <a:p>
            <a:pPr>
              <a:buNone/>
            </a:pPr>
            <a:r>
              <a:rPr lang="en-US" altLang="zh-CN" sz="2800" dirty="0" smtClean="0"/>
              <a:t>4.3.2   </a:t>
            </a:r>
            <a:r>
              <a:rPr lang="zh-CN" altLang="en-US" sz="2800" dirty="0" smtClean="0"/>
              <a:t>检查施工项目经理部安全生产规章制度和安全管理机构的建立、健全及专职安全生产管理人员配备情况，督促施工单位检查各分包单位的安全生产规章制度的建立、健全及专职安全生产管理人员配备情况。</a:t>
            </a:r>
            <a:endParaRPr lang="en-US" altLang="zh-CN" sz="2800" dirty="0" smtClean="0"/>
          </a:p>
          <a:p>
            <a:pPr>
              <a:buNone/>
            </a:pPr>
            <a:r>
              <a:rPr lang="en-US" altLang="zh-CN" sz="2800" dirty="0" smtClean="0"/>
              <a:t>               </a:t>
            </a:r>
            <a:r>
              <a:rPr lang="zh-CN" altLang="en-US" sz="2800" dirty="0" smtClean="0"/>
              <a:t>（</a:t>
            </a:r>
            <a:r>
              <a:rPr lang="zh-CN" altLang="en-US" sz="2800" dirty="0" smtClean="0">
                <a:solidFill>
                  <a:srgbClr val="FF0000"/>
                </a:solidFill>
              </a:rPr>
              <a:t>这些都是监理的工作，但监理规范中没 </a:t>
            </a:r>
            <a:endParaRPr lang="en-US" altLang="zh-CN" sz="2800" dirty="0" smtClean="0">
              <a:solidFill>
                <a:srgbClr val="FF0000"/>
              </a:solidFill>
            </a:endParaRPr>
          </a:p>
          <a:p>
            <a:pPr>
              <a:buNone/>
            </a:pPr>
            <a:r>
              <a:rPr lang="en-US" altLang="zh-CN" sz="2800" dirty="0" smtClean="0">
                <a:solidFill>
                  <a:srgbClr val="FF0000"/>
                </a:solidFill>
              </a:rPr>
              <a:t>                  </a:t>
            </a:r>
            <a:r>
              <a:rPr lang="zh-CN" altLang="en-US" sz="2800" dirty="0" smtClean="0">
                <a:solidFill>
                  <a:srgbClr val="FF0000"/>
                </a:solidFill>
              </a:rPr>
              <a:t>有这么明确和细化。</a:t>
            </a:r>
            <a:r>
              <a:rPr lang="zh-CN" altLang="en-US" sz="2800" dirty="0" smtClean="0"/>
              <a:t>）</a:t>
            </a:r>
            <a:endParaRPr lang="zh-CN" altLang="en-US" sz="2800"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4.3.3   </a:t>
            </a:r>
            <a:r>
              <a:rPr lang="zh-CN" altLang="en-US" dirty="0" smtClean="0"/>
              <a:t>审核建筑施工特种作业人员操作资格证书</a:t>
            </a:r>
            <a:r>
              <a:rPr lang="zh-CN" altLang="en-US" dirty="0" smtClean="0">
                <a:solidFill>
                  <a:srgbClr val="FF0000"/>
                </a:solidFill>
              </a:rPr>
              <a:t>合法有效</a:t>
            </a:r>
            <a:r>
              <a:rPr lang="zh-CN" altLang="en-US" dirty="0" smtClean="0"/>
              <a:t>，应留存审核记录。建筑施工</a:t>
            </a:r>
            <a:r>
              <a:rPr lang="zh-CN" altLang="en-US" dirty="0" smtClean="0">
                <a:solidFill>
                  <a:srgbClr val="FF0000"/>
                </a:solidFill>
              </a:rPr>
              <a:t>特种作业人员必须</a:t>
            </a:r>
            <a:r>
              <a:rPr lang="zh-CN" altLang="en-US" dirty="0" smtClean="0"/>
              <a:t>经建设主管部门或其委托的发证机构</a:t>
            </a:r>
            <a:r>
              <a:rPr lang="zh-CN" altLang="en-US" dirty="0" smtClean="0">
                <a:solidFill>
                  <a:srgbClr val="FF0000"/>
                </a:solidFill>
              </a:rPr>
              <a:t>考核合格</a:t>
            </a:r>
            <a:r>
              <a:rPr lang="zh-CN" altLang="en-US" dirty="0" smtClean="0"/>
              <a:t>，</a:t>
            </a:r>
            <a:r>
              <a:rPr lang="zh-CN" altLang="en-US" dirty="0" smtClean="0">
                <a:solidFill>
                  <a:srgbClr val="FF0000"/>
                </a:solidFill>
              </a:rPr>
              <a:t>取得</a:t>
            </a:r>
            <a:r>
              <a:rPr lang="zh-CN" altLang="en-US" dirty="0" smtClean="0"/>
              <a:t>建筑施工</a:t>
            </a:r>
            <a:r>
              <a:rPr lang="zh-CN" altLang="en-US" dirty="0" smtClean="0">
                <a:solidFill>
                  <a:srgbClr val="FF0000"/>
                </a:solidFill>
              </a:rPr>
              <a:t>特种作业人员操作资格证书</a:t>
            </a:r>
            <a:r>
              <a:rPr lang="zh-CN" altLang="en-US" dirty="0" smtClean="0"/>
              <a:t>，方可上岗作业。 </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dirty="0" smtClean="0"/>
              <a:t>4.3.4   </a:t>
            </a:r>
            <a:r>
              <a:rPr lang="zh-CN" altLang="en-US" dirty="0" smtClean="0"/>
              <a:t>项目监理机构应</a:t>
            </a:r>
            <a:r>
              <a:rPr lang="zh-CN" altLang="en-US" dirty="0" smtClean="0">
                <a:solidFill>
                  <a:srgbClr val="FF0000"/>
                </a:solidFill>
              </a:rPr>
              <a:t>审核</a:t>
            </a:r>
            <a:r>
              <a:rPr lang="zh-CN" altLang="en-US" dirty="0" smtClean="0"/>
              <a:t>施工单位报审的</a:t>
            </a:r>
            <a:r>
              <a:rPr lang="zh-CN" altLang="en-US" dirty="0" smtClean="0">
                <a:solidFill>
                  <a:srgbClr val="FF0000"/>
                </a:solidFill>
              </a:rPr>
              <a:t>危险性较大的分部分项工程清单</a:t>
            </a:r>
            <a:r>
              <a:rPr lang="zh-CN" altLang="en-US" dirty="0" smtClean="0"/>
              <a:t>。危险性较大的分部分项工程清单</a:t>
            </a:r>
            <a:r>
              <a:rPr lang="zh-CN" altLang="en-US" dirty="0" smtClean="0">
                <a:solidFill>
                  <a:srgbClr val="FF0000"/>
                </a:solidFill>
              </a:rPr>
              <a:t>按危险性较大</a:t>
            </a:r>
            <a:r>
              <a:rPr lang="zh-CN" altLang="en-US" dirty="0" smtClean="0"/>
              <a:t>的分部分项工程范围、</a:t>
            </a:r>
            <a:r>
              <a:rPr lang="zh-CN" altLang="en-US" dirty="0" smtClean="0">
                <a:solidFill>
                  <a:srgbClr val="FF0000"/>
                </a:solidFill>
              </a:rPr>
              <a:t>超过一定规模的危险性较大</a:t>
            </a:r>
            <a:r>
              <a:rPr lang="zh-CN" altLang="en-US" dirty="0" smtClean="0"/>
              <a:t>的</a:t>
            </a:r>
            <a:r>
              <a:rPr lang="zh-CN" altLang="en-US" dirty="0" smtClean="0">
                <a:solidFill>
                  <a:srgbClr val="FF0000"/>
                </a:solidFill>
              </a:rPr>
              <a:t>分部分项工程</a:t>
            </a:r>
            <a:r>
              <a:rPr lang="zh-CN" altLang="en-US" dirty="0" smtClean="0"/>
              <a:t>范围等</a:t>
            </a:r>
            <a:r>
              <a:rPr lang="zh-CN" altLang="en-US" dirty="0" smtClean="0">
                <a:solidFill>
                  <a:srgbClr val="FF0000"/>
                </a:solidFill>
              </a:rPr>
              <a:t>分开单列</a:t>
            </a:r>
            <a:r>
              <a:rPr lang="zh-CN" altLang="en-US" dirty="0" smtClean="0"/>
              <a:t>。 </a:t>
            </a:r>
          </a:p>
          <a:p>
            <a:pPr>
              <a:buNone/>
            </a:pPr>
            <a:r>
              <a:rPr lang="zh-CN" altLang="en-US" dirty="0" smtClean="0"/>
              <a:t>   危险性较大的分部分项工程清单采用表 </a:t>
            </a:r>
            <a:endParaRPr lang="en-US" altLang="zh-CN" dirty="0" smtClean="0"/>
          </a:p>
          <a:p>
            <a:pPr>
              <a:buNone/>
            </a:pPr>
            <a:r>
              <a:rPr lang="en-US" altLang="zh-CN" dirty="0" smtClean="0"/>
              <a:t>                </a:t>
            </a:r>
            <a:r>
              <a:rPr lang="zh-CN" altLang="en-US" dirty="0" smtClean="0"/>
              <a:t> </a:t>
            </a:r>
            <a:r>
              <a:rPr lang="en-US" altLang="zh-CN" dirty="0" smtClean="0"/>
              <a:t>B.0.13</a:t>
            </a:r>
            <a:r>
              <a:rPr lang="zh-CN" altLang="en-US" dirty="0" smtClean="0"/>
              <a:t>施工单位通用报审表申报。 </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029671"/>
          </a:xfrm>
        </p:spPr>
        <p:txBody>
          <a:bodyPr/>
          <a:lstStyle/>
          <a:p>
            <a:pPr>
              <a:lnSpc>
                <a:spcPct val="150000"/>
              </a:lnSpc>
              <a:buNone/>
            </a:pPr>
            <a:r>
              <a:rPr lang="en-US" altLang="zh-CN" dirty="0" smtClean="0"/>
              <a:t>4.3.5   </a:t>
            </a:r>
            <a:r>
              <a:rPr lang="zh-CN" altLang="en-US" dirty="0" smtClean="0"/>
              <a:t>项目监理机构应按法律法规、标准、规范等审核施工单位编制的安全专项方案，</a:t>
            </a:r>
          </a:p>
          <a:p>
            <a:pPr>
              <a:lnSpc>
                <a:spcPct val="150000"/>
              </a:lnSpc>
              <a:buNone/>
            </a:pPr>
            <a:r>
              <a:rPr lang="zh-CN" altLang="en-US" dirty="0" smtClean="0"/>
              <a:t>   如</a:t>
            </a:r>
            <a:r>
              <a:rPr lang="zh-CN" altLang="en-US" dirty="0" smtClean="0">
                <a:solidFill>
                  <a:srgbClr val="0070C0"/>
                </a:solidFill>
              </a:rPr>
              <a:t>施工现场临时用电、施工现场临时消防、应急救援预案、群塔方案等专项施工方案</a:t>
            </a:r>
            <a:r>
              <a:rPr lang="zh-CN" altLang="en-US" dirty="0" smtClean="0"/>
              <a:t>。 </a:t>
            </a:r>
          </a:p>
          <a:p>
            <a:pPr>
              <a:lnSpc>
                <a:spcPct val="150000"/>
              </a:lnSpc>
              <a:buNone/>
            </a:pPr>
            <a:r>
              <a:rPr lang="zh-CN" altLang="en-US" dirty="0" smtClean="0"/>
              <a:t>          施工方案报审表应按本标准表</a:t>
            </a:r>
            <a:r>
              <a:rPr lang="en-US" altLang="zh-CN" dirty="0" smtClean="0"/>
              <a:t>B.0.1</a:t>
            </a:r>
            <a:r>
              <a:rPr lang="zh-CN" altLang="en-US" dirty="0" smtClean="0"/>
              <a:t>的</a:t>
            </a:r>
            <a:endParaRPr lang="en-US" altLang="zh-CN" dirty="0" smtClean="0"/>
          </a:p>
          <a:p>
            <a:pPr>
              <a:lnSpc>
                <a:spcPct val="150000"/>
              </a:lnSpc>
              <a:buNone/>
            </a:pPr>
            <a:r>
              <a:rPr lang="en-US" altLang="zh-CN" dirty="0" smtClean="0"/>
              <a:t>               </a:t>
            </a:r>
            <a:r>
              <a:rPr lang="zh-CN" altLang="en-US" dirty="0" smtClean="0"/>
              <a:t>要求填写。 </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4.4  </a:t>
            </a:r>
            <a:r>
              <a:rPr lang="zh-CN" altLang="en-US" sz="3200" dirty="0" smtClean="0"/>
              <a:t>工程进度控制</a:t>
            </a:r>
            <a:endParaRPr lang="zh-CN" altLang="en-US" sz="3200" dirty="0"/>
          </a:p>
        </p:txBody>
      </p:sp>
      <p:sp>
        <p:nvSpPr>
          <p:cNvPr id="3" name="内容占位符 2"/>
          <p:cNvSpPr>
            <a:spLocks noGrp="1"/>
          </p:cNvSpPr>
          <p:nvPr>
            <p:ph idx="1"/>
          </p:nvPr>
        </p:nvSpPr>
        <p:spPr>
          <a:xfrm>
            <a:off x="457200" y="980728"/>
            <a:ext cx="8229600" cy="4813647"/>
          </a:xfrm>
        </p:spPr>
        <p:txBody>
          <a:bodyPr/>
          <a:lstStyle/>
          <a:p>
            <a:pPr>
              <a:buNone/>
            </a:pPr>
            <a:r>
              <a:rPr lang="en-US" altLang="zh-CN" sz="2800" dirty="0" smtClean="0"/>
              <a:t>4.4.1   </a:t>
            </a:r>
            <a:r>
              <a:rPr lang="zh-CN" altLang="en-US" sz="2800" dirty="0" smtClean="0"/>
              <a:t>工程进度控制</a:t>
            </a:r>
            <a:r>
              <a:rPr lang="zh-CN" altLang="en-US" sz="2800" dirty="0" smtClean="0">
                <a:solidFill>
                  <a:srgbClr val="FF0000"/>
                </a:solidFill>
              </a:rPr>
              <a:t>应在保证工程质量、安全的前提下，兼顾工程造价可控，对进度实施主动控制</a:t>
            </a:r>
            <a:r>
              <a:rPr lang="zh-CN" altLang="en-US" sz="2800" dirty="0" smtClean="0"/>
              <a:t>。 </a:t>
            </a:r>
          </a:p>
          <a:p>
            <a:pPr>
              <a:buNone/>
            </a:pPr>
            <a:r>
              <a:rPr lang="en-US" altLang="zh-CN" sz="2800" dirty="0" smtClean="0"/>
              <a:t>4.4.2   </a:t>
            </a:r>
            <a:r>
              <a:rPr lang="zh-CN" altLang="en-US" sz="2800" dirty="0" smtClean="0"/>
              <a:t>工程进度控制主要依据如下</a:t>
            </a:r>
            <a:r>
              <a:rPr lang="en-US" altLang="zh-CN" sz="2800" dirty="0" smtClean="0"/>
              <a:t>: </a:t>
            </a:r>
          </a:p>
          <a:p>
            <a:pPr>
              <a:buNone/>
            </a:pPr>
            <a:r>
              <a:rPr lang="en-US" altLang="zh-CN" sz="2800" dirty="0" smtClean="0"/>
              <a:t>1   </a:t>
            </a:r>
            <a:r>
              <a:rPr lang="zh-CN" altLang="en-US" sz="2800" dirty="0" smtClean="0"/>
              <a:t>施工合同文件。 </a:t>
            </a:r>
          </a:p>
          <a:p>
            <a:pPr>
              <a:buNone/>
            </a:pPr>
            <a:r>
              <a:rPr lang="en-US" altLang="zh-CN" sz="2800" dirty="0" smtClean="0"/>
              <a:t>2   </a:t>
            </a:r>
            <a:r>
              <a:rPr lang="zh-CN" altLang="en-US" sz="2800" dirty="0" smtClean="0"/>
              <a:t>经审批通过的施工组织设计、专项施工方案。 </a:t>
            </a:r>
          </a:p>
          <a:p>
            <a:pPr>
              <a:buNone/>
            </a:pPr>
            <a:r>
              <a:rPr lang="en-US" altLang="zh-CN" sz="2800" dirty="0" smtClean="0"/>
              <a:t>3   </a:t>
            </a:r>
            <a:r>
              <a:rPr lang="zh-CN" altLang="en-US" sz="2800" dirty="0" smtClean="0"/>
              <a:t>施工图设计文件。 </a:t>
            </a:r>
          </a:p>
          <a:p>
            <a:pPr>
              <a:buNone/>
            </a:pPr>
            <a:r>
              <a:rPr lang="en-US" altLang="zh-CN" sz="2800" dirty="0" smtClean="0"/>
              <a:t>4   </a:t>
            </a:r>
            <a:r>
              <a:rPr lang="zh-CN" altLang="en-US" sz="2800" dirty="0" smtClean="0"/>
              <a:t>经审批通过的施工总进度计划及阶段性进度计划。 </a:t>
            </a:r>
          </a:p>
          <a:p>
            <a:pPr>
              <a:buNone/>
            </a:pPr>
            <a:r>
              <a:rPr lang="en-US" altLang="zh-CN" sz="2800" dirty="0" smtClean="0"/>
              <a:t>                 5   </a:t>
            </a:r>
            <a:r>
              <a:rPr lang="zh-CN" altLang="en-US" sz="2800" dirty="0" smtClean="0"/>
              <a:t>过程中，建设单位与施工单位的洽商</a:t>
            </a:r>
            <a:endParaRPr lang="en-US" altLang="zh-CN" sz="2800" dirty="0" smtClean="0"/>
          </a:p>
          <a:p>
            <a:pPr>
              <a:buNone/>
            </a:pPr>
            <a:r>
              <a:rPr lang="en-US" altLang="zh-CN" sz="2800" dirty="0" smtClean="0"/>
              <a:t>                      </a:t>
            </a:r>
            <a:r>
              <a:rPr lang="zh-CN" altLang="en-US" sz="2800" dirty="0" smtClean="0"/>
              <a:t>或补充协议。 </a:t>
            </a:r>
          </a:p>
          <a:p>
            <a:pPr>
              <a:buNone/>
            </a:pPr>
            <a:r>
              <a:rPr lang="en-US" altLang="zh-CN" sz="2800" dirty="0" smtClean="0"/>
              <a:t>                 6   </a:t>
            </a:r>
            <a:r>
              <a:rPr lang="zh-CN" altLang="en-US" sz="2800" dirty="0" smtClean="0"/>
              <a:t>过程中，形成的有关工程文件。 </a:t>
            </a:r>
            <a:endParaRPr lang="zh-CN" altLang="en-US" sz="28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461719"/>
          </a:xfrm>
        </p:spPr>
        <p:txBody>
          <a:bodyPr/>
          <a:lstStyle/>
          <a:p>
            <a:pPr>
              <a:buNone/>
            </a:pPr>
            <a:r>
              <a:rPr lang="en-US" altLang="zh-CN" dirty="0" smtClean="0"/>
              <a:t>4.4.3   </a:t>
            </a:r>
            <a:r>
              <a:rPr lang="zh-CN" altLang="en-US" dirty="0" smtClean="0"/>
              <a:t>项目监理机构应审查施工单位报送的施工总进度计划、阶段性进度计划，主要内容如下： </a:t>
            </a:r>
          </a:p>
          <a:p>
            <a:pPr>
              <a:buNone/>
            </a:pPr>
            <a:r>
              <a:rPr lang="en-US" altLang="zh-CN" dirty="0" smtClean="0"/>
              <a:t>1   </a:t>
            </a:r>
            <a:r>
              <a:rPr lang="zh-CN" altLang="en-US" dirty="0" smtClean="0"/>
              <a:t>施工单位总进度计划应与施工合同约定的总进度计划相符。 </a:t>
            </a:r>
          </a:p>
          <a:p>
            <a:pPr>
              <a:buNone/>
            </a:pPr>
            <a:r>
              <a:rPr lang="en-US" altLang="zh-CN" dirty="0" smtClean="0"/>
              <a:t>2   </a:t>
            </a:r>
            <a:r>
              <a:rPr lang="zh-CN" altLang="en-US" dirty="0" smtClean="0">
                <a:solidFill>
                  <a:srgbClr val="FF0000"/>
                </a:solidFill>
              </a:rPr>
              <a:t>施工单位总进度计划与建设单位总控工期计划、节点计划应相符</a:t>
            </a:r>
            <a:r>
              <a:rPr lang="zh-CN" altLang="en-US" dirty="0" smtClean="0"/>
              <a:t>。 </a:t>
            </a:r>
          </a:p>
          <a:p>
            <a:pPr marL="514350" indent="-514350">
              <a:buAutoNum type="arabicPlain" startAt="3"/>
            </a:pPr>
            <a:r>
              <a:rPr lang="zh-CN" altLang="en-US" dirty="0" smtClean="0">
                <a:solidFill>
                  <a:srgbClr val="FF0000"/>
                </a:solidFill>
              </a:rPr>
              <a:t>施工单位总进度计划与建设单位材料设备</a:t>
            </a:r>
            <a:endParaRPr lang="en-US" altLang="zh-CN" dirty="0" smtClean="0">
              <a:solidFill>
                <a:srgbClr val="FF0000"/>
              </a:solidFill>
            </a:endParaRPr>
          </a:p>
          <a:p>
            <a:pPr marL="514350" indent="-514350">
              <a:buNone/>
            </a:pPr>
            <a:r>
              <a:rPr lang="en-US" altLang="zh-CN" dirty="0" smtClean="0">
                <a:solidFill>
                  <a:srgbClr val="FF0000"/>
                </a:solidFill>
              </a:rPr>
              <a:t>              </a:t>
            </a:r>
            <a:r>
              <a:rPr lang="zh-CN" altLang="en-US" dirty="0" smtClean="0">
                <a:solidFill>
                  <a:srgbClr val="FF0000"/>
                </a:solidFill>
              </a:rPr>
              <a:t>采购计划应相符</a:t>
            </a:r>
            <a:r>
              <a:rPr lang="zh-CN" altLang="en-US" dirty="0" smtClean="0"/>
              <a:t>。 </a:t>
            </a:r>
          </a:p>
          <a:p>
            <a:pPr>
              <a:buNone/>
            </a:pPr>
            <a:r>
              <a:rPr lang="en-US" altLang="zh-CN" dirty="0" smtClean="0"/>
              <a:t>               4   </a:t>
            </a:r>
            <a:r>
              <a:rPr lang="zh-CN" altLang="en-US" dirty="0" smtClean="0"/>
              <a:t>施工单位总进度计划中的主要</a:t>
            </a:r>
            <a:endParaRPr lang="en-US" altLang="zh-CN" dirty="0" smtClean="0"/>
          </a:p>
          <a:p>
            <a:pPr>
              <a:buNone/>
            </a:pPr>
            <a:r>
              <a:rPr lang="en-US" altLang="zh-CN" dirty="0" smtClean="0"/>
              <a:t>                    </a:t>
            </a:r>
            <a:r>
              <a:rPr lang="zh-CN" altLang="en-US" dirty="0" smtClean="0"/>
              <a:t>施工内容应无遗漏。 </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389711"/>
          </a:xfrm>
        </p:spPr>
        <p:txBody>
          <a:bodyPr/>
          <a:lstStyle/>
          <a:p>
            <a:pPr>
              <a:buNone/>
            </a:pPr>
            <a:r>
              <a:rPr lang="en-US" altLang="zh-CN" dirty="0" smtClean="0"/>
              <a:t>5   </a:t>
            </a:r>
            <a:r>
              <a:rPr lang="zh-CN" altLang="en-US" dirty="0" smtClean="0"/>
              <a:t>施工单位总进度计划应满足分期施工、分批使用和配套使用的要求。 </a:t>
            </a:r>
          </a:p>
          <a:p>
            <a:pPr>
              <a:buNone/>
            </a:pPr>
            <a:r>
              <a:rPr lang="en-US" altLang="zh-CN" dirty="0" smtClean="0"/>
              <a:t>6   </a:t>
            </a:r>
            <a:r>
              <a:rPr lang="zh-CN" altLang="en-US" dirty="0" smtClean="0"/>
              <a:t>施工单位总进度计划中各专业工程进度计划应相互协调。 </a:t>
            </a:r>
          </a:p>
          <a:p>
            <a:pPr>
              <a:buNone/>
            </a:pPr>
            <a:r>
              <a:rPr lang="en-US" altLang="zh-CN" dirty="0" smtClean="0"/>
              <a:t>7   </a:t>
            </a:r>
            <a:r>
              <a:rPr lang="zh-CN" altLang="en-US" dirty="0" smtClean="0"/>
              <a:t>进度计划中施工顺序应满足施工工艺要求。 </a:t>
            </a:r>
          </a:p>
          <a:p>
            <a:pPr>
              <a:buNone/>
            </a:pPr>
            <a:r>
              <a:rPr lang="en-US" altLang="zh-CN" dirty="0" smtClean="0"/>
              <a:t>8   </a:t>
            </a:r>
            <a:r>
              <a:rPr lang="zh-CN" altLang="en-US" dirty="0" smtClean="0"/>
              <a:t>施工单位总进度计划应符合建设单位提供的资金计划、分阶段施工图等的要求。</a:t>
            </a:r>
          </a:p>
          <a:p>
            <a:pPr>
              <a:buNone/>
            </a:pPr>
            <a:r>
              <a:rPr lang="zh-CN" altLang="en-US" dirty="0" smtClean="0"/>
              <a:t>               施工进度计划报审表应按本标准表 </a:t>
            </a:r>
            <a:endParaRPr lang="en-US" altLang="zh-CN" dirty="0" smtClean="0"/>
          </a:p>
          <a:p>
            <a:pPr>
              <a:buNone/>
            </a:pPr>
            <a:r>
              <a:rPr lang="en-US" altLang="zh-CN" dirty="0" smtClean="0"/>
              <a:t>                B.0.11 </a:t>
            </a:r>
            <a:r>
              <a:rPr lang="zh-CN" altLang="en-US" dirty="0" smtClean="0"/>
              <a:t>的要求填写。 </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268413"/>
            <a:ext cx="8363272" cy="4525962"/>
          </a:xfrm>
        </p:spPr>
        <p:txBody>
          <a:bodyPr/>
          <a:lstStyle/>
          <a:p>
            <a:pPr>
              <a:lnSpc>
                <a:spcPct val="150000"/>
              </a:lnSpc>
              <a:buNone/>
            </a:pPr>
            <a:r>
              <a:rPr lang="en-US" altLang="zh-CN" dirty="0" smtClean="0"/>
              <a:t>4.4.4   </a:t>
            </a:r>
            <a:r>
              <a:rPr lang="zh-CN" altLang="en-US" dirty="0" smtClean="0"/>
              <a:t>项目监理机构应在合同约定的时间内审核完成施工进度计划报审表，当合同未约定时，项目监理机构</a:t>
            </a:r>
            <a:r>
              <a:rPr lang="zh-CN" altLang="en-US" dirty="0" smtClean="0">
                <a:solidFill>
                  <a:srgbClr val="FF0000"/>
                </a:solidFill>
              </a:rPr>
              <a:t>应在收到施工进度计划报审后</a:t>
            </a:r>
            <a:r>
              <a:rPr lang="en-US" altLang="zh-CN" dirty="0" smtClean="0">
                <a:solidFill>
                  <a:srgbClr val="FF0000"/>
                </a:solidFill>
              </a:rPr>
              <a:t>7 </a:t>
            </a:r>
            <a:r>
              <a:rPr lang="zh-CN" altLang="en-US" dirty="0" smtClean="0">
                <a:solidFill>
                  <a:srgbClr val="FF0000"/>
                </a:solidFill>
              </a:rPr>
              <a:t>天内完成</a:t>
            </a:r>
            <a:r>
              <a:rPr lang="zh-CN" altLang="en-US" dirty="0" smtClean="0"/>
              <a:t>施工进度计划</a:t>
            </a:r>
            <a:r>
              <a:rPr lang="zh-CN" altLang="en-US" dirty="0" smtClean="0">
                <a:solidFill>
                  <a:srgbClr val="FF0000"/>
                </a:solidFill>
              </a:rPr>
              <a:t>审核工作</a:t>
            </a:r>
            <a:r>
              <a:rPr lang="zh-CN" altLang="en-US" dirty="0" smtClean="0"/>
              <a:t>。</a:t>
            </a:r>
            <a:endParaRPr lang="zh-CN" altLang="en-US" dirty="0"/>
          </a:p>
        </p:txBody>
      </p:sp>
    </p:spTree>
  </p:cSld>
  <p:clrMapOvr>
    <a:masterClrMapping/>
  </p:clrMapOvr>
</p:sld>
</file>

<file path=ppt/theme/theme1.xml><?xml version="1.0" encoding="utf-8"?>
<a:theme xmlns:a="http://schemas.openxmlformats.org/drawingml/2006/main" name="卷草阳台">
  <a:themeElements>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卷草阳台">
      <a:majorFont>
        <a:latin typeface="Arial"/>
        <a:ea typeface="黑体"/>
        <a:cs typeface=""/>
      </a:majorFont>
      <a:minorFont>
        <a:latin typeface="Arial Rounded MT Bold"/>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卷草阳台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卷草阳台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卷草阳台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卷草阳台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卷草阳台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卷草阳台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卷草阳台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卷草阳台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卷草阳台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卷草阳台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卷草阳台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清香</Template>
  <TotalTime>965</TotalTime>
  <Words>22470</Words>
  <Application>Microsoft Office PowerPoint</Application>
  <PresentationFormat>全屏显示(4:3)</PresentationFormat>
  <Paragraphs>886</Paragraphs>
  <Slides>165</Slides>
  <Notes>0</Notes>
  <HiddenSlides>0</HiddenSlides>
  <MMClips>0</MMClips>
  <ScaleCrop>false</ScaleCrop>
  <HeadingPairs>
    <vt:vector size="4" baseType="variant">
      <vt:variant>
        <vt:lpstr>主题</vt:lpstr>
      </vt:variant>
      <vt:variant>
        <vt:i4>1</vt:i4>
      </vt:variant>
      <vt:variant>
        <vt:lpstr>幻灯片标题</vt:lpstr>
      </vt:variant>
      <vt:variant>
        <vt:i4>165</vt:i4>
      </vt:variant>
    </vt:vector>
  </HeadingPairs>
  <TitlesOfParts>
    <vt:vector size="166" baseType="lpstr">
      <vt:lpstr>卷草阳台</vt:lpstr>
      <vt:lpstr>房屋建筑工程监理工作标准 （试行）</vt:lpstr>
      <vt:lpstr>幻灯片 2</vt:lpstr>
      <vt:lpstr> 房屋建筑工程监理工作标准（试行）</vt:lpstr>
      <vt:lpstr>幻灯片 4</vt:lpstr>
      <vt:lpstr>幻灯片 5</vt:lpstr>
      <vt:lpstr> </vt:lpstr>
      <vt:lpstr>幻灯片 7</vt:lpstr>
      <vt:lpstr> </vt:lpstr>
      <vt:lpstr> </vt:lpstr>
      <vt:lpstr> </vt:lpstr>
      <vt:lpstr> </vt:lpstr>
      <vt:lpstr> </vt:lpstr>
      <vt:lpstr> </vt:lpstr>
      <vt:lpstr> </vt:lpstr>
      <vt:lpstr> </vt:lpstr>
      <vt:lpstr> </vt:lpstr>
      <vt:lpstr> </vt:lpstr>
      <vt:lpstr> </vt:lpstr>
      <vt:lpstr> </vt:lpstr>
      <vt:lpstr>幻灯片 20</vt:lpstr>
      <vt:lpstr>幻灯片 21</vt:lpstr>
      <vt:lpstr>幻灯片 22</vt:lpstr>
      <vt:lpstr>幻灯片 23</vt:lpstr>
      <vt:lpstr>幻灯片 24</vt:lpstr>
      <vt:lpstr>幻灯片 25</vt:lpstr>
      <vt:lpstr>幻灯片 26</vt:lpstr>
      <vt:lpstr>幻灯片 27</vt:lpstr>
      <vt:lpstr>幻灯片 28</vt:lpstr>
      <vt:lpstr> 一、房屋建筑工程监理工作标准（试行）</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4.3  安全生产管理的监理工作</vt:lpstr>
      <vt:lpstr>幻灯片 93</vt:lpstr>
      <vt:lpstr>幻灯片 94</vt:lpstr>
      <vt:lpstr>幻灯片 95</vt:lpstr>
      <vt:lpstr>4.4  工程进度控制</vt:lpstr>
      <vt:lpstr>幻灯片 97</vt:lpstr>
      <vt:lpstr>幻灯片 98</vt:lpstr>
      <vt:lpstr>幻灯片 99</vt:lpstr>
      <vt:lpstr>4.5  工程造价控制</vt:lpstr>
      <vt:lpstr>4.6  合同管理（新增内容）</vt:lpstr>
      <vt:lpstr>5  实施阶段（新增内容）</vt:lpstr>
      <vt:lpstr>幻灯片 103</vt:lpstr>
      <vt:lpstr>幻灯片 104</vt:lpstr>
      <vt:lpstr>幻灯片 105</vt:lpstr>
      <vt:lpstr>幻灯片 106</vt:lpstr>
      <vt:lpstr>幻灯片 107</vt:lpstr>
      <vt:lpstr>幻灯片 108</vt:lpstr>
      <vt:lpstr>幻灯片 109</vt:lpstr>
      <vt:lpstr>5.2  工程质量控制</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5.3  安全生产管理的监理工作 </vt:lpstr>
      <vt:lpstr>幻灯片 123</vt:lpstr>
      <vt:lpstr>幻灯片 124</vt:lpstr>
      <vt:lpstr>幻灯片 125</vt:lpstr>
      <vt:lpstr>幻灯片 126</vt:lpstr>
      <vt:lpstr>幻灯片 127</vt:lpstr>
      <vt:lpstr>5.4  工程进度控制</vt:lpstr>
      <vt:lpstr>幻灯片 129</vt:lpstr>
      <vt:lpstr>幻灯片 130</vt:lpstr>
      <vt:lpstr>幻灯片 131</vt:lpstr>
      <vt:lpstr>5.5  工程造价控制 </vt:lpstr>
      <vt:lpstr>幻灯片 133</vt:lpstr>
      <vt:lpstr>幻灯片 134</vt:lpstr>
      <vt:lpstr>幻灯片 135</vt:lpstr>
      <vt:lpstr>幻灯片 136</vt:lpstr>
      <vt:lpstr>幻灯片 137</vt:lpstr>
      <vt:lpstr>5.6  合同管理</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6  竣工验收阶段  6.1  一般规定 </vt:lpstr>
      <vt:lpstr>幻灯片 153</vt:lpstr>
      <vt:lpstr>6.2  竣工预验收</vt:lpstr>
      <vt:lpstr>幻灯片 155</vt:lpstr>
      <vt:lpstr>幻灯片 156</vt:lpstr>
      <vt:lpstr>幻灯片 157</vt:lpstr>
      <vt:lpstr>6.3  竣工验收</vt:lpstr>
      <vt:lpstr>幻灯片 159</vt:lpstr>
      <vt:lpstr>幻灯片 160</vt:lpstr>
      <vt:lpstr>幻灯片 161</vt:lpstr>
      <vt:lpstr>幻灯片 162</vt:lpstr>
      <vt:lpstr>7  监理工作信息化</vt:lpstr>
      <vt:lpstr>幻灯片 164</vt:lpstr>
      <vt:lpstr>幻灯片 165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房屋建筑工程监理工作标准 工程监理资料管理标准</dc:title>
  <dc:creator>Administrator</dc:creator>
  <cp:lastModifiedBy>Administrator</cp:lastModifiedBy>
  <cp:revision>171</cp:revision>
  <dcterms:created xsi:type="dcterms:W3CDTF">2020-11-16T09:13:08Z</dcterms:created>
  <dcterms:modified xsi:type="dcterms:W3CDTF">2020-12-01T02:14:04Z</dcterms:modified>
</cp:coreProperties>
</file>