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814" r:id="rId2"/>
    <p:sldId id="793" r:id="rId3"/>
    <p:sldId id="832" r:id="rId4"/>
    <p:sldId id="795" r:id="rId5"/>
    <p:sldId id="796" r:id="rId6"/>
    <p:sldId id="833" r:id="rId7"/>
    <p:sldId id="836" r:id="rId8"/>
    <p:sldId id="837" r:id="rId9"/>
    <p:sldId id="838" r:id="rId10"/>
    <p:sldId id="839" r:id="rId11"/>
    <p:sldId id="840" r:id="rId12"/>
    <p:sldId id="844" r:id="rId13"/>
    <p:sldId id="842" r:id="rId14"/>
    <p:sldId id="845" r:id="rId15"/>
    <p:sldId id="760" r:id="rId16"/>
    <p:sldId id="753" r:id="rId17"/>
    <p:sldId id="757" r:id="rId18"/>
  </p:sldIdLst>
  <p:sldSz cx="9144000" cy="6858000" type="screen4x3"/>
  <p:notesSz cx="6797675" cy="9926638"/>
  <p:defaultTextStyle>
    <a:defPPr>
      <a:defRPr lang="zh-CN"/>
    </a:defPPr>
    <a:lvl1pPr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anose="05000000000000000000" pitchFamily="2" charset="2"/>
      <a:buChar char="Ø"/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anose="05000000000000000000" pitchFamily="2" charset="2"/>
      <a:buChar char="Ø"/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anose="05000000000000000000" pitchFamily="2" charset="2"/>
      <a:buChar char="Ø"/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anose="05000000000000000000" pitchFamily="2" charset="2"/>
      <a:buChar char="Ø"/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lnSpc>
        <a:spcPct val="80000"/>
      </a:lnSpc>
      <a:spcBef>
        <a:spcPct val="20000"/>
      </a:spcBef>
      <a:spcAft>
        <a:spcPct val="0"/>
      </a:spcAft>
      <a:buClr>
        <a:srgbClr val="3366FF"/>
      </a:buClr>
      <a:buFont typeface="Wingdings" panose="05000000000000000000" pitchFamily="2" charset="2"/>
      <a:buChar char="Ø"/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4">
          <p15:clr>
            <a:srgbClr val="A4A3A4"/>
          </p15:clr>
        </p15:guide>
        <p15:guide id="2" pos="292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3366FF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173" autoAdjust="0"/>
    <p:restoredTop sz="94660" autoAdjust="0"/>
  </p:normalViewPr>
  <p:slideViewPr>
    <p:cSldViewPr>
      <p:cViewPr varScale="1">
        <p:scale>
          <a:sx n="108" d="100"/>
          <a:sy n="108" d="100"/>
        </p:scale>
        <p:origin x="1902" y="102"/>
      </p:cViewPr>
      <p:guideLst>
        <p:guide orient="horz" pos="2234"/>
        <p:guide pos="29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0178A05-A1C2-4336-993A-C310EC96706B}" type="doc">
      <dgm:prSet loTypeId="urn:microsoft.com/office/officeart/2005/8/layout/hProcess9#1" loCatId="process" qsTypeId="urn:microsoft.com/office/officeart/2005/8/quickstyle/simple1#1" qsCatId="simple" csTypeId="urn:microsoft.com/office/officeart/2005/8/colors/accent1_2#1" csCatId="accent1" phldr="1"/>
      <dgm:spPr/>
    </dgm:pt>
    <dgm:pt modelId="{B7B66A83-31E2-4181-A6EA-251FBE91C2DE}">
      <dgm:prSet phldrT="[文本]"/>
      <dgm:spPr/>
      <dgm:t>
        <a:bodyPr/>
        <a:lstStyle/>
        <a:p>
          <a:r>
            <a:rPr lang="zh-CN" altLang="en-US" dirty="0"/>
            <a:t>发现问题</a:t>
          </a:r>
        </a:p>
      </dgm:t>
    </dgm:pt>
    <dgm:pt modelId="{7F3934F7-C2ED-40A9-B97D-698D9D3A570A}" type="parTrans" cxnId="{012D52AA-4591-4FD8-8B41-AA485AD6F684}">
      <dgm:prSet/>
      <dgm:spPr/>
      <dgm:t>
        <a:bodyPr/>
        <a:lstStyle/>
        <a:p>
          <a:endParaRPr lang="zh-CN" altLang="en-US"/>
        </a:p>
      </dgm:t>
    </dgm:pt>
    <dgm:pt modelId="{E09AFDA7-0599-4538-91A0-2137D99AE476}" type="sibTrans" cxnId="{012D52AA-4591-4FD8-8B41-AA485AD6F684}">
      <dgm:prSet/>
      <dgm:spPr/>
      <dgm:t>
        <a:bodyPr/>
        <a:lstStyle/>
        <a:p>
          <a:endParaRPr lang="zh-CN" altLang="en-US"/>
        </a:p>
      </dgm:t>
    </dgm:pt>
    <dgm:pt modelId="{E9B81AA9-8B9B-4C65-8FBC-C3EA985DB608}">
      <dgm:prSet phldrT="[文本]"/>
      <dgm:spPr/>
      <dgm:t>
        <a:bodyPr/>
        <a:lstStyle/>
        <a:p>
          <a:r>
            <a:rPr lang="zh-CN" altLang="en-US" dirty="0"/>
            <a:t>记录问题</a:t>
          </a:r>
        </a:p>
      </dgm:t>
    </dgm:pt>
    <dgm:pt modelId="{8C59F43F-5195-4E7E-8E22-D37B1C9651EC}" type="parTrans" cxnId="{EF258F8E-1D22-48C4-A7C1-B877F96B79EF}">
      <dgm:prSet/>
      <dgm:spPr/>
      <dgm:t>
        <a:bodyPr/>
        <a:lstStyle/>
        <a:p>
          <a:endParaRPr lang="zh-CN" altLang="en-US"/>
        </a:p>
      </dgm:t>
    </dgm:pt>
    <dgm:pt modelId="{7978CB6B-43C5-431D-9A9A-A51365411343}" type="sibTrans" cxnId="{EF258F8E-1D22-48C4-A7C1-B877F96B79EF}">
      <dgm:prSet/>
      <dgm:spPr/>
      <dgm:t>
        <a:bodyPr/>
        <a:lstStyle/>
        <a:p>
          <a:endParaRPr lang="zh-CN" altLang="en-US"/>
        </a:p>
      </dgm:t>
    </dgm:pt>
    <dgm:pt modelId="{01AC60C0-BB44-44D4-97F0-833264E85B1B}">
      <dgm:prSet phldrT="[文本]"/>
      <dgm:spPr/>
      <dgm:t>
        <a:bodyPr/>
        <a:lstStyle/>
        <a:p>
          <a:r>
            <a:rPr lang="zh-CN" altLang="en-US" dirty="0"/>
            <a:t>整改通知单</a:t>
          </a:r>
        </a:p>
      </dgm:t>
    </dgm:pt>
    <dgm:pt modelId="{FA1E87EA-22A3-475E-B30A-C7FFC1584651}" type="parTrans" cxnId="{44FBFD1E-BE36-4663-AE87-073051243352}">
      <dgm:prSet/>
      <dgm:spPr/>
      <dgm:t>
        <a:bodyPr/>
        <a:lstStyle/>
        <a:p>
          <a:endParaRPr lang="zh-CN" altLang="en-US"/>
        </a:p>
      </dgm:t>
    </dgm:pt>
    <dgm:pt modelId="{B11E4A9C-0C72-4561-AB15-65A782E6792B}" type="sibTrans" cxnId="{44FBFD1E-BE36-4663-AE87-073051243352}">
      <dgm:prSet/>
      <dgm:spPr/>
      <dgm:t>
        <a:bodyPr/>
        <a:lstStyle/>
        <a:p>
          <a:endParaRPr lang="zh-CN" altLang="en-US"/>
        </a:p>
      </dgm:t>
    </dgm:pt>
    <dgm:pt modelId="{77FF6AF2-06CA-47D6-8058-7657AA0D55F2}">
      <dgm:prSet phldrT="[文本]"/>
      <dgm:spPr/>
      <dgm:t>
        <a:bodyPr/>
        <a:lstStyle/>
        <a:p>
          <a:r>
            <a:rPr lang="zh-CN" altLang="en-US" dirty="0"/>
            <a:t>问题复查</a:t>
          </a:r>
        </a:p>
      </dgm:t>
    </dgm:pt>
    <dgm:pt modelId="{356B70E7-F18A-43C2-828B-CDD0148BEFDD}" type="parTrans" cxnId="{33B6950A-DB9E-4521-8A01-5B0C2CBF0B09}">
      <dgm:prSet/>
      <dgm:spPr/>
      <dgm:t>
        <a:bodyPr/>
        <a:lstStyle/>
        <a:p>
          <a:endParaRPr lang="zh-CN" altLang="en-US"/>
        </a:p>
      </dgm:t>
    </dgm:pt>
    <dgm:pt modelId="{428CF210-ED18-4926-9D53-2C23AEC9834E}" type="sibTrans" cxnId="{33B6950A-DB9E-4521-8A01-5B0C2CBF0B09}">
      <dgm:prSet/>
      <dgm:spPr/>
      <dgm:t>
        <a:bodyPr/>
        <a:lstStyle/>
        <a:p>
          <a:endParaRPr lang="zh-CN" altLang="en-US"/>
        </a:p>
      </dgm:t>
    </dgm:pt>
    <dgm:pt modelId="{CD7DFCA4-A8C6-4AF3-9585-113706A809B1}">
      <dgm:prSet phldrT="[文本]"/>
      <dgm:spPr/>
      <dgm:t>
        <a:bodyPr/>
        <a:lstStyle/>
        <a:p>
          <a:r>
            <a:rPr lang="zh-CN" altLang="en-US" dirty="0"/>
            <a:t>质量安全例会</a:t>
          </a:r>
        </a:p>
      </dgm:t>
    </dgm:pt>
    <dgm:pt modelId="{51F7EC75-C5A5-457F-99E7-8AC73CE87552}" type="parTrans" cxnId="{E44B6C7C-E52C-4C15-BE4B-1AEACE8B8C93}">
      <dgm:prSet/>
      <dgm:spPr/>
      <dgm:t>
        <a:bodyPr/>
        <a:lstStyle/>
        <a:p>
          <a:endParaRPr lang="zh-CN" altLang="en-US"/>
        </a:p>
      </dgm:t>
    </dgm:pt>
    <dgm:pt modelId="{66496AB6-8046-4A38-BD46-2D36FA4A0D8B}" type="sibTrans" cxnId="{E44B6C7C-E52C-4C15-BE4B-1AEACE8B8C93}">
      <dgm:prSet/>
      <dgm:spPr/>
      <dgm:t>
        <a:bodyPr/>
        <a:lstStyle/>
        <a:p>
          <a:endParaRPr lang="zh-CN" altLang="en-US"/>
        </a:p>
      </dgm:t>
    </dgm:pt>
    <dgm:pt modelId="{499B6D86-1E9F-44A2-A51D-CFB8EBE190A1}">
      <dgm:prSet phldrT="[文本]"/>
      <dgm:spPr/>
      <dgm:t>
        <a:bodyPr/>
        <a:lstStyle/>
        <a:p>
          <a:r>
            <a:rPr lang="zh-CN" altLang="en-US" dirty="0"/>
            <a:t>月度</a:t>
          </a:r>
          <a:r>
            <a:rPr lang="en-US" altLang="zh-CN" dirty="0"/>
            <a:t>/</a:t>
          </a:r>
          <a:r>
            <a:rPr lang="zh-CN" altLang="en-US" dirty="0"/>
            <a:t>季度分析总结</a:t>
          </a:r>
        </a:p>
      </dgm:t>
    </dgm:pt>
    <dgm:pt modelId="{2422E934-9F9B-4933-890E-35FE817ACB02}" type="parTrans" cxnId="{BA0324A5-7CD2-4CE9-BFC5-02570F1390F6}">
      <dgm:prSet/>
      <dgm:spPr/>
      <dgm:t>
        <a:bodyPr/>
        <a:lstStyle/>
        <a:p>
          <a:endParaRPr lang="zh-CN" altLang="en-US"/>
        </a:p>
      </dgm:t>
    </dgm:pt>
    <dgm:pt modelId="{C8B2B2A3-6D1B-4938-8FBA-1FD6252AEF6C}" type="sibTrans" cxnId="{BA0324A5-7CD2-4CE9-BFC5-02570F1390F6}">
      <dgm:prSet/>
      <dgm:spPr/>
      <dgm:t>
        <a:bodyPr/>
        <a:lstStyle/>
        <a:p>
          <a:endParaRPr lang="zh-CN" altLang="en-US"/>
        </a:p>
      </dgm:t>
    </dgm:pt>
    <dgm:pt modelId="{EE1BAAE4-0809-4E80-8E73-BF257716946B}" type="pres">
      <dgm:prSet presAssocID="{70178A05-A1C2-4336-993A-C310EC96706B}" presName="CompostProcess" presStyleCnt="0">
        <dgm:presLayoutVars>
          <dgm:dir/>
          <dgm:resizeHandles val="exact"/>
        </dgm:presLayoutVars>
      </dgm:prSet>
      <dgm:spPr/>
    </dgm:pt>
    <dgm:pt modelId="{BCD01DE4-D711-43F7-8B06-CFF8EC3A899F}" type="pres">
      <dgm:prSet presAssocID="{70178A05-A1C2-4336-993A-C310EC96706B}" presName="arrow" presStyleLbl="bgShp" presStyleIdx="0" presStyleCnt="1"/>
      <dgm:spPr/>
    </dgm:pt>
    <dgm:pt modelId="{E3F9F91B-D0B1-4C22-86DE-581C6611F462}" type="pres">
      <dgm:prSet presAssocID="{70178A05-A1C2-4336-993A-C310EC96706B}" presName="linearProcess" presStyleCnt="0"/>
      <dgm:spPr/>
    </dgm:pt>
    <dgm:pt modelId="{B8449B6C-C20E-4EFC-A8B9-32AA0EE3F4A2}" type="pres">
      <dgm:prSet presAssocID="{B7B66A83-31E2-4181-A6EA-251FBE91C2DE}" presName="textNode" presStyleLbl="node1" presStyleIdx="0" presStyleCnt="6">
        <dgm:presLayoutVars>
          <dgm:bulletEnabled val="1"/>
        </dgm:presLayoutVars>
      </dgm:prSet>
      <dgm:spPr/>
    </dgm:pt>
    <dgm:pt modelId="{5E607D3B-3206-48AB-8C77-CA37C63B864C}" type="pres">
      <dgm:prSet presAssocID="{E09AFDA7-0599-4538-91A0-2137D99AE476}" presName="sibTrans" presStyleCnt="0"/>
      <dgm:spPr/>
    </dgm:pt>
    <dgm:pt modelId="{E660420F-3924-4645-BF68-1F507CB4A931}" type="pres">
      <dgm:prSet presAssocID="{E9B81AA9-8B9B-4C65-8FBC-C3EA985DB608}" presName="textNode" presStyleLbl="node1" presStyleIdx="1" presStyleCnt="6">
        <dgm:presLayoutVars>
          <dgm:bulletEnabled val="1"/>
        </dgm:presLayoutVars>
      </dgm:prSet>
      <dgm:spPr/>
    </dgm:pt>
    <dgm:pt modelId="{BDA668AC-F282-4449-ABF1-425E62BAA080}" type="pres">
      <dgm:prSet presAssocID="{7978CB6B-43C5-431D-9A9A-A51365411343}" presName="sibTrans" presStyleCnt="0"/>
      <dgm:spPr/>
    </dgm:pt>
    <dgm:pt modelId="{D716D45C-21A0-45FD-9AE5-1389835BBE87}" type="pres">
      <dgm:prSet presAssocID="{CD7DFCA4-A8C6-4AF3-9585-113706A809B1}" presName="textNode" presStyleLbl="node1" presStyleIdx="2" presStyleCnt="6">
        <dgm:presLayoutVars>
          <dgm:bulletEnabled val="1"/>
        </dgm:presLayoutVars>
      </dgm:prSet>
      <dgm:spPr/>
    </dgm:pt>
    <dgm:pt modelId="{F98EB38C-A06C-4F3D-A78A-96EDC271FCFA}" type="pres">
      <dgm:prSet presAssocID="{66496AB6-8046-4A38-BD46-2D36FA4A0D8B}" presName="sibTrans" presStyleCnt="0"/>
      <dgm:spPr/>
    </dgm:pt>
    <dgm:pt modelId="{C7F55CAF-59CB-40A5-BB2C-FDC063A612B3}" type="pres">
      <dgm:prSet presAssocID="{01AC60C0-BB44-44D4-97F0-833264E85B1B}" presName="textNode" presStyleLbl="node1" presStyleIdx="3" presStyleCnt="6">
        <dgm:presLayoutVars>
          <dgm:bulletEnabled val="1"/>
        </dgm:presLayoutVars>
      </dgm:prSet>
      <dgm:spPr/>
    </dgm:pt>
    <dgm:pt modelId="{F702B708-3855-42EE-98A7-00702038AA0E}" type="pres">
      <dgm:prSet presAssocID="{B11E4A9C-0C72-4561-AB15-65A782E6792B}" presName="sibTrans" presStyleCnt="0"/>
      <dgm:spPr/>
    </dgm:pt>
    <dgm:pt modelId="{81ABFEF4-8627-4CE2-9C77-CBCDC678F622}" type="pres">
      <dgm:prSet presAssocID="{77FF6AF2-06CA-47D6-8058-7657AA0D55F2}" presName="textNode" presStyleLbl="node1" presStyleIdx="4" presStyleCnt="6">
        <dgm:presLayoutVars>
          <dgm:bulletEnabled val="1"/>
        </dgm:presLayoutVars>
      </dgm:prSet>
      <dgm:spPr/>
    </dgm:pt>
    <dgm:pt modelId="{55F446A2-DBDB-46A1-BF7B-5718760E4C36}" type="pres">
      <dgm:prSet presAssocID="{428CF210-ED18-4926-9D53-2C23AEC9834E}" presName="sibTrans" presStyleCnt="0"/>
      <dgm:spPr/>
    </dgm:pt>
    <dgm:pt modelId="{D979E1AE-F7C6-4E47-96CE-F3CA08B33385}" type="pres">
      <dgm:prSet presAssocID="{499B6D86-1E9F-44A2-A51D-CFB8EBE190A1}" presName="textNode" presStyleLbl="node1" presStyleIdx="5" presStyleCnt="6">
        <dgm:presLayoutVars>
          <dgm:bulletEnabled val="1"/>
        </dgm:presLayoutVars>
      </dgm:prSet>
      <dgm:spPr/>
    </dgm:pt>
  </dgm:ptLst>
  <dgm:cxnLst>
    <dgm:cxn modelId="{33B6950A-DB9E-4521-8A01-5B0C2CBF0B09}" srcId="{70178A05-A1C2-4336-993A-C310EC96706B}" destId="{77FF6AF2-06CA-47D6-8058-7657AA0D55F2}" srcOrd="4" destOrd="0" parTransId="{356B70E7-F18A-43C2-828B-CDD0148BEFDD}" sibTransId="{428CF210-ED18-4926-9D53-2C23AEC9834E}"/>
    <dgm:cxn modelId="{44FBFD1E-BE36-4663-AE87-073051243352}" srcId="{70178A05-A1C2-4336-993A-C310EC96706B}" destId="{01AC60C0-BB44-44D4-97F0-833264E85B1B}" srcOrd="3" destOrd="0" parTransId="{FA1E87EA-22A3-475E-B30A-C7FFC1584651}" sibTransId="{B11E4A9C-0C72-4561-AB15-65A782E6792B}"/>
    <dgm:cxn modelId="{5324A635-EADE-4DE6-8A98-F4A9B88DDB2A}" type="presOf" srcId="{499B6D86-1E9F-44A2-A51D-CFB8EBE190A1}" destId="{D979E1AE-F7C6-4E47-96CE-F3CA08B33385}" srcOrd="0" destOrd="0" presId="urn:microsoft.com/office/officeart/2005/8/layout/hProcess9#1"/>
    <dgm:cxn modelId="{C93CD13E-A3F5-49C3-9090-24E5A8550C79}" type="presOf" srcId="{E9B81AA9-8B9B-4C65-8FBC-C3EA985DB608}" destId="{E660420F-3924-4645-BF68-1F507CB4A931}" srcOrd="0" destOrd="0" presId="urn:microsoft.com/office/officeart/2005/8/layout/hProcess9#1"/>
    <dgm:cxn modelId="{6DB64042-B8C8-4B15-A42E-C162B944B669}" type="presOf" srcId="{70178A05-A1C2-4336-993A-C310EC96706B}" destId="{EE1BAAE4-0809-4E80-8E73-BF257716946B}" srcOrd="0" destOrd="0" presId="urn:microsoft.com/office/officeart/2005/8/layout/hProcess9#1"/>
    <dgm:cxn modelId="{74448B43-7A34-4EEF-B342-54C7E013946E}" type="presOf" srcId="{CD7DFCA4-A8C6-4AF3-9585-113706A809B1}" destId="{D716D45C-21A0-45FD-9AE5-1389835BBE87}" srcOrd="0" destOrd="0" presId="urn:microsoft.com/office/officeart/2005/8/layout/hProcess9#1"/>
    <dgm:cxn modelId="{E44B6C7C-E52C-4C15-BE4B-1AEACE8B8C93}" srcId="{70178A05-A1C2-4336-993A-C310EC96706B}" destId="{CD7DFCA4-A8C6-4AF3-9585-113706A809B1}" srcOrd="2" destOrd="0" parTransId="{51F7EC75-C5A5-457F-99E7-8AC73CE87552}" sibTransId="{66496AB6-8046-4A38-BD46-2D36FA4A0D8B}"/>
    <dgm:cxn modelId="{BEA86382-89B0-47E8-9F12-6294B785D974}" type="presOf" srcId="{01AC60C0-BB44-44D4-97F0-833264E85B1B}" destId="{C7F55CAF-59CB-40A5-BB2C-FDC063A612B3}" srcOrd="0" destOrd="0" presId="urn:microsoft.com/office/officeart/2005/8/layout/hProcess9#1"/>
    <dgm:cxn modelId="{EF258F8E-1D22-48C4-A7C1-B877F96B79EF}" srcId="{70178A05-A1C2-4336-993A-C310EC96706B}" destId="{E9B81AA9-8B9B-4C65-8FBC-C3EA985DB608}" srcOrd="1" destOrd="0" parTransId="{8C59F43F-5195-4E7E-8E22-D37B1C9651EC}" sibTransId="{7978CB6B-43C5-431D-9A9A-A51365411343}"/>
    <dgm:cxn modelId="{BA0324A5-7CD2-4CE9-BFC5-02570F1390F6}" srcId="{70178A05-A1C2-4336-993A-C310EC96706B}" destId="{499B6D86-1E9F-44A2-A51D-CFB8EBE190A1}" srcOrd="5" destOrd="0" parTransId="{2422E934-9F9B-4933-890E-35FE817ACB02}" sibTransId="{C8B2B2A3-6D1B-4938-8FBA-1FD6252AEF6C}"/>
    <dgm:cxn modelId="{012D52AA-4591-4FD8-8B41-AA485AD6F684}" srcId="{70178A05-A1C2-4336-993A-C310EC96706B}" destId="{B7B66A83-31E2-4181-A6EA-251FBE91C2DE}" srcOrd="0" destOrd="0" parTransId="{7F3934F7-C2ED-40A9-B97D-698D9D3A570A}" sibTransId="{E09AFDA7-0599-4538-91A0-2137D99AE476}"/>
    <dgm:cxn modelId="{EF515FAF-B00F-4ABC-971F-AACD7C273DCD}" type="presOf" srcId="{77FF6AF2-06CA-47D6-8058-7657AA0D55F2}" destId="{81ABFEF4-8627-4CE2-9C77-CBCDC678F622}" srcOrd="0" destOrd="0" presId="urn:microsoft.com/office/officeart/2005/8/layout/hProcess9#1"/>
    <dgm:cxn modelId="{A64939C6-6E5B-4911-9078-6AF1822F4F7D}" type="presOf" srcId="{B7B66A83-31E2-4181-A6EA-251FBE91C2DE}" destId="{B8449B6C-C20E-4EFC-A8B9-32AA0EE3F4A2}" srcOrd="0" destOrd="0" presId="urn:microsoft.com/office/officeart/2005/8/layout/hProcess9#1"/>
    <dgm:cxn modelId="{5C93D44D-BEE4-4F21-8491-2627D65CEAEF}" type="presParOf" srcId="{EE1BAAE4-0809-4E80-8E73-BF257716946B}" destId="{BCD01DE4-D711-43F7-8B06-CFF8EC3A899F}" srcOrd="0" destOrd="0" presId="urn:microsoft.com/office/officeart/2005/8/layout/hProcess9#1"/>
    <dgm:cxn modelId="{2D656605-C47F-43BF-A70B-BCA5D2400E28}" type="presParOf" srcId="{EE1BAAE4-0809-4E80-8E73-BF257716946B}" destId="{E3F9F91B-D0B1-4C22-86DE-581C6611F462}" srcOrd="1" destOrd="0" presId="urn:microsoft.com/office/officeart/2005/8/layout/hProcess9#1"/>
    <dgm:cxn modelId="{B75D107D-085D-4B19-B323-0605BCF7CC7E}" type="presParOf" srcId="{E3F9F91B-D0B1-4C22-86DE-581C6611F462}" destId="{B8449B6C-C20E-4EFC-A8B9-32AA0EE3F4A2}" srcOrd="0" destOrd="0" presId="urn:microsoft.com/office/officeart/2005/8/layout/hProcess9#1"/>
    <dgm:cxn modelId="{9B209555-58E4-4F7F-BB6F-D3EC47813841}" type="presParOf" srcId="{E3F9F91B-D0B1-4C22-86DE-581C6611F462}" destId="{5E607D3B-3206-48AB-8C77-CA37C63B864C}" srcOrd="1" destOrd="0" presId="urn:microsoft.com/office/officeart/2005/8/layout/hProcess9#1"/>
    <dgm:cxn modelId="{5751FD19-0362-4BBC-AB50-4634F1712D87}" type="presParOf" srcId="{E3F9F91B-D0B1-4C22-86DE-581C6611F462}" destId="{E660420F-3924-4645-BF68-1F507CB4A931}" srcOrd="2" destOrd="0" presId="urn:microsoft.com/office/officeart/2005/8/layout/hProcess9#1"/>
    <dgm:cxn modelId="{57578531-C79C-4D97-B1FA-14E493F8B7F2}" type="presParOf" srcId="{E3F9F91B-D0B1-4C22-86DE-581C6611F462}" destId="{BDA668AC-F282-4449-ABF1-425E62BAA080}" srcOrd="3" destOrd="0" presId="urn:microsoft.com/office/officeart/2005/8/layout/hProcess9#1"/>
    <dgm:cxn modelId="{F4B4E6DA-F1E7-4ACC-91C7-4E3B50ABFAC6}" type="presParOf" srcId="{E3F9F91B-D0B1-4C22-86DE-581C6611F462}" destId="{D716D45C-21A0-45FD-9AE5-1389835BBE87}" srcOrd="4" destOrd="0" presId="urn:microsoft.com/office/officeart/2005/8/layout/hProcess9#1"/>
    <dgm:cxn modelId="{AC19B4A7-4105-4E1E-815B-E3DC175D9444}" type="presParOf" srcId="{E3F9F91B-D0B1-4C22-86DE-581C6611F462}" destId="{F98EB38C-A06C-4F3D-A78A-96EDC271FCFA}" srcOrd="5" destOrd="0" presId="urn:microsoft.com/office/officeart/2005/8/layout/hProcess9#1"/>
    <dgm:cxn modelId="{C47026F7-9EBD-4FA7-9FDF-B86E7890B0D9}" type="presParOf" srcId="{E3F9F91B-D0B1-4C22-86DE-581C6611F462}" destId="{C7F55CAF-59CB-40A5-BB2C-FDC063A612B3}" srcOrd="6" destOrd="0" presId="urn:microsoft.com/office/officeart/2005/8/layout/hProcess9#1"/>
    <dgm:cxn modelId="{6F503853-DFCF-433A-9AD9-58F3822BFD47}" type="presParOf" srcId="{E3F9F91B-D0B1-4C22-86DE-581C6611F462}" destId="{F702B708-3855-42EE-98A7-00702038AA0E}" srcOrd="7" destOrd="0" presId="urn:microsoft.com/office/officeart/2005/8/layout/hProcess9#1"/>
    <dgm:cxn modelId="{354493BB-5AC3-423E-B3EA-5115C97E2A29}" type="presParOf" srcId="{E3F9F91B-D0B1-4C22-86DE-581C6611F462}" destId="{81ABFEF4-8627-4CE2-9C77-CBCDC678F622}" srcOrd="8" destOrd="0" presId="urn:microsoft.com/office/officeart/2005/8/layout/hProcess9#1"/>
    <dgm:cxn modelId="{87ADE128-B2EA-4A96-BA25-82543DA9B51A}" type="presParOf" srcId="{E3F9F91B-D0B1-4C22-86DE-581C6611F462}" destId="{55F446A2-DBDB-46A1-BF7B-5718760E4C36}" srcOrd="9" destOrd="0" presId="urn:microsoft.com/office/officeart/2005/8/layout/hProcess9#1"/>
    <dgm:cxn modelId="{7957C9AB-0DD7-4B6D-81D9-EC9D5918D92D}" type="presParOf" srcId="{E3F9F91B-D0B1-4C22-86DE-581C6611F462}" destId="{D979E1AE-F7C6-4E47-96CE-F3CA08B33385}" srcOrd="10" destOrd="0" presId="urn:microsoft.com/office/officeart/2005/8/layout/hProcess9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CD01DE4-D711-43F7-8B06-CFF8EC3A899F}">
      <dsp:nvSpPr>
        <dsp:cNvPr id="0" name=""/>
        <dsp:cNvSpPr/>
      </dsp:nvSpPr>
      <dsp:spPr>
        <a:xfrm>
          <a:off x="676084" y="0"/>
          <a:ext cx="7662291" cy="109728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8449B6C-C20E-4EFC-A8B9-32AA0EE3F4A2}">
      <dsp:nvSpPr>
        <dsp:cNvPr id="0" name=""/>
        <dsp:cNvSpPr/>
      </dsp:nvSpPr>
      <dsp:spPr>
        <a:xfrm>
          <a:off x="4759" y="329184"/>
          <a:ext cx="1368592" cy="4389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kern="1200" dirty="0"/>
            <a:t>发现问题</a:t>
          </a:r>
        </a:p>
      </dsp:txBody>
      <dsp:txXfrm>
        <a:off x="26185" y="350610"/>
        <a:ext cx="1325740" cy="396060"/>
      </dsp:txXfrm>
    </dsp:sp>
    <dsp:sp modelId="{E660420F-3924-4645-BF68-1F507CB4A931}">
      <dsp:nvSpPr>
        <dsp:cNvPr id="0" name=""/>
        <dsp:cNvSpPr/>
      </dsp:nvSpPr>
      <dsp:spPr>
        <a:xfrm>
          <a:off x="1532029" y="329184"/>
          <a:ext cx="1368592" cy="4389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kern="1200" dirty="0"/>
            <a:t>记录问题</a:t>
          </a:r>
        </a:p>
      </dsp:txBody>
      <dsp:txXfrm>
        <a:off x="1553455" y="350610"/>
        <a:ext cx="1325740" cy="396060"/>
      </dsp:txXfrm>
    </dsp:sp>
    <dsp:sp modelId="{D716D45C-21A0-45FD-9AE5-1389835BBE87}">
      <dsp:nvSpPr>
        <dsp:cNvPr id="0" name=""/>
        <dsp:cNvSpPr/>
      </dsp:nvSpPr>
      <dsp:spPr>
        <a:xfrm>
          <a:off x="3059298" y="329184"/>
          <a:ext cx="1368592" cy="4389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kern="1200" dirty="0"/>
            <a:t>质量安全例会</a:t>
          </a:r>
        </a:p>
      </dsp:txBody>
      <dsp:txXfrm>
        <a:off x="3080724" y="350610"/>
        <a:ext cx="1325740" cy="396060"/>
      </dsp:txXfrm>
    </dsp:sp>
    <dsp:sp modelId="{C7F55CAF-59CB-40A5-BB2C-FDC063A612B3}">
      <dsp:nvSpPr>
        <dsp:cNvPr id="0" name=""/>
        <dsp:cNvSpPr/>
      </dsp:nvSpPr>
      <dsp:spPr>
        <a:xfrm>
          <a:off x="4586568" y="329184"/>
          <a:ext cx="1368592" cy="4389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kern="1200" dirty="0"/>
            <a:t>整改通知单</a:t>
          </a:r>
        </a:p>
      </dsp:txBody>
      <dsp:txXfrm>
        <a:off x="4607994" y="350610"/>
        <a:ext cx="1325740" cy="396060"/>
      </dsp:txXfrm>
    </dsp:sp>
    <dsp:sp modelId="{81ABFEF4-8627-4CE2-9C77-CBCDC678F622}">
      <dsp:nvSpPr>
        <dsp:cNvPr id="0" name=""/>
        <dsp:cNvSpPr/>
      </dsp:nvSpPr>
      <dsp:spPr>
        <a:xfrm>
          <a:off x="6113838" y="329184"/>
          <a:ext cx="1368592" cy="4389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kern="1200" dirty="0"/>
            <a:t>问题复查</a:t>
          </a:r>
        </a:p>
      </dsp:txBody>
      <dsp:txXfrm>
        <a:off x="6135264" y="350610"/>
        <a:ext cx="1325740" cy="396060"/>
      </dsp:txXfrm>
    </dsp:sp>
    <dsp:sp modelId="{D979E1AE-F7C6-4E47-96CE-F3CA08B33385}">
      <dsp:nvSpPr>
        <dsp:cNvPr id="0" name=""/>
        <dsp:cNvSpPr/>
      </dsp:nvSpPr>
      <dsp:spPr>
        <a:xfrm>
          <a:off x="7641108" y="329184"/>
          <a:ext cx="1368592" cy="4389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100" kern="1200" dirty="0"/>
            <a:t>月度</a:t>
          </a:r>
          <a:r>
            <a:rPr lang="en-US" altLang="zh-CN" sz="1100" kern="1200" dirty="0"/>
            <a:t>/</a:t>
          </a:r>
          <a:r>
            <a:rPr lang="zh-CN" altLang="en-US" sz="1100" kern="1200" dirty="0"/>
            <a:t>季度分析总结</a:t>
          </a:r>
        </a:p>
      </dsp:txBody>
      <dsp:txXfrm>
        <a:off x="7662534" y="350610"/>
        <a:ext cx="1325740" cy="39606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#1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813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  <a:defRPr sz="1200" b="0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3075" name="Rectangle 3"/>
          <p:cNvSpPr>
            <a:spLocks noGrp="1"/>
          </p:cNvSpPr>
          <p:nvPr>
            <p:ph type="dt" idx="1"/>
          </p:nvPr>
        </p:nvSpPr>
        <p:spPr>
          <a:xfrm>
            <a:off x="3851275" y="0"/>
            <a:ext cx="2946400" cy="4953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  <a:defRPr sz="1200" b="0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117764" name="Rectangle 4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931863" y="744538"/>
            <a:ext cx="4935537" cy="3722687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9"/>
          </p:nvPr>
        </p:nvSpPr>
        <p:spPr bwMode="auto">
          <a:xfrm>
            <a:off x="906463" y="4714875"/>
            <a:ext cx="4984750" cy="4467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3078" name="Rectangle 6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4813" cy="496888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>
            <a:lvl1pPr>
              <a:lnSpc>
                <a:spcPct val="100000"/>
              </a:lnSpc>
              <a:spcBef>
                <a:spcPct val="0"/>
              </a:spcBef>
              <a:buFont typeface="Wingdings" panose="05000000000000000000" pitchFamily="2" charset="2"/>
              <a:buNone/>
              <a:defRPr sz="1200" b="0" noProof="1"/>
            </a:lvl1pPr>
          </a:lstStyle>
          <a:p>
            <a:pPr>
              <a:defRPr/>
            </a:pPr>
            <a:endParaRPr lang="en-US" altLang="x-none"/>
          </a:p>
        </p:txBody>
      </p:sp>
      <p:sp>
        <p:nvSpPr>
          <p:cNvPr id="3079" name="Rectangle 7"/>
          <p:cNvSpPr>
            <a:spLocks noGrp="1"/>
          </p:cNvSpPr>
          <p:nvPr>
            <p:ph type="sldNum" sz="quarter" idx="5"/>
          </p:nvPr>
        </p:nvSpPr>
        <p:spPr>
          <a:xfrm>
            <a:off x="3851275" y="9429750"/>
            <a:ext cx="2946400" cy="496888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b" anchorCtr="0" compatLnSpc="1"/>
          <a:lstStyle>
            <a:lvl1pPr algn="r">
              <a:lnSpc>
                <a:spcPct val="100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 sz="1200" b="0" smtClean="0"/>
            </a:lvl1pPr>
          </a:lstStyle>
          <a:p>
            <a:pPr>
              <a:defRPr/>
            </a:pPr>
            <a:fld id="{EECA169F-BB41-4C98-BB86-03F65B7F10E4}" type="slidenum">
              <a:rPr lang="en-US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algn="l" rtl="0" eaLnBrk="0" fontAlgn="base" hangingPunct="0">
      <a:spcBef>
        <a:spcPct val="30000"/>
      </a:spcBef>
      <a:spcAft>
        <a:spcPct val="0"/>
      </a:spcAft>
      <a:buFont typeface="Arial" panose="020B0604020202020204" pitchFamily="34" charset="0"/>
      <a:defRPr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0" fontAlgn="base" latinLnBrk="0" hangingPunct="0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919163" y="744538"/>
            <a:ext cx="4960937" cy="37226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ECA169F-BB41-4C98-BB86-03F65B7F10E4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78139A-37DD-484C-AC2A-F88C4A2F4DC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A61AE2-E738-4995-8DB4-2CEA4E366CC6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2A8F36-5FC0-462E-AFA8-FE934A34D91B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glodon设计工作\2016品牌\ppt美化\PPT美化\模板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0440" y="72439"/>
            <a:ext cx="3198323" cy="448887"/>
          </a:xfrm>
        </p:spPr>
        <p:txBody>
          <a:bodyPr>
            <a:noAutofit/>
          </a:bodyPr>
          <a:lstStyle>
            <a:lvl1pPr algn="l">
              <a:defRPr sz="1500" b="1" i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 spd="slow">
    <p:pu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2B898-ADBB-43D3-A442-57F691F9ED1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70058-A0DA-4000-9E20-FAFFCFC704D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CD3568-0F48-4C62-86E8-2A5D7329050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D3DF2A-FD0E-4EBF-9479-858ECB73C18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4260C-C1A2-4E00-B0CA-0EBBC2650E7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74B122-A59B-4F4E-AC3A-16A4EB63584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EEBDA6-6663-4656-A953-E78F9DFD2535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/>
              <a:t>单击此处编辑母版文本样式</a:t>
            </a:r>
          </a:p>
          <a:p>
            <a:pPr lvl="1"/>
            <a:r>
              <a:rPr lang="zh-CN" altLang="en-US" noProof="1"/>
              <a:t>第二级</a:t>
            </a:r>
          </a:p>
          <a:p>
            <a:pPr lvl="2"/>
            <a:r>
              <a:rPr lang="zh-CN" altLang="en-US" noProof="1"/>
              <a:t>第三级</a:t>
            </a:r>
          </a:p>
          <a:p>
            <a:pPr lvl="3"/>
            <a:r>
              <a:rPr lang="zh-CN" altLang="en-US" noProof="1"/>
              <a:t>第四级</a:t>
            </a:r>
          </a:p>
          <a:p>
            <a:pPr lvl="4"/>
            <a:r>
              <a:rPr lang="zh-CN" altLang="en-US" noProof="1"/>
              <a:t>第五级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8249C-CC50-4CEC-886E-D1AF0DD44BA7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ChangeArrowheads="1"/>
          </p:cNvSpPr>
          <p:nvPr>
            <p:ph type="body" idx="9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noProof="1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mtClean="0"/>
            </a:lvl1pPr>
          </a:lstStyle>
          <a:p>
            <a:pPr>
              <a:defRPr/>
            </a:pPr>
            <a:fld id="{1939FE8A-3046-40EE-BA86-6099490455B4}" type="slidenum">
              <a:rPr lang="zh-CN" altLang="en-US"/>
              <a:t>‹#›</a:t>
            </a:fld>
            <a:endParaRPr lang="zh-CN" altLang="en-US"/>
          </a:p>
        </p:txBody>
      </p:sp>
      <p:pic>
        <p:nvPicPr>
          <p:cNvPr id="1031" name="Picture 9" descr="02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0"/>
            <a:ext cx="9144000" cy="684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AutoShape 1031">
            <a:hlinkClick r:id="" action="ppaction://noaction"/>
          </p:cNvPr>
          <p:cNvSpPr>
            <a:spLocks noChangeArrowheads="1"/>
          </p:cNvSpPr>
          <p:nvPr userDrawn="1"/>
        </p:nvSpPr>
        <p:spPr bwMode="auto">
          <a:xfrm>
            <a:off x="8532813" y="333375"/>
            <a:ext cx="433387" cy="431800"/>
          </a:xfrm>
          <a:custGeom>
            <a:avLst/>
            <a:gdLst>
              <a:gd name="T0" fmla="*/ 325040 w 21600"/>
              <a:gd name="T1" fmla="*/ 0 h 21600"/>
              <a:gd name="T2" fmla="*/ 0 w 21600"/>
              <a:gd name="T3" fmla="*/ 215900 h 21600"/>
              <a:gd name="T4" fmla="*/ 325040 w 21600"/>
              <a:gd name="T5" fmla="*/ 431800 h 21600"/>
              <a:gd name="T6" fmla="*/ 433387 w 21600"/>
              <a:gd name="T7" fmla="*/ 2159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99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 eaLnBrk="0" hangingPunct="0">
              <a:lnSpc>
                <a:spcPct val="100000"/>
              </a:lnSpc>
              <a:spcBef>
                <a:spcPct val="0"/>
              </a:spcBef>
              <a:buClrTx/>
              <a:buFont typeface="Wingdings" panose="05000000000000000000" pitchFamily="2" charset="2"/>
              <a:buNone/>
              <a:defRPr/>
            </a:pPr>
            <a:r>
              <a:rPr lang="zh-CN" altLang="en-US" sz="1000">
                <a:latin typeface="Arial" panose="020B0604020202020204" pitchFamily="34" charset="0"/>
              </a:rPr>
              <a:t>返回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8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buFont typeface="Arial" panose="020B0604020202020204" pitchFamily="34" charset="0"/>
        <a:defRPr sz="2800">
          <a:solidFill>
            <a:schemeClr val="tx2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16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ctr" defTabSz="914400" eaLnBrk="0" fontAlgn="base" latinLnBrk="0" hangingPunct="0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3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80000"/>
        </a:lnSpc>
        <a:spcBef>
          <a:spcPct val="20000"/>
        </a:spcBef>
        <a:spcAft>
          <a:spcPct val="0"/>
        </a:spcAft>
        <a:buClr>
          <a:srgbClr val="3366FF"/>
        </a:buClr>
        <a:buFont typeface="Wingdings" panose="05000000000000000000" pitchFamily="2" charset="2"/>
        <a:buChar char="Ø"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26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5816" y="1110689"/>
            <a:ext cx="393763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eaLnBrk="0" hangingPunct="0"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1</a:t>
            </a: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）施工组织设计及审查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2705" y="1760855"/>
            <a:ext cx="9058275" cy="4946762"/>
            <a:chOff x="2455" y="2334"/>
            <a:chExt cx="14265" cy="7496"/>
          </a:xfrm>
        </p:grpSpPr>
        <p:sp>
          <p:nvSpPr>
            <p:cNvPr id="12" name="Text Box 169"/>
            <p:cNvSpPr txBox="1">
              <a:spLocks noChangeArrowheads="1"/>
            </p:cNvSpPr>
            <p:nvPr/>
          </p:nvSpPr>
          <p:spPr bwMode="auto">
            <a:xfrm>
              <a:off x="3371" y="4584"/>
              <a:ext cx="2554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施工总计划校核</a:t>
              </a:r>
            </a:p>
          </p:txBody>
        </p:sp>
        <p:sp>
          <p:nvSpPr>
            <p:cNvPr id="13" name="Text Box 180"/>
            <p:cNvSpPr txBox="1">
              <a:spLocks noChangeArrowheads="1"/>
            </p:cNvSpPr>
            <p:nvPr/>
          </p:nvSpPr>
          <p:spPr bwMode="auto">
            <a:xfrm>
              <a:off x="8747" y="4599"/>
              <a:ext cx="1906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流水段划分</a:t>
              </a:r>
            </a:p>
          </p:txBody>
        </p:sp>
        <p:pic>
          <p:nvPicPr>
            <p:cNvPr id="14" name="图片 13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73" y="2334"/>
              <a:ext cx="4198" cy="2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Text Box 189"/>
            <p:cNvSpPr txBox="1">
              <a:spLocks noChangeArrowheads="1"/>
            </p:cNvSpPr>
            <p:nvPr/>
          </p:nvSpPr>
          <p:spPr bwMode="auto">
            <a:xfrm>
              <a:off x="3664" y="9264"/>
              <a:ext cx="234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场地规划分析</a:t>
              </a:r>
            </a:p>
          </p:txBody>
        </p:sp>
        <p:pic>
          <p:nvPicPr>
            <p:cNvPr id="16" name="图片 2867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70" y="7053"/>
              <a:ext cx="4109" cy="217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Text Box 197"/>
            <p:cNvSpPr txBox="1">
              <a:spLocks noChangeArrowheads="1"/>
            </p:cNvSpPr>
            <p:nvPr/>
          </p:nvSpPr>
          <p:spPr bwMode="auto">
            <a:xfrm>
              <a:off x="13339" y="9264"/>
              <a:ext cx="255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重难点施工方案</a:t>
              </a:r>
            </a:p>
          </p:txBody>
        </p:sp>
        <p:pic>
          <p:nvPicPr>
            <p:cNvPr id="18" name="Picture 2" descr="CIMG723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88" y="7035"/>
              <a:ext cx="4232" cy="2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Text Box 197"/>
            <p:cNvSpPr txBox="1">
              <a:spLocks noChangeArrowheads="1"/>
            </p:cNvSpPr>
            <p:nvPr/>
          </p:nvSpPr>
          <p:spPr bwMode="auto">
            <a:xfrm>
              <a:off x="13311" y="4588"/>
              <a:ext cx="2552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资源需求计划等</a:t>
              </a:r>
            </a:p>
          </p:txBody>
        </p:sp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 bwMode="auto">
            <a:xfrm>
              <a:off x="12391" y="2334"/>
              <a:ext cx="4178" cy="2219"/>
            </a:xfrm>
            <a:prstGeom prst="rect">
              <a:avLst/>
            </a:prstGeom>
            <a:ln>
              <a:solidFill>
                <a:srgbClr val="1F497D">
                  <a:lumMod val="20000"/>
                  <a:lumOff val="80000"/>
                </a:srgbClr>
              </a:solidFill>
            </a:ln>
          </p:spPr>
        </p:pic>
        <p:pic>
          <p:nvPicPr>
            <p:cNvPr id="21" name="图片 28679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47" y="2334"/>
              <a:ext cx="4078" cy="22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Text Box 180"/>
            <p:cNvSpPr txBox="1">
              <a:spLocks noChangeArrowheads="1"/>
            </p:cNvSpPr>
            <p:nvPr/>
          </p:nvSpPr>
          <p:spPr bwMode="auto">
            <a:xfrm>
              <a:off x="9005" y="9319"/>
              <a:ext cx="1583" cy="5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ysClr val="windowText" lastClr="000000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1F497D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</a:rPr>
                <a:t>典型工况</a:t>
              </a:r>
            </a:p>
          </p:txBody>
        </p:sp>
        <p:pic>
          <p:nvPicPr>
            <p:cNvPr id="23" name="图片 28680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1" y="7035"/>
              <a:ext cx="4270" cy="21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4" name="组合 23"/>
            <p:cNvGrpSpPr/>
            <p:nvPr/>
          </p:nvGrpSpPr>
          <p:grpSpPr>
            <a:xfrm>
              <a:off x="2455" y="5220"/>
              <a:ext cx="14120" cy="1672"/>
              <a:chOff x="1558925" y="3328049"/>
              <a:chExt cx="8966200" cy="1061921"/>
            </a:xfrm>
          </p:grpSpPr>
          <p:grpSp>
            <p:nvGrpSpPr>
              <p:cNvPr id="25" name="Group 161"/>
              <p:cNvGrpSpPr/>
              <p:nvPr/>
            </p:nvGrpSpPr>
            <p:grpSpPr bwMode="auto">
              <a:xfrm>
                <a:off x="1558925" y="3737852"/>
                <a:ext cx="8966200" cy="250972"/>
                <a:chOff x="312" y="2331"/>
                <a:chExt cx="5010" cy="262"/>
              </a:xfrm>
              <a:solidFill>
                <a:srgbClr val="91A6C9">
                  <a:alpha val="58000"/>
                </a:srgbClr>
              </a:solidFill>
            </p:grpSpPr>
            <p:sp>
              <p:nvSpPr>
                <p:cNvPr id="32" name="AutoShape 54"/>
                <p:cNvSpPr>
                  <a:spLocks noChangeArrowheads="1"/>
                </p:cNvSpPr>
                <p:nvPr/>
              </p:nvSpPr>
              <p:spPr bwMode="auto">
                <a:xfrm>
                  <a:off x="312" y="234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solidFill>
                  <a:srgbClr val="C0504D"/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3" name="AutoShape 55"/>
                <p:cNvSpPr>
                  <a:spLocks noChangeArrowheads="1"/>
                </p:cNvSpPr>
                <p:nvPr/>
              </p:nvSpPr>
              <p:spPr bwMode="auto">
                <a:xfrm>
                  <a:off x="412" y="234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4" name="AutoShape 56"/>
                <p:cNvSpPr>
                  <a:spLocks noChangeArrowheads="1"/>
                </p:cNvSpPr>
                <p:nvPr/>
              </p:nvSpPr>
              <p:spPr bwMode="auto">
                <a:xfrm>
                  <a:off x="512" y="234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5" name="AutoShape 57"/>
                <p:cNvSpPr>
                  <a:spLocks noChangeArrowheads="1"/>
                </p:cNvSpPr>
                <p:nvPr/>
              </p:nvSpPr>
              <p:spPr bwMode="auto">
                <a:xfrm>
                  <a:off x="612" y="234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6" name="AutoShape 58"/>
                <p:cNvSpPr>
                  <a:spLocks noChangeArrowheads="1"/>
                </p:cNvSpPr>
                <p:nvPr/>
              </p:nvSpPr>
              <p:spPr bwMode="auto">
                <a:xfrm>
                  <a:off x="811" y="2346"/>
                  <a:ext cx="130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7" name="AutoShape 59"/>
                <p:cNvSpPr>
                  <a:spLocks noChangeArrowheads="1"/>
                </p:cNvSpPr>
                <p:nvPr/>
              </p:nvSpPr>
              <p:spPr bwMode="auto">
                <a:xfrm>
                  <a:off x="711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8" name="AutoShape 60"/>
                <p:cNvSpPr>
                  <a:spLocks noChangeArrowheads="1"/>
                </p:cNvSpPr>
                <p:nvPr/>
              </p:nvSpPr>
              <p:spPr bwMode="auto">
                <a:xfrm>
                  <a:off x="911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39" name="AutoShape 61"/>
                <p:cNvSpPr>
                  <a:spLocks noChangeArrowheads="1"/>
                </p:cNvSpPr>
                <p:nvPr/>
              </p:nvSpPr>
              <p:spPr bwMode="auto">
                <a:xfrm>
                  <a:off x="1011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0" name="AutoShape 62"/>
                <p:cNvSpPr>
                  <a:spLocks noChangeArrowheads="1"/>
                </p:cNvSpPr>
                <p:nvPr/>
              </p:nvSpPr>
              <p:spPr bwMode="auto">
                <a:xfrm>
                  <a:off x="1210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1" name="AutoShape 63"/>
                <p:cNvSpPr>
                  <a:spLocks noChangeArrowheads="1"/>
                </p:cNvSpPr>
                <p:nvPr/>
              </p:nvSpPr>
              <p:spPr bwMode="auto">
                <a:xfrm>
                  <a:off x="1410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2" name="AutoShape 64"/>
                <p:cNvSpPr>
                  <a:spLocks noChangeArrowheads="1"/>
                </p:cNvSpPr>
                <p:nvPr/>
              </p:nvSpPr>
              <p:spPr bwMode="auto">
                <a:xfrm>
                  <a:off x="1110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3" name="AutoShape 65"/>
                <p:cNvSpPr>
                  <a:spLocks noChangeArrowheads="1"/>
                </p:cNvSpPr>
                <p:nvPr/>
              </p:nvSpPr>
              <p:spPr bwMode="auto">
                <a:xfrm>
                  <a:off x="1310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4" name="AutoShape 66"/>
                <p:cNvSpPr>
                  <a:spLocks noChangeArrowheads="1"/>
                </p:cNvSpPr>
                <p:nvPr/>
              </p:nvSpPr>
              <p:spPr bwMode="auto">
                <a:xfrm>
                  <a:off x="1509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5" name="AutoShape 67"/>
                <p:cNvSpPr>
                  <a:spLocks noChangeArrowheads="1"/>
                </p:cNvSpPr>
                <p:nvPr/>
              </p:nvSpPr>
              <p:spPr bwMode="auto">
                <a:xfrm>
                  <a:off x="1609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 algn="ctr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6" name="AutoShape 68"/>
                <p:cNvSpPr>
                  <a:spLocks noChangeArrowheads="1"/>
                </p:cNvSpPr>
                <p:nvPr/>
              </p:nvSpPr>
              <p:spPr bwMode="auto">
                <a:xfrm>
                  <a:off x="1709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7" name="AutoShape 69"/>
                <p:cNvSpPr>
                  <a:spLocks noChangeArrowheads="1"/>
                </p:cNvSpPr>
                <p:nvPr/>
              </p:nvSpPr>
              <p:spPr bwMode="auto">
                <a:xfrm>
                  <a:off x="1809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8" name="AutoShape 70"/>
                <p:cNvSpPr>
                  <a:spLocks noChangeArrowheads="1"/>
                </p:cNvSpPr>
                <p:nvPr/>
              </p:nvSpPr>
              <p:spPr bwMode="auto">
                <a:xfrm>
                  <a:off x="1908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49" name="AutoShape 71"/>
                <p:cNvSpPr>
                  <a:spLocks noChangeArrowheads="1"/>
                </p:cNvSpPr>
                <p:nvPr/>
              </p:nvSpPr>
              <p:spPr bwMode="auto">
                <a:xfrm>
                  <a:off x="2008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0" name="AutoShape 72"/>
                <p:cNvSpPr>
                  <a:spLocks noChangeArrowheads="1"/>
                </p:cNvSpPr>
                <p:nvPr/>
              </p:nvSpPr>
              <p:spPr bwMode="auto">
                <a:xfrm>
                  <a:off x="2108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solidFill>
                  <a:srgbClr val="C0504D"/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1" name="AutoShape 73"/>
                <p:cNvSpPr>
                  <a:spLocks noChangeArrowheads="1"/>
                </p:cNvSpPr>
                <p:nvPr/>
              </p:nvSpPr>
              <p:spPr bwMode="auto">
                <a:xfrm>
                  <a:off x="2207" y="2340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2" name="AutoShape 74"/>
                <p:cNvSpPr>
                  <a:spLocks noChangeArrowheads="1"/>
                </p:cNvSpPr>
                <p:nvPr/>
              </p:nvSpPr>
              <p:spPr bwMode="auto">
                <a:xfrm>
                  <a:off x="2300" y="2342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3" name="AutoShape 75"/>
                <p:cNvSpPr>
                  <a:spLocks noChangeArrowheads="1"/>
                </p:cNvSpPr>
                <p:nvPr/>
              </p:nvSpPr>
              <p:spPr bwMode="auto">
                <a:xfrm>
                  <a:off x="2400" y="2342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4" name="AutoShape 76"/>
                <p:cNvSpPr>
                  <a:spLocks noChangeArrowheads="1"/>
                </p:cNvSpPr>
                <p:nvPr/>
              </p:nvSpPr>
              <p:spPr bwMode="auto">
                <a:xfrm>
                  <a:off x="2500" y="2342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5" name="AutoShape 77"/>
                <p:cNvSpPr>
                  <a:spLocks noChangeArrowheads="1"/>
                </p:cNvSpPr>
                <p:nvPr/>
              </p:nvSpPr>
              <p:spPr bwMode="auto">
                <a:xfrm>
                  <a:off x="2600" y="2342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6" name="AutoShape 78"/>
                <p:cNvSpPr>
                  <a:spLocks noChangeArrowheads="1"/>
                </p:cNvSpPr>
                <p:nvPr/>
              </p:nvSpPr>
              <p:spPr bwMode="auto">
                <a:xfrm>
                  <a:off x="2799" y="2342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7" name="AutoShape 79"/>
                <p:cNvSpPr>
                  <a:spLocks noChangeArrowheads="1"/>
                </p:cNvSpPr>
                <p:nvPr/>
              </p:nvSpPr>
              <p:spPr bwMode="auto">
                <a:xfrm>
                  <a:off x="2699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8" name="AutoShape 80"/>
                <p:cNvSpPr>
                  <a:spLocks noChangeArrowheads="1"/>
                </p:cNvSpPr>
                <p:nvPr/>
              </p:nvSpPr>
              <p:spPr bwMode="auto">
                <a:xfrm>
                  <a:off x="2899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 algn="ctr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59" name="AutoShape 81"/>
                <p:cNvSpPr>
                  <a:spLocks noChangeArrowheads="1"/>
                </p:cNvSpPr>
                <p:nvPr/>
              </p:nvSpPr>
              <p:spPr bwMode="auto">
                <a:xfrm>
                  <a:off x="2999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0" name="AutoShape 82"/>
                <p:cNvSpPr>
                  <a:spLocks noChangeArrowheads="1"/>
                </p:cNvSpPr>
                <p:nvPr/>
              </p:nvSpPr>
              <p:spPr bwMode="auto">
                <a:xfrm>
                  <a:off x="3198" y="2336"/>
                  <a:ext cx="130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1" name="AutoShape 83"/>
                <p:cNvSpPr>
                  <a:spLocks noChangeArrowheads="1"/>
                </p:cNvSpPr>
                <p:nvPr/>
              </p:nvSpPr>
              <p:spPr bwMode="auto">
                <a:xfrm>
                  <a:off x="3398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2" name="AutoShape 84"/>
                <p:cNvSpPr>
                  <a:spLocks noChangeArrowheads="1"/>
                </p:cNvSpPr>
                <p:nvPr/>
              </p:nvSpPr>
              <p:spPr bwMode="auto">
                <a:xfrm>
                  <a:off x="3098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3" name="AutoShape 85"/>
                <p:cNvSpPr>
                  <a:spLocks noChangeArrowheads="1"/>
                </p:cNvSpPr>
                <p:nvPr/>
              </p:nvSpPr>
              <p:spPr bwMode="auto">
                <a:xfrm>
                  <a:off x="3298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4" name="AutoShape 86"/>
                <p:cNvSpPr>
                  <a:spLocks noChangeArrowheads="1"/>
                </p:cNvSpPr>
                <p:nvPr/>
              </p:nvSpPr>
              <p:spPr bwMode="auto">
                <a:xfrm>
                  <a:off x="3497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5" name="AutoShape 87"/>
                <p:cNvSpPr>
                  <a:spLocks noChangeArrowheads="1"/>
                </p:cNvSpPr>
                <p:nvPr/>
              </p:nvSpPr>
              <p:spPr bwMode="auto">
                <a:xfrm>
                  <a:off x="3597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6" name="AutoShape 88"/>
                <p:cNvSpPr>
                  <a:spLocks noChangeArrowheads="1"/>
                </p:cNvSpPr>
                <p:nvPr/>
              </p:nvSpPr>
              <p:spPr bwMode="auto">
                <a:xfrm>
                  <a:off x="3697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solidFill>
                  <a:srgbClr val="C0504D"/>
                </a:solidFill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7" name="AutoShape 89"/>
                <p:cNvSpPr>
                  <a:spLocks noChangeArrowheads="1"/>
                </p:cNvSpPr>
                <p:nvPr/>
              </p:nvSpPr>
              <p:spPr bwMode="auto">
                <a:xfrm>
                  <a:off x="3797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8" name="AutoShape 90"/>
                <p:cNvSpPr>
                  <a:spLocks noChangeArrowheads="1"/>
                </p:cNvSpPr>
                <p:nvPr/>
              </p:nvSpPr>
              <p:spPr bwMode="auto">
                <a:xfrm>
                  <a:off x="3896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69" name="AutoShape 91"/>
                <p:cNvSpPr>
                  <a:spLocks noChangeArrowheads="1"/>
                </p:cNvSpPr>
                <p:nvPr/>
              </p:nvSpPr>
              <p:spPr bwMode="auto">
                <a:xfrm>
                  <a:off x="3996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0" name="AutoShape 92"/>
                <p:cNvSpPr>
                  <a:spLocks noChangeArrowheads="1"/>
                </p:cNvSpPr>
                <p:nvPr/>
              </p:nvSpPr>
              <p:spPr bwMode="auto">
                <a:xfrm>
                  <a:off x="4096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1" name="AutoShape 93"/>
                <p:cNvSpPr>
                  <a:spLocks noChangeArrowheads="1"/>
                </p:cNvSpPr>
                <p:nvPr/>
              </p:nvSpPr>
              <p:spPr bwMode="auto">
                <a:xfrm>
                  <a:off x="4195" y="2336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 algn="ctr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2" name="AutoShape 94"/>
                <p:cNvSpPr>
                  <a:spLocks noChangeArrowheads="1"/>
                </p:cNvSpPr>
                <p:nvPr/>
              </p:nvSpPr>
              <p:spPr bwMode="auto">
                <a:xfrm>
                  <a:off x="4392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3" name="AutoShape 95"/>
                <p:cNvSpPr>
                  <a:spLocks noChangeArrowheads="1"/>
                </p:cNvSpPr>
                <p:nvPr/>
              </p:nvSpPr>
              <p:spPr bwMode="auto">
                <a:xfrm>
                  <a:off x="4292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4" name="AutoShape 96"/>
                <p:cNvSpPr>
                  <a:spLocks noChangeArrowheads="1"/>
                </p:cNvSpPr>
                <p:nvPr/>
              </p:nvSpPr>
              <p:spPr bwMode="auto">
                <a:xfrm>
                  <a:off x="4491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5" name="AutoShape 97"/>
                <p:cNvSpPr>
                  <a:spLocks noChangeArrowheads="1"/>
                </p:cNvSpPr>
                <p:nvPr/>
              </p:nvSpPr>
              <p:spPr bwMode="auto">
                <a:xfrm>
                  <a:off x="4591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6" name="AutoShape 98"/>
                <p:cNvSpPr>
                  <a:spLocks noChangeArrowheads="1"/>
                </p:cNvSpPr>
                <p:nvPr/>
              </p:nvSpPr>
              <p:spPr bwMode="auto">
                <a:xfrm>
                  <a:off x="4691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7" name="AutoShape 99"/>
                <p:cNvSpPr>
                  <a:spLocks noChangeArrowheads="1"/>
                </p:cNvSpPr>
                <p:nvPr/>
              </p:nvSpPr>
              <p:spPr bwMode="auto">
                <a:xfrm>
                  <a:off x="4791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8" name="AutoShape 100"/>
                <p:cNvSpPr>
                  <a:spLocks noChangeArrowheads="1"/>
                </p:cNvSpPr>
                <p:nvPr/>
              </p:nvSpPr>
              <p:spPr bwMode="auto">
                <a:xfrm>
                  <a:off x="4890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79" name="AutoShape 101"/>
                <p:cNvSpPr>
                  <a:spLocks noChangeArrowheads="1"/>
                </p:cNvSpPr>
                <p:nvPr/>
              </p:nvSpPr>
              <p:spPr bwMode="auto">
                <a:xfrm>
                  <a:off x="4990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0" name="AutoShape 102"/>
                <p:cNvSpPr>
                  <a:spLocks noChangeArrowheads="1"/>
                </p:cNvSpPr>
                <p:nvPr/>
              </p:nvSpPr>
              <p:spPr bwMode="auto">
                <a:xfrm>
                  <a:off x="5090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grpFill/>
                <a:ln w="9525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  <p:sp>
              <p:nvSpPr>
                <p:cNvPr id="81" name="AutoShape 103"/>
                <p:cNvSpPr>
                  <a:spLocks noChangeArrowheads="1"/>
                </p:cNvSpPr>
                <p:nvPr/>
              </p:nvSpPr>
              <p:spPr bwMode="auto">
                <a:xfrm>
                  <a:off x="5189" y="2331"/>
                  <a:ext cx="133" cy="247"/>
                </a:xfrm>
                <a:prstGeom prst="chevron">
                  <a:avLst>
                    <a:gd name="adj" fmla="val 51130"/>
                  </a:avLst>
                </a:prstGeom>
                <a:solidFill>
                  <a:srgbClr val="C0504D"/>
                </a:solidFill>
                <a:ln w="9525" algn="ctr">
                  <a:noFill/>
                  <a:miter lim="800000"/>
                </a:ln>
                <a:effectLst/>
              </p:spPr>
              <p:txBody>
                <a:bodyPr wrap="none" anchor="ctr"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Arial" panose="020B0604020202020204" pitchFamily="34" charset="0"/>
                  </a:endParaRPr>
                </a:p>
              </p:txBody>
            </p:sp>
          </p:grpSp>
          <p:sp>
            <p:nvSpPr>
              <p:cNvPr id="26" name="Line 190"/>
              <p:cNvSpPr>
                <a:spLocks noChangeShapeType="1"/>
              </p:cNvSpPr>
              <p:nvPr/>
            </p:nvSpPr>
            <p:spPr bwMode="auto">
              <a:xfrm>
                <a:off x="9272592" y="3328049"/>
                <a:ext cx="0" cy="390260"/>
              </a:xfrm>
              <a:prstGeom prst="line">
                <a:avLst/>
              </a:prstGeom>
              <a:noFill/>
              <a:ln w="15875" cap="rnd">
                <a:solidFill>
                  <a:srgbClr val="91A6C9">
                    <a:alpha val="83000"/>
                  </a:srgbClr>
                </a:solidFill>
                <a:prstDash val="sysDash"/>
                <a:rou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7" name="Line 190"/>
              <p:cNvSpPr>
                <a:spLocks noChangeShapeType="1"/>
              </p:cNvSpPr>
              <p:nvPr/>
            </p:nvSpPr>
            <p:spPr bwMode="auto">
              <a:xfrm>
                <a:off x="6273580" y="3328049"/>
                <a:ext cx="0" cy="390260"/>
              </a:xfrm>
              <a:prstGeom prst="line">
                <a:avLst/>
              </a:prstGeom>
              <a:noFill/>
              <a:ln w="15875" cap="rnd">
                <a:solidFill>
                  <a:srgbClr val="91A6C9">
                    <a:alpha val="83000"/>
                  </a:srgbClr>
                </a:solidFill>
                <a:prstDash val="sysDash"/>
                <a:rou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8" name="Line 190"/>
              <p:cNvSpPr>
                <a:spLocks noChangeShapeType="1"/>
              </p:cNvSpPr>
              <p:nvPr/>
            </p:nvSpPr>
            <p:spPr bwMode="auto">
              <a:xfrm>
                <a:off x="2990846" y="3358477"/>
                <a:ext cx="0" cy="390261"/>
              </a:xfrm>
              <a:prstGeom prst="line">
                <a:avLst/>
              </a:prstGeom>
              <a:noFill/>
              <a:ln w="15875" cap="rnd">
                <a:solidFill>
                  <a:srgbClr val="91A6C9">
                    <a:alpha val="83000"/>
                  </a:srgbClr>
                </a:solidFill>
                <a:prstDash val="sysDash"/>
                <a:rou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29" name="Line 190"/>
              <p:cNvSpPr>
                <a:spLocks noChangeShapeType="1"/>
              </p:cNvSpPr>
              <p:nvPr/>
            </p:nvSpPr>
            <p:spPr bwMode="auto">
              <a:xfrm>
                <a:off x="2990846" y="3999710"/>
                <a:ext cx="0" cy="390260"/>
              </a:xfrm>
              <a:prstGeom prst="line">
                <a:avLst/>
              </a:prstGeom>
              <a:noFill/>
              <a:ln w="15875" cap="rnd">
                <a:solidFill>
                  <a:srgbClr val="91A6C9">
                    <a:alpha val="83000"/>
                  </a:srgbClr>
                </a:solidFill>
                <a:prstDash val="sysDash"/>
                <a:rou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0" name="Line 199"/>
              <p:cNvSpPr>
                <a:spLocks noChangeShapeType="1"/>
              </p:cNvSpPr>
              <p:nvPr/>
            </p:nvSpPr>
            <p:spPr bwMode="auto">
              <a:xfrm>
                <a:off x="9272592" y="3985158"/>
                <a:ext cx="0" cy="390261"/>
              </a:xfrm>
              <a:prstGeom prst="line">
                <a:avLst/>
              </a:prstGeom>
              <a:noFill/>
              <a:ln w="15875" cap="rnd">
                <a:solidFill>
                  <a:srgbClr val="91A6C9">
                    <a:alpha val="83000"/>
                  </a:srgbClr>
                </a:solidFill>
                <a:prstDash val="sysDash"/>
                <a:rou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  <p:sp>
            <p:nvSpPr>
              <p:cNvPr id="31" name="Line 190"/>
              <p:cNvSpPr>
                <a:spLocks noChangeShapeType="1"/>
              </p:cNvSpPr>
              <p:nvPr/>
            </p:nvSpPr>
            <p:spPr bwMode="auto">
              <a:xfrm>
                <a:off x="6274941" y="3980886"/>
                <a:ext cx="0" cy="390260"/>
              </a:xfrm>
              <a:prstGeom prst="line">
                <a:avLst/>
              </a:prstGeom>
              <a:noFill/>
              <a:ln w="15875" cap="rnd">
                <a:solidFill>
                  <a:srgbClr val="91A6C9">
                    <a:alpha val="83000"/>
                  </a:srgbClr>
                </a:solidFill>
                <a:prstDash val="sysDash"/>
                <a:round/>
              </a:ln>
              <a:effectLst/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Arial" panose="020B0604020202020204" pitchFamily="34" charset="0"/>
                </a:endParaRPr>
              </a:p>
            </p:txBody>
          </p:sp>
        </p:grp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9976" y="1150059"/>
            <a:ext cx="322262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eaLnBrk="0" hangingPunct="0"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3</a:t>
            </a: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）质量、安全管理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450" y="1926590"/>
            <a:ext cx="8420100" cy="478155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756592" y="979339"/>
            <a:ext cx="9724390" cy="8750999"/>
            <a:chOff x="2327787" y="-3100450"/>
            <a:chExt cx="6662919" cy="7183597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937569" y="-3100450"/>
              <a:ext cx="6053137" cy="4331494"/>
            </a:xfrm>
            <a:prstGeom prst="rect">
              <a:avLst/>
            </a:prstGeom>
          </p:spPr>
        </p:pic>
        <p:sp>
          <p:nvSpPr>
            <p:cNvPr id="9" name="圆角矩形 8"/>
            <p:cNvSpPr/>
            <p:nvPr/>
          </p:nvSpPr>
          <p:spPr>
            <a:xfrm>
              <a:off x="5423795" y="2355726"/>
              <a:ext cx="3168352" cy="216024"/>
            </a:xfrm>
            <a:prstGeom prst="roundRect">
              <a:avLst/>
            </a:prstGeom>
            <a:noFill/>
            <a:ln w="38100" cap="flat" cmpd="sng" algn="ctr">
              <a:solidFill>
                <a:srgbClr val="FF0000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cxnSp>
          <p:nvCxnSpPr>
            <p:cNvPr id="10" name="直接箭头连接符 9"/>
            <p:cNvCxnSpPr/>
            <p:nvPr/>
          </p:nvCxnSpPr>
          <p:spPr>
            <a:xfrm flipV="1">
              <a:off x="2430343" y="2550491"/>
              <a:ext cx="3070702" cy="292640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triangle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  <p:cxnSp>
          <p:nvCxnSpPr>
            <p:cNvPr id="11" name="直接箭头连接符 10"/>
            <p:cNvCxnSpPr/>
            <p:nvPr/>
          </p:nvCxnSpPr>
          <p:spPr>
            <a:xfrm>
              <a:off x="2327787" y="2949819"/>
              <a:ext cx="1472689" cy="1133328"/>
            </a:xfrm>
            <a:prstGeom prst="straightConnector1">
              <a:avLst/>
            </a:prstGeom>
            <a:noFill/>
            <a:ln w="38100" cap="flat" cmpd="sng" algn="ctr">
              <a:solidFill>
                <a:srgbClr val="C0504D"/>
              </a:solidFill>
              <a:prstDash val="solid"/>
              <a:tailEnd type="triangle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4"/>
          <p:cNvSpPr>
            <a:spLocks noChangeArrowheads="1"/>
          </p:cNvSpPr>
          <p:nvPr/>
        </p:nvSpPr>
        <p:spPr bwMode="auto">
          <a:xfrm>
            <a:off x="3263506" y="1382634"/>
            <a:ext cx="280352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  </a:t>
            </a:r>
            <a:r>
              <a:rPr kumimoji="0" lang="en-US" altLang="zh-CN" sz="21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BIM</a:t>
            </a:r>
            <a:r>
              <a:rPr kumimoji="0" lang="en-US" altLang="zh-CN" sz="21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VS</a:t>
            </a:r>
            <a:r>
              <a:rPr kumimoji="0" lang="zh-CN" altLang="en-US" sz="21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rPr>
              <a:t>传统</a:t>
            </a:r>
            <a:r>
              <a:rPr kumimoji="0" lang="zh-CN" altLang="en-US" sz="2100" b="0" i="0" u="none" strike="noStrike" kern="0" cap="none" spc="0" normalizeH="0" baseline="0" noProof="0" dirty="0">
                <a:ln>
                  <a:noFill/>
                </a:ln>
                <a:solidFill>
                  <a:srgbClr val="3F3F3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sym typeface="方正姚体" panose="02010601030101010101" pitchFamily="2" charset="-122"/>
              </a:rPr>
              <a:t>模式对比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rgbClr val="3F3F3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sym typeface="方正姚体" panose="02010601030101010101" pitchFamily="2" charset="-122"/>
            </a:endParaRPr>
          </a:p>
        </p:txBody>
      </p:sp>
      <p:graphicFrame>
        <p:nvGraphicFramePr>
          <p:cNvPr id="12" name="图示 11"/>
          <p:cNvGraphicFramePr/>
          <p:nvPr/>
        </p:nvGraphicFramePr>
        <p:xfrm>
          <a:off x="64770" y="3665495"/>
          <a:ext cx="9014460" cy="10972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圆角矩形 14"/>
          <p:cNvSpPr/>
          <p:nvPr/>
        </p:nvSpPr>
        <p:spPr bwMode="auto">
          <a:xfrm>
            <a:off x="1627890" y="4621000"/>
            <a:ext cx="1247470" cy="1717172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641230" y="4931705"/>
            <a:ext cx="120944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问题手写记录，并拍摄现场问题照片，电话或口头通知责任人， </a:t>
            </a:r>
          </a:p>
        </p:txBody>
      </p:sp>
      <p:sp>
        <p:nvSpPr>
          <p:cNvPr id="27" name="圆角矩形 26"/>
          <p:cNvSpPr/>
          <p:nvPr/>
        </p:nvSpPr>
        <p:spPr bwMode="auto">
          <a:xfrm>
            <a:off x="3194990" y="4621000"/>
            <a:ext cx="1247470" cy="1717172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233020" y="4931705"/>
            <a:ext cx="1209440" cy="714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重要问题编写</a:t>
            </a:r>
            <a:r>
              <a:rPr kumimoji="0" lang="en-US" altLang="zh-CN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，例会交底</a:t>
            </a:r>
          </a:p>
        </p:txBody>
      </p:sp>
      <p:sp>
        <p:nvSpPr>
          <p:cNvPr id="29" name="圆角矩形 28"/>
          <p:cNvSpPr/>
          <p:nvPr/>
        </p:nvSpPr>
        <p:spPr bwMode="auto">
          <a:xfrm>
            <a:off x="4736849" y="4632430"/>
            <a:ext cx="1247470" cy="1717172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4752024" y="4931705"/>
            <a:ext cx="12094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手写</a:t>
            </a:r>
            <a:r>
              <a:rPr kumimoji="0" lang="en-US" altLang="zh-CN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电脑、记录，</a:t>
            </a:r>
            <a:r>
              <a:rPr kumimoji="0" lang="en-US" altLang="zh-CN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编写整改通知单</a:t>
            </a:r>
          </a:p>
        </p:txBody>
      </p:sp>
      <p:sp>
        <p:nvSpPr>
          <p:cNvPr id="31" name="圆角矩形 30"/>
          <p:cNvSpPr/>
          <p:nvPr/>
        </p:nvSpPr>
        <p:spPr bwMode="auto">
          <a:xfrm>
            <a:off x="6284186" y="4621000"/>
            <a:ext cx="1247470" cy="1717172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448425" y="5000955"/>
            <a:ext cx="1209440" cy="299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手写记录</a:t>
            </a:r>
          </a:p>
        </p:txBody>
      </p:sp>
      <p:sp>
        <p:nvSpPr>
          <p:cNvPr id="33" name="圆角矩形 32"/>
          <p:cNvSpPr/>
          <p:nvPr/>
        </p:nvSpPr>
        <p:spPr bwMode="auto">
          <a:xfrm>
            <a:off x="7826045" y="4610121"/>
            <a:ext cx="1247470" cy="1717172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7869790" y="4991036"/>
            <a:ext cx="120944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编辑</a:t>
            </a:r>
            <a:r>
              <a:rPr kumimoji="0" lang="en-US" altLang="zh-CN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，记录各项问题的责任人，问题照片，销项照片等信息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-222885" y="1567339"/>
            <a:ext cx="1973580" cy="3472815"/>
            <a:chOff x="-529780" y="-221297"/>
            <a:chExt cx="2789930" cy="4952126"/>
          </a:xfrm>
        </p:grpSpPr>
        <p:pic>
          <p:nvPicPr>
            <p:cNvPr id="38" name="图片 38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245" t="3702" r="10960" b="15459"/>
            <a:stretch>
              <a:fillRect/>
            </a:stretch>
          </p:blipFill>
          <p:spPr bwMode="auto">
            <a:xfrm>
              <a:off x="374332" y="630582"/>
              <a:ext cx="1080135" cy="21430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29780" y="-221297"/>
              <a:ext cx="2789930" cy="4952126"/>
            </a:xfrm>
            <a:prstGeom prst="rect">
              <a:avLst/>
            </a:prstGeom>
          </p:spPr>
        </p:pic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8598" y="4997682"/>
            <a:ext cx="1171575" cy="907256"/>
          </a:xfrm>
          <a:prstGeom prst="rect">
            <a:avLst/>
          </a:prstGeom>
        </p:spPr>
      </p:pic>
      <p:sp>
        <p:nvSpPr>
          <p:cNvPr id="36" name="圆角矩形 35"/>
          <p:cNvSpPr/>
          <p:nvPr/>
        </p:nvSpPr>
        <p:spPr bwMode="auto">
          <a:xfrm>
            <a:off x="1644138" y="2021122"/>
            <a:ext cx="1247470" cy="1717172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657478" y="2331827"/>
            <a:ext cx="1209440" cy="154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APP</a:t>
            </a: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快速记录问题，并手机拍照，推送责任人。</a:t>
            </a:r>
            <a:endParaRPr kumimoji="0" lang="en-US" altLang="zh-CN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私密权限管理 </a:t>
            </a:r>
          </a:p>
        </p:txBody>
      </p:sp>
      <p:sp>
        <p:nvSpPr>
          <p:cNvPr id="42" name="圆角矩形 41"/>
          <p:cNvSpPr/>
          <p:nvPr/>
        </p:nvSpPr>
        <p:spPr bwMode="auto">
          <a:xfrm>
            <a:off x="3211238" y="2021122"/>
            <a:ext cx="1247470" cy="1717172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3263165" y="2350853"/>
            <a:ext cx="120944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通过手机记录信息</a:t>
            </a:r>
            <a:endParaRPr kumimoji="0" lang="en-US" altLang="zh-CN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自动生成</a:t>
            </a:r>
            <a:r>
              <a:rPr kumimoji="0" lang="en-US" altLang="zh-CN" sz="135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kumimoji="0" lang="zh-CN" altLang="en-US" sz="1350" b="0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圆角矩形 43"/>
          <p:cNvSpPr/>
          <p:nvPr/>
        </p:nvSpPr>
        <p:spPr bwMode="auto">
          <a:xfrm>
            <a:off x="4753097" y="2032552"/>
            <a:ext cx="1247470" cy="1717172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4822799" y="2355002"/>
            <a:ext cx="1209440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通过手机记录信息</a:t>
            </a:r>
            <a:endParaRPr kumimoji="0" lang="en-US" altLang="zh-CN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自动生成整改通知单，打印下发</a:t>
            </a:r>
          </a:p>
        </p:txBody>
      </p:sp>
      <p:sp>
        <p:nvSpPr>
          <p:cNvPr id="46" name="圆角矩形 45"/>
          <p:cNvSpPr/>
          <p:nvPr/>
        </p:nvSpPr>
        <p:spPr bwMode="auto">
          <a:xfrm>
            <a:off x="6300434" y="2021122"/>
            <a:ext cx="1247470" cy="1717172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6338463" y="2354909"/>
            <a:ext cx="1209440" cy="112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通过手机记录信息</a:t>
            </a:r>
            <a:endParaRPr kumimoji="0" lang="en-US" altLang="zh-CN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线上流程提醒验收</a:t>
            </a:r>
          </a:p>
        </p:txBody>
      </p:sp>
      <p:sp>
        <p:nvSpPr>
          <p:cNvPr id="48" name="圆角矩形 47"/>
          <p:cNvSpPr/>
          <p:nvPr/>
        </p:nvSpPr>
        <p:spPr bwMode="auto">
          <a:xfrm>
            <a:off x="7842293" y="2010243"/>
            <a:ext cx="1247470" cy="1717172"/>
          </a:xfrm>
          <a:prstGeom prst="roundRect">
            <a:avLst/>
          </a:prstGeom>
          <a:solidFill>
            <a:srgbClr val="92D050"/>
          </a:solidFill>
          <a:ln>
            <a:headEnd type="none" w="med" len="med"/>
            <a:tailEnd type="none" w="med" len="me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vert="horz" wrap="square" lIns="68580" tIns="34290" rIns="68580" bIns="34290" numCol="1" rtlCol="0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915510" y="2325710"/>
            <a:ext cx="1209440" cy="154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通过手机记录信息</a:t>
            </a:r>
            <a:endParaRPr kumimoji="0" lang="en-US" altLang="zh-CN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13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Web</a:t>
            </a: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端自动生成销项列表并统计分析数据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BCD01DE4-D711-43F7-8B06-CFF8EC3A899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graphicEl>
                                              <a:dgm id="{BCD01DE4-D711-43F7-8B06-CFF8EC3A899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B8449B6C-C20E-4EFC-A8B9-32AA0EE3F4A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>
                                            <p:graphicEl>
                                              <a:dgm id="{B8449B6C-C20E-4EFC-A8B9-32AA0EE3F4A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E660420F-3924-4645-BF68-1F507CB4A9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>
                                            <p:graphicEl>
                                              <a:dgm id="{E660420F-3924-4645-BF68-1F507CB4A9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716D45C-21A0-45FD-9AE5-1389835BBE8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>
                                            <p:graphicEl>
                                              <a:dgm id="{D716D45C-21A0-45FD-9AE5-1389835BBE8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C7F55CAF-59CB-40A5-BB2C-FDC063A612B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graphicEl>
                                              <a:dgm id="{C7F55CAF-59CB-40A5-BB2C-FDC063A612B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81ABFEF4-8627-4CE2-9C77-CBCDC678F6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graphicEl>
                                              <a:dgm id="{81ABFEF4-8627-4CE2-9C77-CBCDC678F6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graphicEl>
                                              <a:dgm id="{D979E1AE-F7C6-4E47-96CE-F3CA08B333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graphicEl>
                                              <a:dgm id="{D979E1AE-F7C6-4E47-96CE-F3CA08B333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000"/>
                            </p:stCondLst>
                            <p:childTnLst>
                              <p:par>
                                <p:cTn id="6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500"/>
                            </p:stCondLst>
                            <p:childTnLst>
                              <p:par>
                                <p:cTn id="6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00"/>
                            </p:stCondLst>
                            <p:childTnLst>
                              <p:par>
                                <p:cTn id="6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500"/>
                            </p:stCondLst>
                            <p:childTnLst>
                              <p:par>
                                <p:cTn id="7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9000"/>
                            </p:stCondLst>
                            <p:childTnLst>
                              <p:par>
                                <p:cTn id="7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1000"/>
                            </p:stCondLst>
                            <p:childTnLst>
                              <p:par>
                                <p:cTn id="9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1500"/>
                            </p:stCondLst>
                            <p:childTnLst>
                              <p:par>
                                <p:cTn id="9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0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3000"/>
                            </p:stCondLst>
                            <p:childTnLst>
                              <p:par>
                                <p:cTn id="10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13500"/>
                            </p:stCondLst>
                            <p:childTnLst>
                              <p:par>
                                <p:cTn id="1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Sub>
          <a:bldDgm bld="one"/>
        </p:bldSub>
      </p:bldGraphic>
      <p:bldP spid="15" grpId="0" bldLvl="0" animBg="1"/>
      <p:bldP spid="16" grpId="0"/>
      <p:bldP spid="27" grpId="0" bldLvl="0" animBg="1"/>
      <p:bldP spid="28" grpId="0"/>
      <p:bldP spid="29" grpId="0" bldLvl="0" animBg="1"/>
      <p:bldP spid="30" grpId="0"/>
      <p:bldP spid="31" grpId="0" bldLvl="0" animBg="1"/>
      <p:bldP spid="32" grpId="0"/>
      <p:bldP spid="33" grpId="0" bldLvl="0" animBg="1"/>
      <p:bldP spid="34" grpId="0"/>
      <p:bldP spid="36" grpId="0" bldLvl="0" animBg="1"/>
      <p:bldP spid="40" grpId="0"/>
      <p:bldP spid="42" grpId="0" bldLvl="0" animBg="1"/>
      <p:bldP spid="43" grpId="0"/>
      <p:bldP spid="44" grpId="0" bldLvl="0" animBg="1"/>
      <p:bldP spid="45" grpId="0"/>
      <p:bldP spid="46" grpId="0" bldLvl="0" animBg="1"/>
      <p:bldP spid="47" grpId="0"/>
      <p:bldP spid="48" grpId="0" bldLvl="0" animBg="1"/>
      <p:bldP spid="5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179976" y="1150059"/>
            <a:ext cx="2150110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eaLnBrk="0" hangingPunct="0"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3</a:t>
            </a: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）成本管理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145" y="1149985"/>
            <a:ext cx="8855710" cy="5534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160"/>
            <a:ext cx="9144000" cy="7347585"/>
          </a:xfrm>
          <a:prstGeom prst="rect">
            <a:avLst/>
          </a:prstGeom>
        </p:spPr>
      </p:pic>
      <p:sp>
        <p:nvSpPr>
          <p:cNvPr id="4" name="圆角矩形标注 3"/>
          <p:cNvSpPr/>
          <p:nvPr/>
        </p:nvSpPr>
        <p:spPr>
          <a:xfrm>
            <a:off x="7233598" y="2896732"/>
            <a:ext cx="899750" cy="377856"/>
          </a:xfrm>
          <a:prstGeom prst="wedgeRoundRectCallout">
            <a:avLst>
              <a:gd name="adj1" fmla="val 27571"/>
              <a:gd name="adj2" fmla="val -99191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构件属性</a:t>
            </a:r>
          </a:p>
        </p:txBody>
      </p:sp>
      <p:sp>
        <p:nvSpPr>
          <p:cNvPr id="5" name="圆角矩形标注 4"/>
          <p:cNvSpPr/>
          <p:nvPr/>
        </p:nvSpPr>
        <p:spPr>
          <a:xfrm>
            <a:off x="1957750" y="5429379"/>
            <a:ext cx="899750" cy="377856"/>
          </a:xfrm>
          <a:prstGeom prst="wedgeRoundRectCallout">
            <a:avLst>
              <a:gd name="adj1" fmla="val 27571"/>
              <a:gd name="adj2" fmla="val -99191"/>
              <a:gd name="adj3" fmla="val 16667"/>
            </a:avLst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进度信息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299974" y="4623134"/>
            <a:ext cx="7699647" cy="1268322"/>
            <a:chOff x="1733299" y="5021179"/>
            <a:chExt cx="10266196" cy="1691096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733299" y="5021179"/>
              <a:ext cx="10266196" cy="1691096"/>
            </a:xfrm>
            <a:prstGeom prst="rect">
              <a:avLst/>
            </a:prstGeom>
          </p:spPr>
        </p:pic>
        <p:sp>
          <p:nvSpPr>
            <p:cNvPr id="8" name="圆角矩形标注 7"/>
            <p:cNvSpPr/>
            <p:nvPr/>
          </p:nvSpPr>
          <p:spPr>
            <a:xfrm>
              <a:off x="3027429" y="6012711"/>
              <a:ext cx="1199666" cy="503808"/>
            </a:xfrm>
            <a:prstGeom prst="wedgeRoundRectCallout">
              <a:avLst>
                <a:gd name="adj1" fmla="val 27571"/>
                <a:gd name="adj2" fmla="val -99191"/>
                <a:gd name="adj3" fmla="val 16667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工程量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299974" y="4651841"/>
            <a:ext cx="7699647" cy="1239617"/>
            <a:chOff x="578267" y="2830861"/>
            <a:chExt cx="10266196" cy="1652822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8267" y="2830861"/>
              <a:ext cx="10266196" cy="1652822"/>
            </a:xfrm>
            <a:prstGeom prst="rect">
              <a:avLst/>
            </a:prstGeom>
          </p:spPr>
        </p:pic>
        <p:sp>
          <p:nvSpPr>
            <p:cNvPr id="11" name="圆角矩形标注 10"/>
            <p:cNvSpPr/>
            <p:nvPr/>
          </p:nvSpPr>
          <p:spPr>
            <a:xfrm>
              <a:off x="9160136" y="3870244"/>
              <a:ext cx="1386415" cy="503808"/>
            </a:xfrm>
            <a:prstGeom prst="wedgeRoundRectCallout">
              <a:avLst>
                <a:gd name="adj1" fmla="val -34912"/>
                <a:gd name="adj2" fmla="val -99191"/>
                <a:gd name="adj3" fmla="val 16667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清单工程量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1299976" y="4635166"/>
            <a:ext cx="7699647" cy="1214804"/>
            <a:chOff x="1733300" y="5037221"/>
            <a:chExt cx="10266196" cy="1619739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733300" y="5037221"/>
              <a:ext cx="10266196" cy="1619739"/>
            </a:xfrm>
            <a:prstGeom prst="rect">
              <a:avLst/>
            </a:prstGeom>
          </p:spPr>
        </p:pic>
        <p:sp>
          <p:nvSpPr>
            <p:cNvPr id="14" name="圆角矩形标注 13"/>
            <p:cNvSpPr/>
            <p:nvPr/>
          </p:nvSpPr>
          <p:spPr>
            <a:xfrm>
              <a:off x="5104129" y="5984221"/>
              <a:ext cx="1199666" cy="503808"/>
            </a:xfrm>
            <a:prstGeom prst="wedgeRoundRectCallout">
              <a:avLst>
                <a:gd name="adj1" fmla="val 27571"/>
                <a:gd name="adj2" fmla="val -99191"/>
                <a:gd name="adj3" fmla="val 16667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过程资料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1403837" y="4353048"/>
            <a:ext cx="7372350" cy="1496922"/>
            <a:chOff x="1742313" y="4716380"/>
            <a:chExt cx="9829800" cy="1995896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742313" y="4716380"/>
              <a:ext cx="9829800" cy="1995896"/>
            </a:xfrm>
            <a:prstGeom prst="rect">
              <a:avLst/>
            </a:prstGeom>
          </p:spPr>
        </p:pic>
        <p:sp>
          <p:nvSpPr>
            <p:cNvPr id="17" name="圆角矩形标注 16"/>
            <p:cNvSpPr/>
            <p:nvPr/>
          </p:nvSpPr>
          <p:spPr>
            <a:xfrm>
              <a:off x="5317820" y="5706981"/>
              <a:ext cx="1199666" cy="503808"/>
            </a:xfrm>
            <a:prstGeom prst="wedgeRoundRectCallout">
              <a:avLst>
                <a:gd name="adj1" fmla="val 27571"/>
                <a:gd name="adj2" fmla="val -99191"/>
                <a:gd name="adj3" fmla="val 16667"/>
              </a:avLst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35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物资信息</a:t>
              </a:r>
            </a:p>
          </p:txBody>
        </p:sp>
      </p:grpSp>
      <p:sp>
        <p:nvSpPr>
          <p:cNvPr id="18" name="圆角矩形 17"/>
          <p:cNvSpPr/>
          <p:nvPr/>
        </p:nvSpPr>
        <p:spPr>
          <a:xfrm>
            <a:off x="810491" y="3089660"/>
            <a:ext cx="7574972" cy="1091787"/>
          </a:xfrm>
          <a:prstGeom prst="roundRect">
            <a:avLst>
              <a:gd name="adj" fmla="val 9652"/>
            </a:avLst>
          </a:prstGeom>
          <a:solidFill>
            <a:schemeClr val="accent1">
              <a:lumMod val="60000"/>
              <a:lumOff val="40000"/>
              <a:alpha val="8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55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模型即项目数据站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15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、造价管理应用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5D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2368554"/>
            <a:ext cx="8640960" cy="4352921"/>
          </a:xfrm>
          <a:prstGeom prst="rect">
            <a:avLst/>
          </a:prstGeom>
        </p:spPr>
      </p:pic>
      <p:sp>
        <p:nvSpPr>
          <p:cNvPr id="6" name="内容占位符 4"/>
          <p:cNvSpPr txBox="1"/>
          <p:nvPr/>
        </p:nvSpPr>
        <p:spPr>
          <a:xfrm>
            <a:off x="2375364" y="1383182"/>
            <a:ext cx="4249256" cy="531495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en-US" altLang="zh-CN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BIM</a:t>
            </a: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成本计划与控制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16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、造价管理应用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5D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2133191"/>
            <a:ext cx="9144000" cy="4724809"/>
          </a:xfrm>
          <a:prstGeom prst="rect">
            <a:avLst/>
          </a:prstGeom>
        </p:spPr>
      </p:pic>
      <p:sp>
        <p:nvSpPr>
          <p:cNvPr id="6" name="内容占位符 4"/>
          <p:cNvSpPr txBox="1"/>
          <p:nvPr/>
        </p:nvSpPr>
        <p:spPr>
          <a:xfrm>
            <a:off x="3203848" y="1412776"/>
            <a:ext cx="3169920" cy="574516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编制目标成本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17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、造价管理应用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5D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988840"/>
            <a:ext cx="8599095" cy="4621169"/>
          </a:xfrm>
          <a:prstGeom prst="rect">
            <a:avLst/>
          </a:prstGeom>
        </p:spPr>
      </p:pic>
      <p:sp>
        <p:nvSpPr>
          <p:cNvPr id="6" name="内容占位符 4"/>
          <p:cNvSpPr txBox="1"/>
          <p:nvPr/>
        </p:nvSpPr>
        <p:spPr>
          <a:xfrm>
            <a:off x="3275856" y="1407180"/>
            <a:ext cx="3169920" cy="581660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1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指导进度款支付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2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1296035"/>
            <a:ext cx="8953500" cy="55530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3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07381" y="1055018"/>
            <a:ext cx="2343911" cy="5730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eaLnBrk="0" hangingPunct="0"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en-US" altLang="zh-CN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4D</a:t>
            </a: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施工模拟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28905" y="1755140"/>
            <a:ext cx="8886825" cy="4036695"/>
            <a:chOff x="268" y="3080"/>
            <a:chExt cx="13995" cy="635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21" y="3080"/>
              <a:ext cx="6742" cy="5527"/>
            </a:xfrm>
            <a:prstGeom prst="rect">
              <a:avLst/>
            </a:prstGeom>
            <a:ln>
              <a:solidFill>
                <a:srgbClr val="0070C0"/>
              </a:solidFill>
            </a:ln>
          </p:spPr>
        </p:pic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8" y="3080"/>
              <a:ext cx="6988" cy="5527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</p:pic>
        <p:sp>
          <p:nvSpPr>
            <p:cNvPr id="10" name="文本框 9"/>
            <p:cNvSpPr txBox="1"/>
            <p:nvPr/>
          </p:nvSpPr>
          <p:spPr>
            <a:xfrm>
              <a:off x="1871" y="8855"/>
              <a:ext cx="3488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资金需求计划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609" y="8855"/>
              <a:ext cx="3488" cy="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资源需求计划</a:t>
              </a: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335212" y="5881336"/>
            <a:ext cx="3171797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ysClr val="window" lastClr="FFFFFF">
                  <a:lumMod val="65000"/>
                </a:sys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kumimoji="0" lang="zh-CN" altLang="en-US" sz="1800" b="1" i="0" u="none" strike="noStrike" kern="0" cap="none" spc="0" normalizeH="0" baseline="0" noProof="0" dirty="0"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各阶段及总体用量是否合理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3960309" y="5881336"/>
            <a:ext cx="2510389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ysClr val="window" lastClr="FFFFFF">
                  <a:lumMod val="65000"/>
                </a:sys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kumimoji="0" lang="zh-CN" altLang="en-US" sz="1800" b="1" i="0" u="none" strike="noStrike" kern="0" cap="none" spc="0" normalizeH="0" baseline="0" noProof="0" dirty="0"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人员安排是否平缓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470927" y="5881336"/>
            <a:ext cx="2074460" cy="36933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ysClr val="window" lastClr="FFFFFF">
                  <a:lumMod val="65000"/>
                </a:sysClr>
              </a:contourClr>
            </a:sp3d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kumimoji="0" lang="zh-CN" altLang="en-US" sz="1800" b="1" i="0" u="none" strike="noStrike" kern="0" cap="none" spc="0" normalizeH="0" baseline="0" noProof="0" dirty="0"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关注波峰波谷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4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5816" y="1110689"/>
            <a:ext cx="232092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l" eaLnBrk="0" hangingPunct="0"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可视化交底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138430" y="1918970"/>
            <a:ext cx="4791075" cy="4254108"/>
            <a:chOff x="759853" y="1915888"/>
            <a:chExt cx="5589213" cy="4789326"/>
          </a:xfrm>
        </p:grpSpPr>
        <p:grpSp>
          <p:nvGrpSpPr>
            <p:cNvPr id="6" name="组合 5"/>
            <p:cNvGrpSpPr/>
            <p:nvPr/>
          </p:nvGrpSpPr>
          <p:grpSpPr>
            <a:xfrm>
              <a:off x="759853" y="1915888"/>
              <a:ext cx="5589213" cy="4220397"/>
              <a:chOff x="759853" y="1915888"/>
              <a:chExt cx="5589213" cy="4220397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759853" y="1915888"/>
                <a:ext cx="2914711" cy="4220397"/>
                <a:chOff x="1064908" y="1660440"/>
                <a:chExt cx="3270250" cy="4635500"/>
              </a:xfrm>
            </p:grpSpPr>
            <p:pic>
              <p:nvPicPr>
                <p:cNvPr id="8" name="图片 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64908" y="1660440"/>
                  <a:ext cx="3270250" cy="46355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" name="矩形 1"/>
                <p:cNvSpPr>
                  <a:spLocks noChangeArrowheads="1"/>
                </p:cNvSpPr>
                <p:nvPr/>
              </p:nvSpPr>
              <p:spPr bwMode="auto">
                <a:xfrm>
                  <a:off x="1228421" y="1757060"/>
                  <a:ext cx="2925762" cy="4341812"/>
                </a:xfrm>
                <a:prstGeom prst="rect">
                  <a:avLst/>
                </a:prstGeom>
                <a:noFill/>
                <a:ln w="28575" algn="ctr">
                  <a:solidFill>
                    <a:sysClr val="windowText" lastClr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150000"/>
                    </a:lnSpc>
                    <a:spcBef>
                      <a:spcPct val="20000"/>
                    </a:spcBef>
                    <a:buChar char="•"/>
                    <a:defRPr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1pPr>
                  <a:lvl2pPr marL="742950" indent="-285750">
                    <a:lnSpc>
                      <a:spcPct val="150000"/>
                    </a:lnSpc>
                    <a:spcBef>
                      <a:spcPct val="20000"/>
                    </a:spcBef>
                    <a:buChar char="–"/>
                    <a:defRPr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2pPr>
                  <a:lvl3pPr marL="1143000" indent="-228600">
                    <a:lnSpc>
                      <a:spcPct val="150000"/>
                    </a:lnSpc>
                    <a:spcBef>
                      <a:spcPct val="20000"/>
                    </a:spcBef>
                    <a:buChar char="•"/>
                    <a:defRPr sz="16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3pPr>
                  <a:lvl4pPr marL="1600200" indent="-228600">
                    <a:lnSpc>
                      <a:spcPct val="150000"/>
                    </a:lnSpc>
                    <a:spcBef>
                      <a:spcPct val="20000"/>
                    </a:spcBef>
                    <a:buChar char="–"/>
                    <a:defRPr sz="14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4pPr>
                  <a:lvl5pPr marL="2057400" indent="-228600">
                    <a:lnSpc>
                      <a:spcPct val="150000"/>
                    </a:lnSpc>
                    <a:spcBef>
                      <a:spcPct val="20000"/>
                    </a:spcBef>
                    <a:buChar char="»"/>
                    <a:defRPr sz="12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5pPr>
                  <a:lvl6pPr marL="2514600" indent="-228600" eaLnBrk="0" fontAlgn="base" hangingPunct="0">
                    <a:lnSpc>
                      <a:spcPct val="150000"/>
                    </a:lnSpc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2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6pPr>
                  <a:lvl7pPr marL="2971800" indent="-228600" eaLnBrk="0" fontAlgn="base" hangingPunct="0">
                    <a:lnSpc>
                      <a:spcPct val="150000"/>
                    </a:lnSpc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2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7pPr>
                  <a:lvl8pPr marL="3429000" indent="-228600" eaLnBrk="0" fontAlgn="base" hangingPunct="0">
                    <a:lnSpc>
                      <a:spcPct val="150000"/>
                    </a:lnSpc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2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8pPr>
                  <a:lvl9pPr marL="3886200" indent="-228600" eaLnBrk="0" fontAlgn="base" hangingPunct="0">
                    <a:lnSpc>
                      <a:spcPct val="150000"/>
                    </a:lnSpc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2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9" name="组合 8"/>
              <p:cNvGrpSpPr/>
              <p:nvPr/>
            </p:nvGrpSpPr>
            <p:grpSpPr>
              <a:xfrm>
                <a:off x="3442844" y="1915888"/>
                <a:ext cx="2906222" cy="4220397"/>
                <a:chOff x="4209747" y="1660440"/>
                <a:chExt cx="3260725" cy="4635500"/>
              </a:xfrm>
            </p:grpSpPr>
            <p:pic>
              <p:nvPicPr>
                <p:cNvPr id="12" name="图片 11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09747" y="1660440"/>
                  <a:ext cx="3260725" cy="46355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3" name="矩形 1"/>
                <p:cNvSpPr>
                  <a:spLocks noChangeArrowheads="1"/>
                </p:cNvSpPr>
                <p:nvPr/>
              </p:nvSpPr>
              <p:spPr bwMode="auto">
                <a:xfrm>
                  <a:off x="4260547" y="1757060"/>
                  <a:ext cx="2924175" cy="4341812"/>
                </a:xfrm>
                <a:prstGeom prst="rect">
                  <a:avLst/>
                </a:prstGeom>
                <a:noFill/>
                <a:ln w="28575" algn="ctr">
                  <a:solidFill>
                    <a:sysClr val="windowText" lastClr="000000"/>
                  </a:solidFill>
                  <a:rou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>
                  <a:lvl1pPr>
                    <a:lnSpc>
                      <a:spcPct val="150000"/>
                    </a:lnSpc>
                    <a:spcBef>
                      <a:spcPct val="20000"/>
                    </a:spcBef>
                    <a:buChar char="•"/>
                    <a:defRPr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1pPr>
                  <a:lvl2pPr marL="742950" indent="-285750">
                    <a:lnSpc>
                      <a:spcPct val="150000"/>
                    </a:lnSpc>
                    <a:spcBef>
                      <a:spcPct val="20000"/>
                    </a:spcBef>
                    <a:buChar char="–"/>
                    <a:defRPr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2pPr>
                  <a:lvl3pPr marL="1143000" indent="-228600">
                    <a:lnSpc>
                      <a:spcPct val="150000"/>
                    </a:lnSpc>
                    <a:spcBef>
                      <a:spcPct val="20000"/>
                    </a:spcBef>
                    <a:buChar char="•"/>
                    <a:defRPr sz="16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3pPr>
                  <a:lvl4pPr marL="1600200" indent="-228600">
                    <a:lnSpc>
                      <a:spcPct val="150000"/>
                    </a:lnSpc>
                    <a:spcBef>
                      <a:spcPct val="20000"/>
                    </a:spcBef>
                    <a:buChar char="–"/>
                    <a:defRPr sz="14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4pPr>
                  <a:lvl5pPr marL="2057400" indent="-228600">
                    <a:lnSpc>
                      <a:spcPct val="150000"/>
                    </a:lnSpc>
                    <a:spcBef>
                      <a:spcPct val="20000"/>
                    </a:spcBef>
                    <a:buChar char="»"/>
                    <a:defRPr sz="12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5pPr>
                  <a:lvl6pPr marL="2514600" indent="-228600" eaLnBrk="0" fontAlgn="base" hangingPunct="0">
                    <a:lnSpc>
                      <a:spcPct val="150000"/>
                    </a:lnSpc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2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6pPr>
                  <a:lvl7pPr marL="2971800" indent="-228600" eaLnBrk="0" fontAlgn="base" hangingPunct="0">
                    <a:lnSpc>
                      <a:spcPct val="150000"/>
                    </a:lnSpc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2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7pPr>
                  <a:lvl8pPr marL="3429000" indent="-228600" eaLnBrk="0" fontAlgn="base" hangingPunct="0">
                    <a:lnSpc>
                      <a:spcPct val="150000"/>
                    </a:lnSpc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2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8pPr>
                  <a:lvl9pPr marL="3886200" indent="-228600" eaLnBrk="0" fontAlgn="base" hangingPunct="0">
                    <a:lnSpc>
                      <a:spcPct val="150000"/>
                    </a:lnSpc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200">
                      <a:solidFill>
                        <a:srgbClr val="4D4D4D"/>
                      </a:solidFill>
                      <a:latin typeface="Arial" panose="020B0604020202020204" pitchFamily="34" charset="0"/>
                      <a:ea typeface="微软雅黑" panose="020B0503020204020204" pitchFamily="34" charset="-122"/>
                      <a:sym typeface="Arial" panose="020B0604020202020204" pitchFamily="34" charset="0"/>
                    </a:defRPr>
                  </a:lvl9pPr>
                </a:lstStyle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宋体" panose="02010600030101010101" pitchFamily="2" charset="-122"/>
                    <a:sym typeface="Arial" panose="020B0604020202020204" pitchFamily="34" charset="0"/>
                  </a:endParaRPr>
                </a:p>
              </p:txBody>
            </p:sp>
          </p:grpSp>
        </p:grpSp>
        <p:sp>
          <p:nvSpPr>
            <p:cNvPr id="14" name="文本框 16"/>
            <p:cNvSpPr txBox="1"/>
            <p:nvPr/>
          </p:nvSpPr>
          <p:spPr>
            <a:xfrm>
              <a:off x="2302204" y="6290577"/>
              <a:ext cx="2191656" cy="4146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6435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传统的交底方式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46661" y="1786002"/>
            <a:ext cx="5726529" cy="4627956"/>
            <a:chOff x="5363501" y="1331972"/>
            <a:chExt cx="6378588" cy="515492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363501" y="2003856"/>
              <a:ext cx="6378588" cy="3953008"/>
            </a:xfrm>
            <a:prstGeom prst="roundRect">
              <a:avLst>
                <a:gd name="adj" fmla="val 0"/>
              </a:avLst>
            </a:prstGeom>
            <a:solidFill>
              <a:srgbClr val="FFFFFF">
                <a:shade val="85000"/>
              </a:srgbClr>
            </a:solidFill>
            <a:ln>
              <a:solidFill>
                <a:srgbClr val="4F81BD"/>
              </a:solidFill>
            </a:ln>
            <a:effectLst/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064208" y="1331972"/>
              <a:ext cx="3677881" cy="2340412"/>
            </a:xfrm>
            <a:prstGeom prst="rect">
              <a:avLst/>
            </a:prstGeom>
            <a:ln>
              <a:solidFill>
                <a:srgbClr val="4F81BD"/>
              </a:solidFill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8" name="文本框 17"/>
            <p:cNvSpPr txBox="1"/>
            <p:nvPr/>
          </p:nvSpPr>
          <p:spPr>
            <a:xfrm>
              <a:off x="8214867" y="6075510"/>
              <a:ext cx="2191657" cy="4113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364354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可视化交底方式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5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915816" y="1110689"/>
            <a:ext cx="3750945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 algn="l" eaLnBrk="0" hangingPunct="0"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Char char="u"/>
            </a:pP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专项方案设计与审查</a:t>
            </a:r>
          </a:p>
        </p:txBody>
      </p:sp>
      <p:sp>
        <p:nvSpPr>
          <p:cNvPr id="20" name="文本框 99"/>
          <p:cNvSpPr txBox="1">
            <a:spLocks noChangeArrowheads="1"/>
          </p:cNvSpPr>
          <p:nvPr/>
        </p:nvSpPr>
        <p:spPr bwMode="auto">
          <a:xfrm>
            <a:off x="177165" y="1969770"/>
            <a:ext cx="8943975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954F72"/>
              </a:buClr>
              <a:buFont typeface="Wingdings" panose="05000000000000000000" pitchFamily="2" charset="2"/>
              <a:buChar char="§"/>
              <a:defRPr sz="3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954F72"/>
              </a:buClr>
              <a:buFont typeface="Wingdings" panose="05000000000000000000" pitchFamily="2" charset="2"/>
              <a:buChar char="•"/>
              <a:defRPr sz="28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954F72"/>
              </a:buClr>
              <a:buFont typeface="Wingdings" panose="05000000000000000000" pitchFamily="2" charset="2"/>
              <a:buChar char="§"/>
              <a:defRPr sz="24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0563C1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rgbClr val="954F72"/>
              </a:buClr>
              <a:buFont typeface="Wingdings" panose="05000000000000000000" pitchFamily="2" charset="2"/>
              <a:buChar char="§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54F72"/>
              </a:buClr>
              <a:buFont typeface="Wingdings" panose="05000000000000000000" pitchFamily="2" charset="2"/>
              <a:buChar char="§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54F72"/>
              </a:buClr>
              <a:buFont typeface="Wingdings" panose="05000000000000000000" pitchFamily="2" charset="2"/>
              <a:buChar char="§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54F72"/>
              </a:buClr>
              <a:buFont typeface="Wingdings" panose="05000000000000000000" pitchFamily="2" charset="2"/>
              <a:buChar char="§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54F72"/>
              </a:buClr>
              <a:buFont typeface="Wingdings" panose="05000000000000000000" pitchFamily="2" charset="2"/>
              <a:buChar char="§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      通过利用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BIM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技术进行工程整体的超高超重检测智能检测，同时可以精确定位位置，再通过模架软件进行智能的模架系统布置，同时出具详细的方案。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" y="2822575"/>
            <a:ext cx="4345940" cy="3345180"/>
          </a:xfrm>
          <a:prstGeom prst="roundRect">
            <a:avLst>
              <a:gd name="adj" fmla="val 4519"/>
            </a:avLst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00575" y="2822575"/>
            <a:ext cx="4376420" cy="3345180"/>
          </a:xfrm>
          <a:prstGeom prst="roundRect">
            <a:avLst>
              <a:gd name="adj" fmla="val 3324"/>
            </a:avLst>
          </a:prstGeom>
        </p:spPr>
      </p:pic>
      <p:sp>
        <p:nvSpPr>
          <p:cNvPr id="35" name="文本框 4"/>
          <p:cNvSpPr txBox="1">
            <a:spLocks noChangeArrowheads="1"/>
          </p:cNvSpPr>
          <p:nvPr/>
        </p:nvSpPr>
        <p:spPr bwMode="auto">
          <a:xfrm>
            <a:off x="3357563" y="6244983"/>
            <a:ext cx="2271252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lr>
                <a:srgbClr val="954F72"/>
              </a:buClr>
              <a:buFont typeface="Wingdings" panose="05000000000000000000" pitchFamily="2" charset="2"/>
              <a:buChar char="§"/>
              <a:defRPr sz="32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lr>
                <a:srgbClr val="954F72"/>
              </a:buClr>
              <a:buFont typeface="Wingdings" panose="05000000000000000000" pitchFamily="2" charset="2"/>
              <a:buChar char="•"/>
              <a:defRPr sz="28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lr>
                <a:srgbClr val="954F72"/>
              </a:buClr>
              <a:buFont typeface="Wingdings" panose="05000000000000000000" pitchFamily="2" charset="2"/>
              <a:buChar char="§"/>
              <a:defRPr sz="24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lr>
                <a:srgbClr val="0563C1"/>
              </a:buClr>
              <a:buSzPct val="115000"/>
              <a:buFont typeface="Wingdings" panose="05000000000000000000" pitchFamily="2" charset="2"/>
              <a:buChar char="•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lr>
                <a:srgbClr val="954F72"/>
              </a:buClr>
              <a:buFont typeface="Wingdings" panose="05000000000000000000" pitchFamily="2" charset="2"/>
              <a:buChar char="§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54F72"/>
              </a:buClr>
              <a:buFont typeface="Wingdings" panose="05000000000000000000" pitchFamily="2" charset="2"/>
              <a:buChar char="§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54F72"/>
              </a:buClr>
              <a:buFont typeface="Wingdings" panose="05000000000000000000" pitchFamily="2" charset="2"/>
              <a:buChar char="§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54F72"/>
              </a:buClr>
              <a:buFont typeface="Wingdings" panose="05000000000000000000" pitchFamily="2" charset="2"/>
              <a:buChar char="§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954F72"/>
              </a:buClr>
              <a:buFont typeface="Wingdings" panose="05000000000000000000" pitchFamily="2" charset="2"/>
              <a:buChar char="§"/>
              <a:defRPr sz="2000">
                <a:solidFill>
                  <a:sysClr val="windowText" lastClr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超高、大、重检测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>
          <a:xfrm>
            <a:off x="6724650" y="6192520"/>
            <a:ext cx="2133600" cy="476250"/>
          </a:xfrm>
        </p:spPr>
        <p:txBody>
          <a:bodyPr/>
          <a:lstStyle/>
          <a:p>
            <a:pPr>
              <a:buNone/>
              <a:defRPr/>
            </a:pPr>
            <a:fld id="{4964260C-C1A2-4E00-B0CA-0EBBC2650E75}" type="slidenum">
              <a:rPr lang="zh-CN" altLang="en-US" smtClean="0"/>
              <a:t>6</a:t>
            </a:fld>
            <a:endParaRPr lang="zh-CN" altLang="en-US" dirty="0"/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730521" y="1086559"/>
            <a:ext cx="2150110" cy="6508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indent="0" eaLnBrk="0" hangingPunct="0">
              <a:lnSpc>
                <a:spcPct val="130000"/>
              </a:lnSpc>
              <a:spcBef>
                <a:spcPts val="0"/>
              </a:spcBef>
              <a:buClrTx/>
              <a:buFont typeface="Wingdings" panose="05000000000000000000" pitchFamily="2" charset="2"/>
              <a:buNone/>
            </a:pPr>
            <a:r>
              <a:rPr lang="en-US" altLang="zh-CN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2</a:t>
            </a:r>
            <a:r>
              <a:rPr lang="zh-CN" altLang="en-US" sz="2800" dirty="0">
                <a:solidFill>
                  <a:srgbClr val="C00000"/>
                </a:solidFill>
                <a:latin typeface="仿宋" panose="02010609060101010101" pitchFamily="49" charset="-122"/>
                <a:ea typeface="仿宋" panose="02010609060101010101" pitchFamily="49" charset="-122"/>
                <a:cs typeface="+mn-ea"/>
                <a:sym typeface="+mn-lt"/>
              </a:rPr>
              <a:t>）进度管理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37633" y="1737098"/>
            <a:ext cx="8631989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    </a:t>
            </a: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前期通过模拟进行方案的优化，过程中通过</a:t>
            </a: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手机端便捷监控进度，自动按照流水段汇总进度情况，进行进度分析，</a:t>
            </a:r>
            <a:r>
              <a:rPr kumimoji="0" lang="zh-CN" altLang="en-US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让您更好的掌控项目的进展，把控项目工期。</a:t>
            </a:r>
          </a:p>
          <a:p>
            <a:pPr marR="0" lvl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zh-CN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进度计划的编制与</a:t>
            </a:r>
            <a:r>
              <a:rPr lang="zh-CN" altLang="zh-CN" sz="2800" kern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  <a:sym typeface="+mn-ea"/>
              </a:rPr>
              <a:t>模拟</a:t>
            </a:r>
            <a:endParaRPr kumimoji="0" lang="zh-CN" altLang="zh-CN" sz="280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marR="0" lvl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zh-CN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进度计划的监控与预警</a:t>
            </a:r>
          </a:p>
          <a:p>
            <a:pPr marR="0" lvl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l"/>
              <a:defRPr/>
            </a:pPr>
            <a:r>
              <a:rPr kumimoji="0" lang="zh-CN" altLang="zh-CN" sz="280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仿宋" panose="02010609060101010101" pitchFamily="49" charset="-122"/>
                <a:ea typeface="仿宋" panose="02010609060101010101" pitchFamily="49" charset="-122"/>
              </a:rPr>
              <a:t>进度计划的检查和调整</a:t>
            </a:r>
          </a:p>
        </p:txBody>
      </p:sp>
      <p:pic>
        <p:nvPicPr>
          <p:cNvPr id="27" name="图片 26" descr="图片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0" y="1737360"/>
            <a:ext cx="8636000" cy="49320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-15875" y="1137920"/>
            <a:ext cx="9117965" cy="5593080"/>
            <a:chOff x="1107" y="1857"/>
            <a:chExt cx="18093" cy="8942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7" y="1857"/>
              <a:ext cx="18093" cy="8942"/>
            </a:xfrm>
            <a:prstGeom prst="rect">
              <a:avLst/>
            </a:prstGeom>
          </p:spPr>
        </p:pic>
        <p:sp>
          <p:nvSpPr>
            <p:cNvPr id="9" name="圆角矩形标注 8"/>
            <p:cNvSpPr/>
            <p:nvPr/>
          </p:nvSpPr>
          <p:spPr>
            <a:xfrm>
              <a:off x="6682" y="2321"/>
              <a:ext cx="1984" cy="680"/>
            </a:xfrm>
            <a:prstGeom prst="wedgeRoundRectCallout">
              <a:avLst>
                <a:gd name="adj1" fmla="val 29125"/>
                <a:gd name="adj2" fmla="val -88124"/>
                <a:gd name="adj3" fmla="val 16667"/>
              </a:avLst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0504D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选择时间</a:t>
              </a:r>
            </a:p>
          </p:txBody>
        </p:sp>
        <p:sp>
          <p:nvSpPr>
            <p:cNvPr id="16" name="圆角矩形标注 15"/>
            <p:cNvSpPr/>
            <p:nvPr/>
          </p:nvSpPr>
          <p:spPr>
            <a:xfrm>
              <a:off x="8493" y="5760"/>
              <a:ext cx="1984" cy="680"/>
            </a:xfrm>
            <a:prstGeom prst="wedgeRoundRectCallout">
              <a:avLst>
                <a:gd name="adj1" fmla="val -24927"/>
                <a:gd name="adj2" fmla="val -114315"/>
                <a:gd name="adj3" fmla="val 16667"/>
              </a:avLst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0504D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施工内容</a:t>
              </a:r>
            </a:p>
          </p:txBody>
        </p:sp>
        <p:sp>
          <p:nvSpPr>
            <p:cNvPr id="17" name="圆角矩形标注 16"/>
            <p:cNvSpPr/>
            <p:nvPr/>
          </p:nvSpPr>
          <p:spPr>
            <a:xfrm>
              <a:off x="16942" y="4936"/>
              <a:ext cx="1984" cy="680"/>
            </a:xfrm>
            <a:prstGeom prst="wedgeRoundRectCallout">
              <a:avLst>
                <a:gd name="adj1" fmla="val -24927"/>
                <a:gd name="adj2" fmla="val -114315"/>
                <a:gd name="adj3" fmla="val 16667"/>
              </a:avLst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0504D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资源投入</a:t>
              </a:r>
            </a:p>
          </p:txBody>
        </p:sp>
        <p:sp>
          <p:nvSpPr>
            <p:cNvPr id="18" name="圆角矩形标注 17"/>
            <p:cNvSpPr/>
            <p:nvPr/>
          </p:nvSpPr>
          <p:spPr>
            <a:xfrm>
              <a:off x="9886" y="9716"/>
              <a:ext cx="1984" cy="680"/>
            </a:xfrm>
            <a:prstGeom prst="wedgeRoundRectCallout">
              <a:avLst>
                <a:gd name="adj1" fmla="val -24927"/>
                <a:gd name="adj2" fmla="val -114315"/>
                <a:gd name="adj3" fmla="val 16667"/>
              </a:avLst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0504D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资金分析</a:t>
              </a:r>
            </a:p>
          </p:txBody>
        </p:sp>
        <p:sp>
          <p:nvSpPr>
            <p:cNvPr id="19" name="圆角矩形标注 18"/>
            <p:cNvSpPr/>
            <p:nvPr/>
          </p:nvSpPr>
          <p:spPr>
            <a:xfrm>
              <a:off x="17158" y="9716"/>
              <a:ext cx="1984" cy="680"/>
            </a:xfrm>
            <a:prstGeom prst="wedgeRoundRectCallout">
              <a:avLst>
                <a:gd name="adj1" fmla="val -24927"/>
                <a:gd name="adj2" fmla="val -114315"/>
                <a:gd name="adj3" fmla="val 16667"/>
              </a:avLst>
            </a:prstGeom>
            <a:gradFill rotWithShape="1">
              <a:gsLst>
                <a:gs pos="0">
                  <a:srgbClr val="C0504D">
                    <a:shade val="51000"/>
                    <a:satMod val="130000"/>
                  </a:srgbClr>
                </a:gs>
                <a:gs pos="80000">
                  <a:srgbClr val="C0504D">
                    <a:shade val="93000"/>
                    <a:satMod val="130000"/>
                  </a:srgbClr>
                </a:gs>
                <a:gs pos="100000">
                  <a:srgbClr val="C0504D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C0504D"/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用量分析</a:t>
              </a: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5" y="1918970"/>
            <a:ext cx="4850765" cy="4044315"/>
          </a:xfrm>
          <a:prstGeom prst="roundRect">
            <a:avLst>
              <a:gd name="adj" fmla="val 2755"/>
            </a:avLst>
          </a:prstGeom>
          <a:solidFill>
            <a:srgbClr val="FFFFFF">
              <a:shade val="85000"/>
            </a:srgbClr>
          </a:solidFill>
          <a:ln>
            <a:solidFill>
              <a:srgbClr val="4F81BD"/>
            </a:solidFill>
          </a:ln>
          <a:effectLst/>
        </p:spPr>
      </p:pic>
      <p:sp>
        <p:nvSpPr>
          <p:cNvPr id="4" name="文本框 3"/>
          <p:cNvSpPr txBox="1"/>
          <p:nvPr/>
        </p:nvSpPr>
        <p:spPr>
          <a:xfrm>
            <a:off x="1045748" y="6050272"/>
            <a:ext cx="26669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现场进度跟踪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34" r="4515"/>
          <a:stretch>
            <a:fillRect/>
          </a:stretch>
        </p:blipFill>
        <p:spPr>
          <a:xfrm>
            <a:off x="5067935" y="1918970"/>
            <a:ext cx="3899535" cy="4044315"/>
          </a:xfrm>
          <a:prstGeom prst="roundRect">
            <a:avLst>
              <a:gd name="adj" fmla="val 2755"/>
            </a:avLst>
          </a:prstGeom>
          <a:solidFill>
            <a:srgbClr val="FFFFFF">
              <a:shade val="85000"/>
            </a:srgbClr>
          </a:solidFill>
          <a:ln>
            <a:solidFill>
              <a:srgbClr val="4F81BD"/>
            </a:solidFill>
          </a:ln>
          <a:effectLst/>
        </p:spPr>
      </p:pic>
      <p:sp>
        <p:nvSpPr>
          <p:cNvPr id="7" name="文本框 6"/>
          <p:cNvSpPr txBox="1"/>
          <p:nvPr/>
        </p:nvSpPr>
        <p:spPr>
          <a:xfrm>
            <a:off x="6894101" y="6050272"/>
            <a:ext cx="15977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形象进度照片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619672" y="404664"/>
            <a:ext cx="6696744" cy="574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3</a:t>
            </a:r>
            <a:r>
              <a:rPr lang="zh-CN" altLang="en-US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、施工阶段应用</a:t>
            </a:r>
            <a:r>
              <a:rPr lang="en-US" altLang="zh-CN" sz="4400" dirty="0">
                <a:solidFill>
                  <a:schemeClr val="bg1"/>
                </a:solidFill>
                <a:latin typeface="+mj-lt"/>
                <a:ea typeface="黑体" panose="02010609060101010101" pitchFamily="49" charset="-122"/>
                <a:cs typeface="+mj-cs"/>
              </a:rPr>
              <a:t>4D</a:t>
            </a:r>
            <a:endParaRPr lang="zh-CN" altLang="en-US" sz="4400" dirty="0">
              <a:solidFill>
                <a:schemeClr val="bg1"/>
              </a:solidFill>
              <a:latin typeface="+mj-lt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5" y="1294130"/>
            <a:ext cx="9055735" cy="522160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报表分析ppt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报表分析pp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报表分析ppt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报表分析ppt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479</Words>
  <Application>Microsoft Office PowerPoint</Application>
  <PresentationFormat>全屏显示(4:3)</PresentationFormat>
  <Paragraphs>110</Paragraphs>
  <Slides>17</Slides>
  <Notes>15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仿宋</vt:lpstr>
      <vt:lpstr>微软雅黑</vt:lpstr>
      <vt:lpstr>Arial</vt:lpstr>
      <vt:lpstr>Times New Roman</vt:lpstr>
      <vt:lpstr>Wingdings</vt:lpstr>
      <vt:lpstr>报表分析ppt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远洋地产有限公司</dc:title>
  <dc:creator>CN=路晓红/O=中远房地产</dc:creator>
  <cp:lastModifiedBy>苏联最高苏维埃主席团主席</cp:lastModifiedBy>
  <cp:revision>693</cp:revision>
  <dcterms:created xsi:type="dcterms:W3CDTF">2007-10-17T03:12:00Z</dcterms:created>
  <dcterms:modified xsi:type="dcterms:W3CDTF">2021-01-11T02:40:03Z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  <property fmtid="{D5CDD505-2E9C-101B-9397-08002B2CF9AE}" pid="3" name="KSORubyTemplateID">
    <vt:lpwstr>2</vt:lpwstr>
  </property>
</Properties>
</file>