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1" r:id="rId3"/>
    <p:sldId id="302" r:id="rId5"/>
    <p:sldId id="370" r:id="rId6"/>
    <p:sldId id="380" r:id="rId7"/>
    <p:sldId id="362" r:id="rId8"/>
    <p:sldId id="367" r:id="rId9"/>
    <p:sldId id="341" r:id="rId10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43E01"/>
    <a:srgbClr val="E8EAE9"/>
    <a:srgbClr val="FCFCFC"/>
    <a:srgbClr val="CCD0D1"/>
    <a:srgbClr val="D7D9E1"/>
    <a:srgbClr val="D5D8E3"/>
    <a:srgbClr val="DADBDE"/>
    <a:srgbClr val="D9DDE7"/>
    <a:srgbClr val="ECECEC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38" autoAdjust="0"/>
    <p:restoredTop sz="94660"/>
  </p:normalViewPr>
  <p:slideViewPr>
    <p:cSldViewPr>
      <p:cViewPr varScale="1">
        <p:scale>
          <a:sx n="142" d="100"/>
          <a:sy n="142" d="100"/>
        </p:scale>
        <p:origin x="-744" y="-102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1" y="241918"/>
            <a:ext cx="365983" cy="215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6" y="316259"/>
            <a:ext cx="366581" cy="196391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8519485" y="204940"/>
            <a:ext cx="337081" cy="350586"/>
          </a:xfrm>
          <a:prstGeom prst="rect">
            <a:avLst/>
          </a:prstGeom>
          <a:noFill/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</a:fld>
            <a:endParaRPr lang="en-US" sz="1000" dirty="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347419" y="4731991"/>
            <a:ext cx="224082" cy="221156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933709" y="4731991"/>
            <a:ext cx="224082" cy="221156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09" y="4845350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1" y="241918"/>
            <a:ext cx="365983" cy="215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6" y="316259"/>
            <a:ext cx="366581" cy="196391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8519485" y="204940"/>
            <a:ext cx="337081" cy="350586"/>
          </a:xfrm>
          <a:prstGeom prst="rect">
            <a:avLst/>
          </a:prstGeom>
          <a:noFill/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</a:fld>
            <a:endParaRPr lang="en-US" sz="1000" dirty="0"/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0" y="5079727"/>
            <a:ext cx="9144000" cy="6377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0">
    <p:pull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003796"/>
            <a:ext cx="9144000" cy="21397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>
            <a:off x="3419872" y="3507854"/>
            <a:ext cx="1956858" cy="25688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讲解人：    王  硕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3275856" y="4011910"/>
            <a:ext cx="2460914" cy="25688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副标题 2"/>
          <p:cNvSpPr txBox="1"/>
          <p:nvPr/>
        </p:nvSpPr>
        <p:spPr>
          <a:xfrm>
            <a:off x="2843808" y="3291830"/>
            <a:ext cx="2923857" cy="776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ctr">
              <a:spcBef>
                <a:spcPts val="0"/>
              </a:spcBef>
              <a:spcAft>
                <a:spcPts val="400"/>
              </a:spcAft>
              <a:buSzPct val="70000"/>
              <a:buNone/>
            </a:pP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2" name="燕尾形 51"/>
          <p:cNvSpPr/>
          <p:nvPr/>
        </p:nvSpPr>
        <p:spPr>
          <a:xfrm>
            <a:off x="2759158" y="3098735"/>
            <a:ext cx="216024" cy="216024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endParaRPr lang="zh-CN" altLang="en-US" sz="2400" kern="0">
              <a:solidFill>
                <a:sysClr val="windowText" lastClr="000000"/>
              </a:solidFill>
              <a:latin typeface="Calibri" panose="020F0502020204030204"/>
              <a:ea typeface="华文细黑" panose="02010600040101010101" pitchFamily="2" charset="-122"/>
            </a:endParaRPr>
          </a:p>
        </p:txBody>
      </p:sp>
      <p:sp>
        <p:nvSpPr>
          <p:cNvPr id="53" name="燕尾形 52"/>
          <p:cNvSpPr/>
          <p:nvPr/>
        </p:nvSpPr>
        <p:spPr>
          <a:xfrm>
            <a:off x="2975182" y="3098735"/>
            <a:ext cx="216024" cy="216024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endParaRPr lang="zh-CN" altLang="en-US" sz="2400" kern="0">
              <a:solidFill>
                <a:sysClr val="windowText" lastClr="000000"/>
              </a:solidFill>
              <a:latin typeface="Calibri" panose="020F0502020204030204"/>
              <a:ea typeface="华文细黑" panose="02010600040101010101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403648" y="915566"/>
            <a:ext cx="6168797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内蒙古自治区</a:t>
            </a:r>
            <a:endParaRPr lang="en-US" altLang="zh-CN" sz="40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建筑业信息管理平台</a:t>
            </a:r>
            <a:endParaRPr lang="en-US" altLang="zh-CN" sz="40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资质申报审批流程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0" grpId="0" animBg="1"/>
      <p:bldP spid="61" grpId="0" animBg="1"/>
      <p:bldP spid="51" grpId="0"/>
      <p:bldP spid="52" grpId="0" animBg="1"/>
      <p:bldP spid="53" grpId="0" animBg="1"/>
      <p:bldP spid="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6" name="Line"/>
          <p:cNvCxnSpPr/>
          <p:nvPr/>
        </p:nvCxnSpPr>
        <p:spPr>
          <a:xfrm flipH="1">
            <a:off x="2195736" y="1059582"/>
            <a:ext cx="936104" cy="690909"/>
          </a:xfrm>
          <a:prstGeom prst="line">
            <a:avLst/>
          </a:prstGeom>
          <a:ln w="12700" cap="flat">
            <a:solidFill>
              <a:schemeClr val="bg1">
                <a:lumMod val="75000"/>
              </a:schemeClr>
            </a:solidFill>
            <a:prstDash val="dash"/>
            <a:miter lim="800000"/>
          </a:ln>
          <a:scene3d>
            <a:camera prst="orthographicFront">
              <a:rot lat="0" lon="0" rev="20999999"/>
            </a:camera>
            <a:lightRig rig="threePt" dir="t"/>
          </a:scene3d>
        </p:spPr>
      </p:cxnSp>
      <p:cxnSp>
        <p:nvCxnSpPr>
          <p:cNvPr id="177" name="Line"/>
          <p:cNvCxnSpPr/>
          <p:nvPr/>
        </p:nvCxnSpPr>
        <p:spPr>
          <a:xfrm flipH="1">
            <a:off x="2483768" y="2067694"/>
            <a:ext cx="1440160" cy="216024"/>
          </a:xfrm>
          <a:prstGeom prst="line">
            <a:avLst/>
          </a:prstGeom>
          <a:ln w="12700" cap="flat">
            <a:solidFill>
              <a:schemeClr val="bg1">
                <a:lumMod val="75000"/>
              </a:schemeClr>
            </a:solidFill>
            <a:prstDash val="dash"/>
            <a:miter lim="800000"/>
          </a:ln>
        </p:spPr>
      </p:cxnSp>
      <p:cxnSp>
        <p:nvCxnSpPr>
          <p:cNvPr id="178" name="Line"/>
          <p:cNvCxnSpPr/>
          <p:nvPr/>
        </p:nvCxnSpPr>
        <p:spPr>
          <a:xfrm flipH="1" flipV="1">
            <a:off x="2483769" y="2806338"/>
            <a:ext cx="1512167" cy="269468"/>
          </a:xfrm>
          <a:prstGeom prst="line">
            <a:avLst/>
          </a:prstGeom>
          <a:ln w="12700" cap="flat">
            <a:solidFill>
              <a:schemeClr val="bg1">
                <a:lumMod val="75000"/>
              </a:schemeClr>
            </a:solidFill>
            <a:prstDash val="dash"/>
            <a:miter lim="800000"/>
          </a:ln>
        </p:spPr>
      </p:cxnSp>
      <p:cxnSp>
        <p:nvCxnSpPr>
          <p:cNvPr id="179" name="Line"/>
          <p:cNvCxnSpPr/>
          <p:nvPr/>
        </p:nvCxnSpPr>
        <p:spPr>
          <a:xfrm flipH="1" flipV="1">
            <a:off x="2116996" y="3219823"/>
            <a:ext cx="1518901" cy="864095"/>
          </a:xfrm>
          <a:prstGeom prst="line">
            <a:avLst/>
          </a:prstGeom>
          <a:ln w="12700" cap="flat">
            <a:solidFill>
              <a:schemeClr val="bg1">
                <a:lumMod val="75000"/>
              </a:schemeClr>
            </a:solidFill>
            <a:prstDash val="dash"/>
            <a:miter lim="800000"/>
          </a:ln>
        </p:spPr>
      </p:cxnSp>
      <p:grpSp>
        <p:nvGrpSpPr>
          <p:cNvPr id="3" name="组合 2"/>
          <p:cNvGrpSpPr/>
          <p:nvPr/>
        </p:nvGrpSpPr>
        <p:grpSpPr>
          <a:xfrm>
            <a:off x="755576" y="1581544"/>
            <a:ext cx="1854306" cy="1854302"/>
            <a:chOff x="2312265" y="1869576"/>
            <a:chExt cx="1854306" cy="1854302"/>
          </a:xfrm>
        </p:grpSpPr>
        <p:grpSp>
          <p:nvGrpSpPr>
            <p:cNvPr id="68" name="组合 67"/>
            <p:cNvGrpSpPr/>
            <p:nvPr/>
          </p:nvGrpSpPr>
          <p:grpSpPr>
            <a:xfrm>
              <a:off x="2312265" y="1869576"/>
              <a:ext cx="1854306" cy="185430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9" name="同心圆 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TextBox 70"/>
            <p:cNvSpPr txBox="1"/>
            <p:nvPr/>
          </p:nvSpPr>
          <p:spPr>
            <a:xfrm>
              <a:off x="2594564" y="2521808"/>
              <a:ext cx="125735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</a:t>
              </a:r>
              <a:endPara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1" name="TextBox 140"/>
          <p:cNvSpPr txBox="1"/>
          <p:nvPr/>
        </p:nvSpPr>
        <p:spPr>
          <a:xfrm>
            <a:off x="4211960" y="483518"/>
            <a:ext cx="3384376" cy="825891"/>
          </a:xfrm>
          <a:prstGeom prst="rect">
            <a:avLst/>
          </a:prstGeom>
          <a:noFill/>
        </p:spPr>
        <p:txBody>
          <a:bodyPr wrap="square" lIns="86383" tIns="43192" rIns="86383" bIns="43192" rtlCol="0">
            <a:spAutoFit/>
          </a:bodyPr>
          <a:lstStyle/>
          <a:p>
            <a:pPr algn="ctr"/>
            <a:r>
              <a:rPr lang="zh-CN" altLang="en-US" sz="1600" b="1" dirty="0" smtClean="0">
                <a:latin typeface="+mn-ea"/>
                <a:ea typeface="+mn-ea"/>
              </a:rPr>
              <a:t>关于对自治区建筑业企业</a:t>
            </a:r>
            <a:endParaRPr lang="en-US" altLang="zh-CN" sz="1600" b="1" dirty="0" smtClean="0">
              <a:latin typeface="+mn-ea"/>
              <a:ea typeface="+mn-ea"/>
            </a:endParaRPr>
          </a:p>
          <a:p>
            <a:pPr algn="ctr"/>
            <a:r>
              <a:rPr lang="zh-CN" altLang="en-US" sz="1600" b="1" dirty="0" smtClean="0">
                <a:latin typeface="+mn-ea"/>
                <a:ea typeface="+mn-ea"/>
              </a:rPr>
              <a:t>资质实行网上申报和审批的通知</a:t>
            </a:r>
            <a:endParaRPr lang="en-US" altLang="zh-CN" sz="1600" b="1" dirty="0" smtClean="0">
              <a:latin typeface="+mn-ea"/>
              <a:ea typeface="+mn-ea"/>
            </a:endParaRPr>
          </a:p>
          <a:p>
            <a:pPr algn="ctr"/>
            <a:r>
              <a:rPr lang="zh-CN" altLang="en-US" sz="1600" b="1" dirty="0" smtClean="0">
                <a:latin typeface="+mn-ea"/>
                <a:ea typeface="+mn-ea"/>
              </a:rPr>
              <a:t>（内建建</a:t>
            </a:r>
            <a:r>
              <a:rPr lang="en-US" altLang="zh-CN" sz="1600" b="1" dirty="0" smtClean="0">
                <a:latin typeface="+mn-ea"/>
                <a:ea typeface="+mn-ea"/>
              </a:rPr>
              <a:t>﹝2017﹞281</a:t>
            </a:r>
            <a:r>
              <a:rPr lang="zh-CN" altLang="en-US" sz="1600" b="1" dirty="0" smtClean="0">
                <a:latin typeface="+mn-ea"/>
                <a:ea typeface="+mn-ea"/>
              </a:rPr>
              <a:t>号）</a:t>
            </a:r>
            <a:endParaRPr lang="zh-CN" altLang="en-US" sz="1600" dirty="0">
              <a:latin typeface="+mn-ea"/>
              <a:ea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03848" y="555526"/>
            <a:ext cx="864652" cy="864650"/>
            <a:chOff x="3402224" y="483518"/>
            <a:chExt cx="864652" cy="864650"/>
          </a:xfrm>
        </p:grpSpPr>
        <p:grpSp>
          <p:nvGrpSpPr>
            <p:cNvPr id="150" name="组合 149"/>
            <p:cNvGrpSpPr/>
            <p:nvPr/>
          </p:nvGrpSpPr>
          <p:grpSpPr>
            <a:xfrm>
              <a:off x="3402224" y="483518"/>
              <a:ext cx="864652" cy="8646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1" name="同心圆 1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3542275" y="731177"/>
              <a:ext cx="58629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19872" y="3651870"/>
            <a:ext cx="864652" cy="864650"/>
            <a:chOff x="4067944" y="3874219"/>
            <a:chExt cx="864652" cy="864650"/>
          </a:xfrm>
        </p:grpSpPr>
        <p:grpSp>
          <p:nvGrpSpPr>
            <p:cNvPr id="162" name="组合 161"/>
            <p:cNvGrpSpPr/>
            <p:nvPr/>
          </p:nvGrpSpPr>
          <p:grpSpPr>
            <a:xfrm>
              <a:off x="4067944" y="3874219"/>
              <a:ext cx="864652" cy="8646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3" name="同心圆 1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5" name="TextBox 164"/>
            <p:cNvSpPr txBox="1"/>
            <p:nvPr/>
          </p:nvSpPr>
          <p:spPr>
            <a:xfrm>
              <a:off x="4207995" y="4121878"/>
              <a:ext cx="58629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2" name="TextBox 141"/>
          <p:cNvSpPr txBox="1"/>
          <p:nvPr/>
        </p:nvSpPr>
        <p:spPr>
          <a:xfrm>
            <a:off x="4932040" y="2715766"/>
            <a:ext cx="3384376" cy="579670"/>
          </a:xfrm>
          <a:prstGeom prst="rect">
            <a:avLst/>
          </a:prstGeom>
          <a:noFill/>
        </p:spPr>
        <p:txBody>
          <a:bodyPr wrap="square" lIns="86383" tIns="43192" rIns="86383" bIns="43192" rtlCol="0">
            <a:spAutoFit/>
          </a:bodyPr>
          <a:lstStyle/>
          <a:p>
            <a:r>
              <a:rPr lang="zh-CN" altLang="en-US" sz="1400" b="1" dirty="0" smtClean="0">
                <a:latin typeface="+mn-ea"/>
                <a:ea typeface="+mn-ea"/>
              </a:rPr>
              <a:t>   </a:t>
            </a:r>
            <a:r>
              <a:rPr lang="zh-CN" altLang="en-US" sz="1600" b="1" dirty="0" smtClean="0">
                <a:latin typeface="+mn-ea"/>
                <a:ea typeface="+mn-ea"/>
              </a:rPr>
              <a:t>建筑业企业资质管理规定</a:t>
            </a:r>
            <a:endParaRPr lang="en-US" altLang="zh-CN" sz="1600" b="1" dirty="0" smtClean="0">
              <a:latin typeface="+mn-ea"/>
              <a:ea typeface="+mn-ea"/>
            </a:endParaRPr>
          </a:p>
          <a:p>
            <a:r>
              <a:rPr lang="zh-CN" altLang="en-US" sz="1600" b="1" dirty="0" smtClean="0">
                <a:latin typeface="+mn-ea"/>
                <a:ea typeface="+mn-ea"/>
              </a:rPr>
              <a:t> （住房城乡建设部令第</a:t>
            </a:r>
            <a:r>
              <a:rPr lang="en-US" altLang="zh-CN" sz="1600" b="1" dirty="0" smtClean="0">
                <a:latin typeface="+mn-ea"/>
                <a:ea typeface="+mn-ea"/>
              </a:rPr>
              <a:t>22</a:t>
            </a:r>
            <a:r>
              <a:rPr lang="zh-CN" altLang="en-US" sz="1600" b="1" dirty="0" smtClean="0">
                <a:latin typeface="+mn-ea"/>
                <a:ea typeface="+mn-ea"/>
              </a:rPr>
              <a:t>号）</a:t>
            </a:r>
            <a:endParaRPr lang="en-US" altLang="zh-CN" sz="1600" b="1" dirty="0">
              <a:latin typeface="+mn-ea"/>
              <a:ea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23928" y="1563638"/>
            <a:ext cx="864652" cy="864650"/>
            <a:chOff x="4515751" y="1419068"/>
            <a:chExt cx="864652" cy="864650"/>
          </a:xfrm>
        </p:grpSpPr>
        <p:grpSp>
          <p:nvGrpSpPr>
            <p:cNvPr id="154" name="组合 153"/>
            <p:cNvGrpSpPr/>
            <p:nvPr/>
          </p:nvGrpSpPr>
          <p:grpSpPr>
            <a:xfrm>
              <a:off x="4515751" y="1419068"/>
              <a:ext cx="864652" cy="8646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5" name="同心圆 1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7" name="TextBox 156"/>
            <p:cNvSpPr txBox="1"/>
            <p:nvPr/>
          </p:nvSpPr>
          <p:spPr>
            <a:xfrm>
              <a:off x="4655802" y="1666727"/>
              <a:ext cx="58629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" name="TextBox 142"/>
          <p:cNvSpPr txBox="1"/>
          <p:nvPr/>
        </p:nvSpPr>
        <p:spPr>
          <a:xfrm>
            <a:off x="4427984" y="3723878"/>
            <a:ext cx="3888432" cy="825891"/>
          </a:xfrm>
          <a:prstGeom prst="rect">
            <a:avLst/>
          </a:prstGeom>
          <a:noFill/>
        </p:spPr>
        <p:txBody>
          <a:bodyPr wrap="square" lIns="86383" tIns="43192" rIns="86383" bIns="43192" rtlCol="0">
            <a:spAutoFit/>
          </a:bodyPr>
          <a:lstStyle/>
          <a:p>
            <a:r>
              <a:rPr lang="zh-CN" altLang="en-US" sz="1600" b="1" dirty="0" smtClean="0">
                <a:latin typeface="+mn-ea"/>
                <a:ea typeface="+mn-ea"/>
              </a:rPr>
              <a:t>住房城乡建设部关于印发</a:t>
            </a:r>
            <a:r>
              <a:rPr lang="en-US" altLang="zh-CN" sz="1600" b="1" dirty="0" smtClean="0">
                <a:latin typeface="+mn-ea"/>
                <a:ea typeface="+mn-ea"/>
              </a:rPr>
              <a:t>《</a:t>
            </a:r>
            <a:r>
              <a:rPr lang="zh-CN" altLang="en-US" sz="1600" b="1" dirty="0" smtClean="0">
                <a:latin typeface="+mn-ea"/>
                <a:ea typeface="+mn-ea"/>
              </a:rPr>
              <a:t>建筑业企业资质管理规定和资质标准实施意见</a:t>
            </a:r>
            <a:r>
              <a:rPr lang="en-US" altLang="zh-CN" sz="1600" b="1" dirty="0" smtClean="0">
                <a:latin typeface="+mn-ea"/>
                <a:ea typeface="+mn-ea"/>
              </a:rPr>
              <a:t>》</a:t>
            </a:r>
            <a:r>
              <a:rPr lang="zh-CN" altLang="en-US" sz="1600" b="1" dirty="0" smtClean="0">
                <a:latin typeface="+mn-ea"/>
                <a:ea typeface="+mn-ea"/>
              </a:rPr>
              <a:t>的通知</a:t>
            </a:r>
            <a:endParaRPr lang="en-US" altLang="zh-CN" sz="1600" b="1" dirty="0" smtClean="0">
              <a:latin typeface="+mn-ea"/>
              <a:ea typeface="+mn-ea"/>
            </a:endParaRPr>
          </a:p>
          <a:p>
            <a:pPr algn="ctr"/>
            <a:r>
              <a:rPr lang="zh-CN" altLang="en-US" sz="1600" b="1" dirty="0" smtClean="0">
                <a:latin typeface="+mn-ea"/>
                <a:ea typeface="+mn-ea"/>
              </a:rPr>
              <a:t>（建市</a:t>
            </a:r>
            <a:r>
              <a:rPr lang="en-US" altLang="zh-CN" sz="1600" b="1" dirty="0" smtClean="0">
                <a:latin typeface="+mn-ea"/>
                <a:ea typeface="+mn-ea"/>
              </a:rPr>
              <a:t>﹝2015﹞20</a:t>
            </a:r>
            <a:r>
              <a:rPr lang="zh-CN" altLang="en-US" sz="1600" b="1" dirty="0" smtClean="0">
                <a:latin typeface="+mn-ea"/>
                <a:ea typeface="+mn-ea"/>
              </a:rPr>
              <a:t>号）</a:t>
            </a:r>
            <a:endParaRPr lang="en-US" altLang="zh-CN" sz="1200" dirty="0">
              <a:latin typeface="+mn-ea"/>
              <a:ea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23928" y="2643758"/>
            <a:ext cx="864652" cy="864650"/>
            <a:chOff x="4788024" y="2734782"/>
            <a:chExt cx="864652" cy="864650"/>
          </a:xfrm>
        </p:grpSpPr>
        <p:grpSp>
          <p:nvGrpSpPr>
            <p:cNvPr id="158" name="组合 157"/>
            <p:cNvGrpSpPr/>
            <p:nvPr/>
          </p:nvGrpSpPr>
          <p:grpSpPr>
            <a:xfrm>
              <a:off x="4788024" y="2734782"/>
              <a:ext cx="864652" cy="864650"/>
              <a:chOff x="304799" y="673102"/>
              <a:chExt cx="4000498" cy="4000498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9" name="同心圆 158"/>
              <p:cNvSpPr/>
              <p:nvPr/>
            </p:nvSpPr>
            <p:spPr>
              <a:xfrm>
                <a:off x="304799" y="673102"/>
                <a:ext cx="4000498" cy="400049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1" name="TextBox 160"/>
            <p:cNvSpPr txBox="1"/>
            <p:nvPr/>
          </p:nvSpPr>
          <p:spPr>
            <a:xfrm>
              <a:off x="4928075" y="2982441"/>
              <a:ext cx="58629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4644008" y="1563638"/>
            <a:ext cx="3384376" cy="733558"/>
          </a:xfrm>
          <a:prstGeom prst="rect">
            <a:avLst/>
          </a:prstGeom>
          <a:noFill/>
        </p:spPr>
        <p:txBody>
          <a:bodyPr wrap="square" lIns="86383" tIns="43192" rIns="86383" bIns="43192" rtlCol="0">
            <a:spAutoFit/>
          </a:bodyPr>
          <a:lstStyle/>
          <a:p>
            <a:pPr algn="ctr"/>
            <a:r>
              <a:rPr lang="zh-CN" altLang="en-US" sz="1400" b="1" dirty="0" smtClean="0">
                <a:latin typeface="+mn-ea"/>
              </a:rPr>
              <a:t>住房城乡建设部关于印发</a:t>
            </a:r>
            <a:endParaRPr lang="en-US" altLang="zh-CN" sz="1400" b="1" dirty="0" smtClean="0">
              <a:latin typeface="+mn-ea"/>
            </a:endParaRPr>
          </a:p>
          <a:p>
            <a:pPr algn="ctr"/>
            <a:r>
              <a:rPr lang="en-US" altLang="zh-CN" sz="1400" b="1" dirty="0" smtClean="0">
                <a:latin typeface="+mn-ea"/>
              </a:rPr>
              <a:t>《</a:t>
            </a:r>
            <a:r>
              <a:rPr lang="zh-CN" altLang="en-US" sz="1400" b="1" dirty="0" smtClean="0">
                <a:latin typeface="+mn-ea"/>
              </a:rPr>
              <a:t>建筑业企业资质标准</a:t>
            </a:r>
            <a:r>
              <a:rPr lang="en-US" altLang="zh-CN" sz="1400" b="1" dirty="0" smtClean="0">
                <a:latin typeface="+mn-ea"/>
              </a:rPr>
              <a:t>》</a:t>
            </a:r>
            <a:r>
              <a:rPr lang="zh-CN" altLang="en-US" sz="1400" b="1" dirty="0" smtClean="0">
                <a:latin typeface="+mn-ea"/>
              </a:rPr>
              <a:t>的通知</a:t>
            </a:r>
            <a:endParaRPr lang="en-US" altLang="zh-CN" sz="1400" b="1" dirty="0" smtClean="0">
              <a:latin typeface="+mn-ea"/>
            </a:endParaRPr>
          </a:p>
          <a:p>
            <a:pPr algn="ctr"/>
            <a:r>
              <a:rPr lang="zh-CN" altLang="en-US" sz="1400" b="1" dirty="0" smtClean="0">
                <a:latin typeface="+mn-ea"/>
              </a:rPr>
              <a:t>（建市</a:t>
            </a:r>
            <a:r>
              <a:rPr lang="en-US" altLang="zh-CN" sz="1400" b="1" dirty="0" smtClean="0">
                <a:latin typeface="+mn-ea"/>
              </a:rPr>
              <a:t>﹝2014﹞159</a:t>
            </a:r>
            <a:r>
              <a:rPr lang="zh-CN" altLang="en-US" sz="1400" b="1" dirty="0" smtClean="0">
                <a:latin typeface="+mn-ea"/>
              </a:rPr>
              <a:t>号）</a:t>
            </a:r>
            <a:endParaRPr lang="en-US" altLang="zh-CN" sz="1100" dirty="0">
              <a:latin typeface="+mn-ea"/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5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0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2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4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71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3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5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7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2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4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6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8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/>
      <p:bldP spid="142" grpId="0"/>
      <p:bldP spid="143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7" name="Straight Connector 30"/>
          <p:cNvCxnSpPr/>
          <p:nvPr/>
        </p:nvCxnSpPr>
        <p:spPr>
          <a:xfrm>
            <a:off x="2051720" y="2931790"/>
            <a:ext cx="0" cy="81407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1" name="Straight Connector 35"/>
          <p:cNvCxnSpPr>
            <a:stCxn id="360" idx="4"/>
            <a:endCxn id="358" idx="0"/>
          </p:cNvCxnSpPr>
          <p:nvPr/>
        </p:nvCxnSpPr>
        <p:spPr>
          <a:xfrm>
            <a:off x="3560336" y="2923684"/>
            <a:ext cx="3552" cy="20193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5" name="Straight Connector 40"/>
          <p:cNvCxnSpPr>
            <a:stCxn id="362" idx="4"/>
            <a:endCxn id="364" idx="0"/>
          </p:cNvCxnSpPr>
          <p:nvPr/>
        </p:nvCxnSpPr>
        <p:spPr>
          <a:xfrm>
            <a:off x="5966299" y="2566814"/>
            <a:ext cx="0" cy="16383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2" name="Straight Connector 23"/>
          <p:cNvCxnSpPr>
            <a:stCxn id="346" idx="4"/>
            <a:endCxn id="350" idx="0"/>
          </p:cNvCxnSpPr>
          <p:nvPr/>
        </p:nvCxnSpPr>
        <p:spPr>
          <a:xfrm>
            <a:off x="1043268" y="1923678"/>
            <a:ext cx="3212" cy="806966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563888" y="339504"/>
            <a:ext cx="20162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 报 审 批 流 程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Image 12" descr="Divider Right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2051720" y="457546"/>
            <a:ext cx="1523362" cy="52721"/>
          </a:xfrm>
          <a:prstGeom prst="rect">
            <a:avLst/>
          </a:prstGeom>
        </p:spPr>
      </p:pic>
      <p:pic>
        <p:nvPicPr>
          <p:cNvPr id="34" name="Image 12" descr="Divider Right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0800000" flipH="1">
            <a:off x="5568918" y="457546"/>
            <a:ext cx="1523362" cy="52721"/>
          </a:xfrm>
          <a:prstGeom prst="rect">
            <a:avLst/>
          </a:prstGeom>
        </p:spPr>
      </p:pic>
      <p:cxnSp>
        <p:nvCxnSpPr>
          <p:cNvPr id="345" name="Straight Connector 14"/>
          <p:cNvCxnSpPr/>
          <p:nvPr/>
        </p:nvCxnSpPr>
        <p:spPr>
          <a:xfrm>
            <a:off x="0" y="2827164"/>
            <a:ext cx="9144000" cy="0"/>
          </a:xfrm>
          <a:prstGeom prst="line">
            <a:avLst/>
          </a:prstGeom>
          <a:ln w="47625" cap="rnd">
            <a:solidFill>
              <a:schemeClr val="tx1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6" name="Oval 16"/>
          <p:cNvSpPr/>
          <p:nvPr/>
        </p:nvSpPr>
        <p:spPr>
          <a:xfrm>
            <a:off x="755576" y="1347614"/>
            <a:ext cx="575384" cy="576064"/>
          </a:xfrm>
          <a:prstGeom prst="ellipse">
            <a:avLst/>
          </a:prstGeom>
          <a:solidFill>
            <a:schemeClr val="tx1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1.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网上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  <a:p>
            <a:pPr algn="ctr">
              <a:lnSpc>
                <a:spcPts val="132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申报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47" name="Oval 17"/>
          <p:cNvSpPr/>
          <p:nvPr/>
        </p:nvSpPr>
        <p:spPr>
          <a:xfrm>
            <a:off x="1691680" y="3651870"/>
            <a:ext cx="720080" cy="648072"/>
          </a:xfrm>
          <a:prstGeom prst="ellipse">
            <a:avLst/>
          </a:prstGeom>
          <a:solidFill>
            <a:schemeClr val="accent2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2.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填写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  <a:p>
            <a:pPr algn="ctr">
              <a:lnSpc>
                <a:spcPts val="132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信息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48" name="Rectangle 18"/>
          <p:cNvSpPr/>
          <p:nvPr/>
        </p:nvSpPr>
        <p:spPr>
          <a:xfrm>
            <a:off x="1373523" y="1421410"/>
            <a:ext cx="230247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Gotham Light"/>
              </a:rPr>
              <a:t>通过“内蒙古自治区建筑业信息管理平台”进行上报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Gotham Light"/>
            </a:endParaRPr>
          </a:p>
        </p:txBody>
      </p:sp>
      <p:sp>
        <p:nvSpPr>
          <p:cNvPr id="350" name="Oval 20"/>
          <p:cNvSpPr/>
          <p:nvPr/>
        </p:nvSpPr>
        <p:spPr>
          <a:xfrm>
            <a:off x="949960" y="2730644"/>
            <a:ext cx="193040" cy="19304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endParaRPr 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51" name="Oval 21"/>
          <p:cNvSpPr/>
          <p:nvPr/>
        </p:nvSpPr>
        <p:spPr>
          <a:xfrm>
            <a:off x="1979712" y="2738750"/>
            <a:ext cx="193040" cy="19304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endParaRPr 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54" name="Oval 27"/>
          <p:cNvSpPr/>
          <p:nvPr/>
        </p:nvSpPr>
        <p:spPr>
          <a:xfrm>
            <a:off x="4211960" y="1203598"/>
            <a:ext cx="720080" cy="640968"/>
          </a:xfrm>
          <a:prstGeom prst="ellipse">
            <a:avLst/>
          </a:prstGeom>
          <a:solidFill>
            <a:schemeClr val="accent2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4.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打印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  <a:p>
            <a:pPr algn="ctr">
              <a:lnSpc>
                <a:spcPts val="132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申请表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55" name="Rectangle 28"/>
          <p:cNvSpPr/>
          <p:nvPr/>
        </p:nvSpPr>
        <p:spPr>
          <a:xfrm>
            <a:off x="5076056" y="1275606"/>
            <a:ext cx="2634597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Gotham Light"/>
              </a:rPr>
              <a:t>注：涉及交通、水利、通讯资质的企业，每涉及一方面申请表增加一份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Gotham Light"/>
            </a:endParaRPr>
          </a:p>
        </p:txBody>
      </p:sp>
      <p:sp>
        <p:nvSpPr>
          <p:cNvPr id="356" name="Oval 29"/>
          <p:cNvSpPr/>
          <p:nvPr/>
        </p:nvSpPr>
        <p:spPr>
          <a:xfrm>
            <a:off x="4497824" y="2730644"/>
            <a:ext cx="193040" cy="19304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endParaRPr 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58" name="Oval 32"/>
          <p:cNvSpPr/>
          <p:nvPr/>
        </p:nvSpPr>
        <p:spPr>
          <a:xfrm>
            <a:off x="3131840" y="3125614"/>
            <a:ext cx="864096" cy="814288"/>
          </a:xfrm>
          <a:prstGeom prst="ellipse">
            <a:avLst/>
          </a:prstGeom>
          <a:solidFill>
            <a:schemeClr val="accent3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3.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上报盟市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  <a:p>
            <a:pPr algn="ctr">
              <a:lnSpc>
                <a:spcPts val="132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主管部门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59" name="Rectangle 33"/>
          <p:cNvSpPr/>
          <p:nvPr/>
        </p:nvSpPr>
        <p:spPr>
          <a:xfrm>
            <a:off x="4069727" y="3291830"/>
            <a:ext cx="230247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Gotham Light"/>
              </a:rPr>
              <a:t>注：确认信息无误后上报各盟市主管部门审核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Gotham Light"/>
            </a:endParaRPr>
          </a:p>
        </p:txBody>
      </p:sp>
      <p:sp>
        <p:nvSpPr>
          <p:cNvPr id="360" name="Oval 34"/>
          <p:cNvSpPr/>
          <p:nvPr/>
        </p:nvSpPr>
        <p:spPr>
          <a:xfrm>
            <a:off x="3463816" y="2730644"/>
            <a:ext cx="193040" cy="19304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endParaRPr 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62" name="Oval 37"/>
          <p:cNvSpPr/>
          <p:nvPr/>
        </p:nvSpPr>
        <p:spPr>
          <a:xfrm>
            <a:off x="5681819" y="1997854"/>
            <a:ext cx="568960" cy="568960"/>
          </a:xfrm>
          <a:prstGeom prst="ellipse">
            <a:avLst/>
          </a:prstGeom>
          <a:solidFill>
            <a:schemeClr val="accent2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5.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上报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  <a:p>
            <a:pPr algn="ctr">
              <a:lnSpc>
                <a:spcPts val="132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住建厅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63" name="Rectangle 38"/>
          <p:cNvSpPr/>
          <p:nvPr/>
        </p:nvSpPr>
        <p:spPr>
          <a:xfrm>
            <a:off x="6401899" y="1995686"/>
            <a:ext cx="2634597" cy="759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Gotham Light"/>
              </a:rPr>
              <a:t>注：属住建厅审批的资质，由盟市主管部门将审核、签署明确意见并加盖公章的申请表与文件一并报送至住建厅审核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Gotham Light"/>
            </a:endParaRPr>
          </a:p>
        </p:txBody>
      </p:sp>
      <p:sp>
        <p:nvSpPr>
          <p:cNvPr id="364" name="Oval 39"/>
          <p:cNvSpPr/>
          <p:nvPr/>
        </p:nvSpPr>
        <p:spPr>
          <a:xfrm>
            <a:off x="5869779" y="2730644"/>
            <a:ext cx="193040" cy="19304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endParaRPr 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cxnSp>
        <p:nvCxnSpPr>
          <p:cNvPr id="44" name="Straight Connector 30"/>
          <p:cNvCxnSpPr>
            <a:stCxn id="354" idx="4"/>
          </p:cNvCxnSpPr>
          <p:nvPr/>
        </p:nvCxnSpPr>
        <p:spPr>
          <a:xfrm>
            <a:off x="4572000" y="1844566"/>
            <a:ext cx="0" cy="893182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" grpId="0" animBg="1"/>
      <p:bldP spid="347" grpId="0" animBg="1"/>
      <p:bldP spid="348" grpId="0"/>
      <p:bldP spid="350" grpId="0" animBg="1"/>
      <p:bldP spid="351" grpId="0" animBg="1"/>
      <p:bldP spid="354" grpId="0" animBg="1"/>
      <p:bldP spid="355" grpId="0"/>
      <p:bldP spid="356" grpId="0" animBg="1"/>
      <p:bldP spid="358" grpId="0" animBg="1"/>
      <p:bldP spid="359" grpId="0"/>
      <p:bldP spid="360" grpId="0" animBg="1"/>
      <p:bldP spid="362" grpId="0" animBg="1"/>
      <p:bldP spid="363" grpId="0"/>
      <p:bldP spid="3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1" name="Straight Connector 35"/>
          <p:cNvCxnSpPr>
            <a:stCxn id="360" idx="4"/>
            <a:endCxn id="358" idx="0"/>
          </p:cNvCxnSpPr>
          <p:nvPr/>
        </p:nvCxnSpPr>
        <p:spPr>
          <a:xfrm>
            <a:off x="2696240" y="2923684"/>
            <a:ext cx="3552" cy="20193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5" name="Straight Connector 40"/>
          <p:cNvCxnSpPr>
            <a:stCxn id="362" idx="4"/>
            <a:endCxn id="364" idx="0"/>
          </p:cNvCxnSpPr>
          <p:nvPr/>
        </p:nvCxnSpPr>
        <p:spPr>
          <a:xfrm flipH="1">
            <a:off x="5964664" y="2499742"/>
            <a:ext cx="11492" cy="230902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2" name="Straight Connector 23"/>
          <p:cNvCxnSpPr>
            <a:stCxn id="346" idx="4"/>
            <a:endCxn id="350" idx="0"/>
          </p:cNvCxnSpPr>
          <p:nvPr/>
        </p:nvCxnSpPr>
        <p:spPr>
          <a:xfrm>
            <a:off x="1043268" y="1923678"/>
            <a:ext cx="3212" cy="806966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563888" y="339504"/>
            <a:ext cx="20162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 报 审 批 流 程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Image 12" descr="Divider Right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2051720" y="457546"/>
            <a:ext cx="1523362" cy="52721"/>
          </a:xfrm>
          <a:prstGeom prst="rect">
            <a:avLst/>
          </a:prstGeom>
        </p:spPr>
      </p:pic>
      <p:pic>
        <p:nvPicPr>
          <p:cNvPr id="34" name="Image 12" descr="Divider Right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0800000" flipH="1">
            <a:off x="5568918" y="457546"/>
            <a:ext cx="1523362" cy="52721"/>
          </a:xfrm>
          <a:prstGeom prst="rect">
            <a:avLst/>
          </a:prstGeom>
        </p:spPr>
      </p:pic>
      <p:cxnSp>
        <p:nvCxnSpPr>
          <p:cNvPr id="345" name="Straight Connector 14"/>
          <p:cNvCxnSpPr/>
          <p:nvPr/>
        </p:nvCxnSpPr>
        <p:spPr>
          <a:xfrm>
            <a:off x="0" y="2827164"/>
            <a:ext cx="9144000" cy="0"/>
          </a:xfrm>
          <a:prstGeom prst="line">
            <a:avLst/>
          </a:prstGeom>
          <a:ln w="47625" cap="rnd">
            <a:solidFill>
              <a:schemeClr val="tx1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6" name="Oval 16"/>
          <p:cNvSpPr/>
          <p:nvPr/>
        </p:nvSpPr>
        <p:spPr>
          <a:xfrm>
            <a:off x="755576" y="1347614"/>
            <a:ext cx="575384" cy="576064"/>
          </a:xfrm>
          <a:prstGeom prst="ellipse">
            <a:avLst/>
          </a:prstGeom>
          <a:solidFill>
            <a:schemeClr val="tx1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6.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公示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48" name="Rectangle 18"/>
          <p:cNvSpPr/>
          <p:nvPr/>
        </p:nvSpPr>
        <p:spPr>
          <a:xfrm>
            <a:off x="1373523" y="1421410"/>
            <a:ext cx="2406389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Gotham Light"/>
              </a:rPr>
              <a:t>注：公示期为十个工作日，资质审查意见反馈各盟市主管部门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Gotham Light"/>
            </a:endParaRPr>
          </a:p>
        </p:txBody>
      </p:sp>
      <p:sp>
        <p:nvSpPr>
          <p:cNvPr id="350" name="Oval 20"/>
          <p:cNvSpPr/>
          <p:nvPr/>
        </p:nvSpPr>
        <p:spPr>
          <a:xfrm>
            <a:off x="949960" y="2730644"/>
            <a:ext cx="193040" cy="19304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endParaRPr 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54" name="Oval 27"/>
          <p:cNvSpPr/>
          <p:nvPr/>
        </p:nvSpPr>
        <p:spPr>
          <a:xfrm>
            <a:off x="4211960" y="1203598"/>
            <a:ext cx="720080" cy="640968"/>
          </a:xfrm>
          <a:prstGeom prst="ellipse">
            <a:avLst/>
          </a:prstGeom>
          <a:solidFill>
            <a:schemeClr val="accent2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8.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公告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56" name="Oval 29"/>
          <p:cNvSpPr/>
          <p:nvPr/>
        </p:nvSpPr>
        <p:spPr>
          <a:xfrm>
            <a:off x="4497824" y="2730644"/>
            <a:ext cx="193040" cy="19304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endParaRPr 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58" name="Oval 32"/>
          <p:cNvSpPr/>
          <p:nvPr/>
        </p:nvSpPr>
        <p:spPr>
          <a:xfrm>
            <a:off x="2267744" y="3125614"/>
            <a:ext cx="864096" cy="814288"/>
          </a:xfrm>
          <a:prstGeom prst="ellipse">
            <a:avLst/>
          </a:prstGeom>
          <a:solidFill>
            <a:schemeClr val="accent3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7.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上报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  <a:p>
            <a:pPr algn="ctr">
              <a:lnSpc>
                <a:spcPts val="132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陈述材料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59" name="Rectangle 33"/>
          <p:cNvSpPr/>
          <p:nvPr/>
        </p:nvSpPr>
        <p:spPr>
          <a:xfrm>
            <a:off x="5004048" y="1275606"/>
            <a:ext cx="2302473" cy="259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Gotham Light"/>
              </a:rPr>
              <a:t>注：审批结果以公告为准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Gotham Light"/>
            </a:endParaRPr>
          </a:p>
        </p:txBody>
      </p:sp>
      <p:sp>
        <p:nvSpPr>
          <p:cNvPr id="360" name="Oval 34"/>
          <p:cNvSpPr/>
          <p:nvPr/>
        </p:nvSpPr>
        <p:spPr>
          <a:xfrm>
            <a:off x="2599720" y="2730644"/>
            <a:ext cx="193040" cy="19304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endParaRPr 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62" name="Oval 37"/>
          <p:cNvSpPr/>
          <p:nvPr/>
        </p:nvSpPr>
        <p:spPr>
          <a:xfrm>
            <a:off x="5580112" y="1779662"/>
            <a:ext cx="792088" cy="720080"/>
          </a:xfrm>
          <a:prstGeom prst="ellipse">
            <a:avLst/>
          </a:prstGeom>
          <a:solidFill>
            <a:schemeClr val="accent2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9.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打印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  <a:p>
            <a:pPr algn="ctr">
              <a:lnSpc>
                <a:spcPts val="132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Gotham Light"/>
              </a:rPr>
              <a:t>证书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sp>
        <p:nvSpPr>
          <p:cNvPr id="363" name="Rectangle 38"/>
          <p:cNvSpPr/>
          <p:nvPr/>
        </p:nvSpPr>
        <p:spPr>
          <a:xfrm>
            <a:off x="6372200" y="1857960"/>
            <a:ext cx="2634597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Gotham Light"/>
              </a:rPr>
              <a:t>注：新证书领取需将原资质证书交回，由盟市主管部门统一领取发放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Gotham Light"/>
            </a:endParaRPr>
          </a:p>
        </p:txBody>
      </p:sp>
      <p:sp>
        <p:nvSpPr>
          <p:cNvPr id="364" name="Oval 39"/>
          <p:cNvSpPr/>
          <p:nvPr/>
        </p:nvSpPr>
        <p:spPr>
          <a:xfrm>
            <a:off x="5868144" y="2730644"/>
            <a:ext cx="193040" cy="19304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>
              <a:lnSpc>
                <a:spcPts val="1320"/>
              </a:lnSpc>
            </a:pPr>
            <a:endParaRPr 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otham Light"/>
            </a:endParaRPr>
          </a:p>
        </p:txBody>
      </p:sp>
      <p:cxnSp>
        <p:nvCxnSpPr>
          <p:cNvPr id="44" name="Straight Connector 30"/>
          <p:cNvCxnSpPr>
            <a:stCxn id="354" idx="4"/>
          </p:cNvCxnSpPr>
          <p:nvPr/>
        </p:nvCxnSpPr>
        <p:spPr>
          <a:xfrm>
            <a:off x="4572000" y="1844566"/>
            <a:ext cx="0" cy="893182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3"/>
          <p:cNvSpPr/>
          <p:nvPr/>
        </p:nvSpPr>
        <p:spPr>
          <a:xfrm>
            <a:off x="3500264" y="3444230"/>
            <a:ext cx="230247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Gotham Light"/>
              </a:rPr>
              <a:t>注：审核未通过的企业可以在公示期内上报陈述材料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Gotham Light"/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" grpId="0" animBg="1"/>
      <p:bldP spid="348" grpId="0"/>
      <p:bldP spid="350" grpId="0" animBg="1"/>
      <p:bldP spid="354" grpId="0" animBg="1"/>
      <p:bldP spid="356" grpId="0" animBg="1"/>
      <p:bldP spid="358" grpId="0" animBg="1"/>
      <p:bldP spid="359" grpId="0"/>
      <p:bldP spid="360" grpId="0" animBg="1"/>
      <p:bldP spid="362" grpId="0" animBg="1"/>
      <p:bldP spid="363" grpId="0"/>
      <p:bldP spid="364" grpId="0" animBg="1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3563888" y="339504"/>
            <a:ext cx="20162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 意 事 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Image 12" descr="Divider Right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2267744" y="457546"/>
            <a:ext cx="1523362" cy="52721"/>
          </a:xfrm>
          <a:prstGeom prst="rect">
            <a:avLst/>
          </a:prstGeom>
        </p:spPr>
      </p:pic>
      <p:pic>
        <p:nvPicPr>
          <p:cNvPr id="34" name="Image 12" descr="Divider Right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0800000" flipH="1">
            <a:off x="5292080" y="457546"/>
            <a:ext cx="1523362" cy="52721"/>
          </a:xfrm>
          <a:prstGeom prst="rect">
            <a:avLst/>
          </a:prstGeom>
        </p:spPr>
      </p:pic>
      <p:grpSp>
        <p:nvGrpSpPr>
          <p:cNvPr id="394" name="组合 393"/>
          <p:cNvGrpSpPr/>
          <p:nvPr/>
        </p:nvGrpSpPr>
        <p:grpSpPr>
          <a:xfrm>
            <a:off x="2860789" y="1381576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8" name="同心圆 3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6" name="椭圆 40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4788024" y="141057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8" name="同心圆 4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" name="椭圆 40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0" name="组合 409"/>
          <p:cNvGrpSpPr/>
          <p:nvPr/>
        </p:nvGrpSpPr>
        <p:grpSpPr>
          <a:xfrm>
            <a:off x="5333072" y="245046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1" name="同心圆 4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2" name="椭圆 4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3" name="组合 412"/>
          <p:cNvGrpSpPr/>
          <p:nvPr/>
        </p:nvGrpSpPr>
        <p:grpSpPr>
          <a:xfrm>
            <a:off x="4788024" y="354190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4" name="同心圆 4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5" name="椭圆 4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7" name="TextBox 416"/>
          <p:cNvSpPr txBox="1"/>
          <p:nvPr/>
        </p:nvSpPr>
        <p:spPr>
          <a:xfrm>
            <a:off x="5755788" y="1502341"/>
            <a:ext cx="2200588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 员 信 息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8" name="TextBox 417"/>
          <p:cNvSpPr txBox="1"/>
          <p:nvPr/>
        </p:nvSpPr>
        <p:spPr>
          <a:xfrm>
            <a:off x="6156176" y="2571750"/>
            <a:ext cx="2200588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养 老 保 险 凭 证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" name="TextBox 418"/>
          <p:cNvSpPr txBox="1"/>
          <p:nvPr/>
        </p:nvSpPr>
        <p:spPr>
          <a:xfrm>
            <a:off x="5796136" y="3723878"/>
            <a:ext cx="2200588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 程 业 绩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0" name="TextBox 419"/>
          <p:cNvSpPr txBox="1"/>
          <p:nvPr/>
        </p:nvSpPr>
        <p:spPr>
          <a:xfrm>
            <a:off x="3203848" y="2069425"/>
            <a:ext cx="1896127" cy="14403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资质首次、增项、升级填报注意事项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Picture 2" descr="F:\0图片下载\B-3D效果\05_3500x2333副本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flipH="1">
            <a:off x="395535" y="1239130"/>
            <a:ext cx="2465253" cy="2988804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7" grpId="0"/>
      <p:bldP spid="418" grpId="0"/>
      <p:bldP spid="419" grpId="0"/>
      <p:bldP spid="4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771550"/>
            <a:ext cx="2737416" cy="390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3563888" y="339504"/>
            <a:ext cx="20162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 意 事 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Image 12" descr="Divider Righ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2267744" y="457546"/>
            <a:ext cx="1523362" cy="52721"/>
          </a:xfrm>
          <a:prstGeom prst="rect">
            <a:avLst/>
          </a:prstGeom>
        </p:spPr>
      </p:pic>
      <p:pic>
        <p:nvPicPr>
          <p:cNvPr id="34" name="Image 12" descr="Divider Righ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 flipH="1">
            <a:off x="5292080" y="457546"/>
            <a:ext cx="1523362" cy="52721"/>
          </a:xfrm>
          <a:prstGeom prst="rect">
            <a:avLst/>
          </a:prstGeom>
        </p:spPr>
      </p:pic>
      <p:sp>
        <p:nvSpPr>
          <p:cNvPr id="51" name="Freeform 246"/>
          <p:cNvSpPr/>
          <p:nvPr/>
        </p:nvSpPr>
        <p:spPr>
          <a:xfrm>
            <a:off x="2987824" y="1175618"/>
            <a:ext cx="1656184" cy="216024"/>
          </a:xfrm>
          <a:custGeom>
            <a:avLst/>
            <a:gdLst/>
            <a:ahLst/>
            <a:cxnLst/>
            <a:rect l="0" t="0" r="0" b="0"/>
            <a:pathLst>
              <a:path w="744800" h="220400" fill="none">
                <a:moveTo>
                  <a:pt x="0" y="220400"/>
                </a:moveTo>
                <a:lnTo>
                  <a:pt x="7448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2"/>
            </a:solidFill>
            <a:bevel/>
            <a:tailEnd type="oval"/>
          </a:ln>
          <a:effectLst/>
        </p:spPr>
      </p:sp>
      <p:sp>
        <p:nvSpPr>
          <p:cNvPr id="52" name="Text 4673"/>
          <p:cNvSpPr txBox="1"/>
          <p:nvPr/>
        </p:nvSpPr>
        <p:spPr>
          <a:xfrm>
            <a:off x="3069452" y="1201760"/>
            <a:ext cx="1574556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、变更前营业执照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244"/>
          <p:cNvSpPr/>
          <p:nvPr/>
        </p:nvSpPr>
        <p:spPr>
          <a:xfrm>
            <a:off x="3419877" y="1454935"/>
            <a:ext cx="1656179" cy="252719"/>
          </a:xfrm>
          <a:custGeom>
            <a:avLst/>
            <a:gdLst/>
            <a:ahLst/>
            <a:cxnLst/>
            <a:rect l="0" t="0" r="0" b="0"/>
            <a:pathLst>
              <a:path w="1208400" h="220400" fill="none">
                <a:moveTo>
                  <a:pt x="0" y="220400"/>
                </a:moveTo>
                <a:lnTo>
                  <a:pt x="12084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2"/>
            </a:solidFill>
            <a:bevel/>
            <a:tailEnd type="oval"/>
          </a:ln>
          <a:effectLst/>
        </p:spPr>
      </p:sp>
      <p:sp>
        <p:nvSpPr>
          <p:cNvPr id="54" name="Text 4674"/>
          <p:cNvSpPr txBox="1"/>
          <p:nvPr/>
        </p:nvSpPr>
        <p:spPr>
          <a:xfrm>
            <a:off x="3419872" y="1481078"/>
            <a:ext cx="1430542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、变更后营业执照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240"/>
          <p:cNvSpPr/>
          <p:nvPr/>
        </p:nvSpPr>
        <p:spPr>
          <a:xfrm>
            <a:off x="3563888" y="1844208"/>
            <a:ext cx="1969465" cy="252719"/>
          </a:xfrm>
          <a:custGeom>
            <a:avLst/>
            <a:gdLst/>
            <a:ahLst/>
            <a:cxnLst/>
            <a:rect l="0" t="0" r="0" b="0"/>
            <a:pathLst>
              <a:path w="1717600" h="220400" fill="none">
                <a:moveTo>
                  <a:pt x="0" y="220400"/>
                </a:moveTo>
                <a:lnTo>
                  <a:pt x="17176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4"/>
            </a:solidFill>
            <a:bevel/>
            <a:tailEnd type="oval"/>
          </a:ln>
          <a:effectLst/>
        </p:spPr>
      </p:sp>
      <p:sp>
        <p:nvSpPr>
          <p:cNvPr id="58" name="Text 4676"/>
          <p:cNvSpPr txBox="1"/>
          <p:nvPr/>
        </p:nvSpPr>
        <p:spPr>
          <a:xfrm>
            <a:off x="3563888" y="1921840"/>
            <a:ext cx="2048338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、原资质证书原件及复印件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Freeform 238"/>
          <p:cNvSpPr/>
          <p:nvPr/>
        </p:nvSpPr>
        <p:spPr>
          <a:xfrm>
            <a:off x="3635896" y="2191534"/>
            <a:ext cx="1891036" cy="252719"/>
          </a:xfrm>
          <a:custGeom>
            <a:avLst/>
            <a:gdLst/>
            <a:ahLst/>
            <a:cxnLst/>
            <a:rect l="0" t="0" r="0" b="0"/>
            <a:pathLst>
              <a:path w="1649200" h="220400" fill="none">
                <a:moveTo>
                  <a:pt x="0" y="220400"/>
                </a:moveTo>
                <a:lnTo>
                  <a:pt x="16492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4"/>
            </a:solidFill>
            <a:bevel/>
            <a:tailEnd type="oval"/>
          </a:ln>
          <a:effectLst/>
        </p:spPr>
      </p:sp>
      <p:sp>
        <p:nvSpPr>
          <p:cNvPr id="60" name="Text 4677"/>
          <p:cNvSpPr txBox="1"/>
          <p:nvPr/>
        </p:nvSpPr>
        <p:spPr>
          <a:xfrm>
            <a:off x="3717521" y="2221333"/>
            <a:ext cx="1531813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、企业章程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Freeform 236"/>
          <p:cNvSpPr/>
          <p:nvPr/>
        </p:nvSpPr>
        <p:spPr>
          <a:xfrm>
            <a:off x="3635896" y="2535055"/>
            <a:ext cx="1656184" cy="252719"/>
          </a:xfrm>
          <a:custGeom>
            <a:avLst/>
            <a:gdLst/>
            <a:ahLst/>
            <a:cxnLst/>
            <a:rect l="0" t="0" r="0" b="0"/>
            <a:pathLst>
              <a:path w="1147600" h="220400" fill="none">
                <a:moveTo>
                  <a:pt x="0" y="220400"/>
                </a:moveTo>
                <a:lnTo>
                  <a:pt x="11476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4"/>
            </a:solidFill>
            <a:bevel/>
            <a:tailEnd type="oval"/>
          </a:ln>
          <a:effectLst/>
        </p:spPr>
      </p:sp>
      <p:sp>
        <p:nvSpPr>
          <p:cNvPr id="62" name="Text 4678"/>
          <p:cNvSpPr txBox="1"/>
          <p:nvPr/>
        </p:nvSpPr>
        <p:spPr>
          <a:xfrm>
            <a:off x="3707904" y="2571751"/>
            <a:ext cx="1800200" cy="216024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、工商机读档案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1331640" y="1419622"/>
            <a:ext cx="2304256" cy="2046975"/>
            <a:chOff x="1403648" y="1115468"/>
            <a:chExt cx="1294414" cy="1294414"/>
          </a:xfrm>
        </p:grpSpPr>
        <p:sp>
          <p:nvSpPr>
            <p:cNvPr id="83" name="椭圆 82"/>
            <p:cNvSpPr/>
            <p:nvPr/>
          </p:nvSpPr>
          <p:spPr>
            <a:xfrm>
              <a:off x="1553971" y="1322162"/>
              <a:ext cx="1022740" cy="10227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86" name="同心圆 85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同心圆 86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5" name="TextBox 84"/>
            <p:cNvSpPr txBox="1"/>
            <p:nvPr/>
          </p:nvSpPr>
          <p:spPr>
            <a:xfrm>
              <a:off x="1605900" y="1500675"/>
              <a:ext cx="860500" cy="525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资质变更</a:t>
              </a:r>
              <a:endParaRPr lang="en-US" altLang="zh-CN" sz="24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  <a:endParaRPr lang="zh-CN" altLang="en-US" sz="24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" name="Freeform 240"/>
          <p:cNvSpPr/>
          <p:nvPr/>
        </p:nvSpPr>
        <p:spPr>
          <a:xfrm>
            <a:off x="3419872" y="2931790"/>
            <a:ext cx="1969465" cy="252719"/>
          </a:xfrm>
          <a:custGeom>
            <a:avLst/>
            <a:gdLst/>
            <a:ahLst/>
            <a:cxnLst/>
            <a:rect l="0" t="0" r="0" b="0"/>
            <a:pathLst>
              <a:path w="1717600" h="220400" fill="none">
                <a:moveTo>
                  <a:pt x="0" y="220400"/>
                </a:moveTo>
                <a:lnTo>
                  <a:pt x="17176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5"/>
            </a:solidFill>
            <a:bevel/>
            <a:tailEnd type="oval"/>
          </a:ln>
          <a:effectLst/>
        </p:spPr>
      </p:sp>
      <p:sp>
        <p:nvSpPr>
          <p:cNvPr id="134" name="Text 4676"/>
          <p:cNvSpPr txBox="1"/>
          <p:nvPr/>
        </p:nvSpPr>
        <p:spPr>
          <a:xfrm>
            <a:off x="3501496" y="2931790"/>
            <a:ext cx="2150624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、身份证、工作简历（法人）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Freeform 238"/>
          <p:cNvSpPr/>
          <p:nvPr/>
        </p:nvSpPr>
        <p:spPr>
          <a:xfrm>
            <a:off x="3059832" y="3363838"/>
            <a:ext cx="2160240" cy="216024"/>
          </a:xfrm>
          <a:custGeom>
            <a:avLst/>
            <a:gdLst/>
            <a:ahLst/>
            <a:cxnLst/>
            <a:rect l="0" t="0" r="0" b="0"/>
            <a:pathLst>
              <a:path w="1649200" h="220400" fill="none">
                <a:moveTo>
                  <a:pt x="0" y="220400"/>
                </a:moveTo>
                <a:lnTo>
                  <a:pt x="16492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5"/>
            </a:solidFill>
            <a:bevel/>
            <a:tailEnd type="oval"/>
          </a:ln>
          <a:effectLst/>
        </p:spPr>
      </p:sp>
      <p:sp>
        <p:nvSpPr>
          <p:cNvPr id="136" name="Text 4677"/>
          <p:cNvSpPr txBox="1"/>
          <p:nvPr/>
        </p:nvSpPr>
        <p:spPr>
          <a:xfrm>
            <a:off x="3256211" y="3450526"/>
            <a:ext cx="1963861" cy="201344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、营业场所证明（地址）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 4673"/>
          <p:cNvSpPr txBox="1"/>
          <p:nvPr/>
        </p:nvSpPr>
        <p:spPr>
          <a:xfrm>
            <a:off x="6300192" y="699542"/>
            <a:ext cx="1512168" cy="208823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/>
      <p:bldP spid="62" grpId="0"/>
      <p:bldP spid="134" grpId="0"/>
      <p:bldP spid="136" grpId="0"/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0609994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2454437" y="1563638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411760" y="1822632"/>
            <a:ext cx="125735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2549" y="1563638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419872" y="1822632"/>
            <a:ext cx="125735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398652" y="1563638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4355976" y="1822632"/>
            <a:ext cx="125735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endParaRPr lang="zh-CN" altLang="en-US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406765" y="1563638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5364088" y="1822632"/>
            <a:ext cx="125735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  <a:endParaRPr lang="zh-CN" altLang="en-US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Group 7"/>
          <p:cNvGrpSpPr/>
          <p:nvPr/>
        </p:nvGrpSpPr>
        <p:grpSpPr bwMode="auto">
          <a:xfrm>
            <a:off x="2771800" y="3865982"/>
            <a:ext cx="361950" cy="361950"/>
            <a:chOff x="0" y="0"/>
            <a:chExt cx="965499" cy="965499"/>
          </a:xfrm>
        </p:grpSpPr>
        <p:sp>
          <p:nvSpPr>
            <p:cNvPr id="54" name="AutoShape 8" descr="tile_paper_medgray.png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5" name="AutoShape 9"/>
            <p:cNvSpPr/>
            <p:nvPr/>
          </p:nvSpPr>
          <p:spPr bwMode="auto">
            <a:xfrm>
              <a:off x="293394" y="283328"/>
              <a:ext cx="393981" cy="393980"/>
            </a:xfrm>
            <a:custGeom>
              <a:avLst/>
              <a:gdLst>
                <a:gd name="T0" fmla="*/ 196991 w 21600"/>
                <a:gd name="T1" fmla="*/ 196990 h 21588"/>
                <a:gd name="T2" fmla="*/ 196991 w 21600"/>
                <a:gd name="T3" fmla="*/ 196990 h 21588"/>
                <a:gd name="T4" fmla="*/ 196991 w 21600"/>
                <a:gd name="T5" fmla="*/ 196990 h 21588"/>
                <a:gd name="T6" fmla="*/ 196991 w 21600"/>
                <a:gd name="T7" fmla="*/ 196990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0794" y="0"/>
                  </a:moveTo>
                  <a:cubicBezTo>
                    <a:pt x="12288" y="0"/>
                    <a:pt x="13689" y="251"/>
                    <a:pt x="14997" y="750"/>
                  </a:cubicBezTo>
                  <a:cubicBezTo>
                    <a:pt x="16304" y="1249"/>
                    <a:pt x="17445" y="1929"/>
                    <a:pt x="18422" y="2781"/>
                  </a:cubicBezTo>
                  <a:cubicBezTo>
                    <a:pt x="19399" y="3639"/>
                    <a:pt x="20173" y="4640"/>
                    <a:pt x="20743" y="5783"/>
                  </a:cubicBezTo>
                  <a:cubicBezTo>
                    <a:pt x="21315" y="6926"/>
                    <a:pt x="21600" y="8156"/>
                    <a:pt x="21600" y="9468"/>
                  </a:cubicBezTo>
                  <a:cubicBezTo>
                    <a:pt x="21600" y="10774"/>
                    <a:pt x="21315" y="12002"/>
                    <a:pt x="20743" y="13141"/>
                  </a:cubicBezTo>
                  <a:cubicBezTo>
                    <a:pt x="20173" y="14287"/>
                    <a:pt x="19399" y="15288"/>
                    <a:pt x="18422" y="16149"/>
                  </a:cubicBezTo>
                  <a:cubicBezTo>
                    <a:pt x="17445" y="17007"/>
                    <a:pt x="16304" y="17686"/>
                    <a:pt x="14997" y="18180"/>
                  </a:cubicBezTo>
                  <a:cubicBezTo>
                    <a:pt x="13689" y="18677"/>
                    <a:pt x="12288" y="18922"/>
                    <a:pt x="10794" y="18922"/>
                  </a:cubicBezTo>
                  <a:cubicBezTo>
                    <a:pt x="10104" y="18922"/>
                    <a:pt x="9426" y="18869"/>
                    <a:pt x="8767" y="18761"/>
                  </a:cubicBezTo>
                  <a:cubicBezTo>
                    <a:pt x="7444" y="20014"/>
                    <a:pt x="5900" y="20877"/>
                    <a:pt x="4135" y="21354"/>
                  </a:cubicBezTo>
                  <a:cubicBezTo>
                    <a:pt x="3947" y="21391"/>
                    <a:pt x="3758" y="21430"/>
                    <a:pt x="3565" y="21467"/>
                  </a:cubicBezTo>
                  <a:cubicBezTo>
                    <a:pt x="3375" y="21509"/>
                    <a:pt x="3170" y="21549"/>
                    <a:pt x="2951" y="21583"/>
                  </a:cubicBezTo>
                  <a:cubicBezTo>
                    <a:pt x="2831" y="21599"/>
                    <a:pt x="2727" y="21571"/>
                    <a:pt x="2643" y="21495"/>
                  </a:cubicBezTo>
                  <a:cubicBezTo>
                    <a:pt x="2556" y="21419"/>
                    <a:pt x="2497" y="21309"/>
                    <a:pt x="2466" y="21165"/>
                  </a:cubicBezTo>
                  <a:cubicBezTo>
                    <a:pt x="2438" y="21021"/>
                    <a:pt x="2457" y="20900"/>
                    <a:pt x="2523" y="20807"/>
                  </a:cubicBezTo>
                  <a:cubicBezTo>
                    <a:pt x="2591" y="20714"/>
                    <a:pt x="2666" y="20621"/>
                    <a:pt x="2749" y="20530"/>
                  </a:cubicBezTo>
                  <a:cubicBezTo>
                    <a:pt x="2920" y="20324"/>
                    <a:pt x="3083" y="20124"/>
                    <a:pt x="3233" y="19929"/>
                  </a:cubicBezTo>
                  <a:cubicBezTo>
                    <a:pt x="3384" y="19737"/>
                    <a:pt x="3521" y="19506"/>
                    <a:pt x="3645" y="19241"/>
                  </a:cubicBezTo>
                  <a:cubicBezTo>
                    <a:pt x="3768" y="18976"/>
                    <a:pt x="3881" y="18662"/>
                    <a:pt x="3982" y="18301"/>
                  </a:cubicBezTo>
                  <a:cubicBezTo>
                    <a:pt x="4083" y="17940"/>
                    <a:pt x="4173" y="17506"/>
                    <a:pt x="4248" y="16992"/>
                  </a:cubicBezTo>
                  <a:cubicBezTo>
                    <a:pt x="2942" y="16109"/>
                    <a:pt x="1906" y="15020"/>
                    <a:pt x="1143" y="13731"/>
                  </a:cubicBezTo>
                  <a:cubicBezTo>
                    <a:pt x="381" y="12436"/>
                    <a:pt x="0" y="11017"/>
                    <a:pt x="0" y="9468"/>
                  </a:cubicBezTo>
                  <a:cubicBezTo>
                    <a:pt x="0" y="8164"/>
                    <a:pt x="284" y="6937"/>
                    <a:pt x="856" y="5789"/>
                  </a:cubicBezTo>
                  <a:cubicBezTo>
                    <a:pt x="1428" y="4640"/>
                    <a:pt x="2200" y="3639"/>
                    <a:pt x="3177" y="2781"/>
                  </a:cubicBezTo>
                  <a:cubicBezTo>
                    <a:pt x="4154" y="1929"/>
                    <a:pt x="5293" y="1249"/>
                    <a:pt x="6597" y="750"/>
                  </a:cubicBezTo>
                  <a:cubicBezTo>
                    <a:pt x="7901" y="251"/>
                    <a:pt x="9299" y="0"/>
                    <a:pt x="1079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56" name="Group 10"/>
          <p:cNvGrpSpPr/>
          <p:nvPr/>
        </p:nvGrpSpPr>
        <p:grpSpPr bwMode="auto">
          <a:xfrm>
            <a:off x="3398664" y="3865982"/>
            <a:ext cx="361950" cy="361950"/>
            <a:chOff x="0" y="0"/>
            <a:chExt cx="965499" cy="965499"/>
          </a:xfrm>
        </p:grpSpPr>
        <p:sp>
          <p:nvSpPr>
            <p:cNvPr id="57" name="AutoShape 11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8" name="AutoShape 12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376"/>
                <a:gd name="T1" fmla="*/ 196990 h 21600"/>
                <a:gd name="T2" fmla="*/ 196991 w 21376"/>
                <a:gd name="T3" fmla="*/ 196990 h 21600"/>
                <a:gd name="T4" fmla="*/ 196991 w 21376"/>
                <a:gd name="T5" fmla="*/ 196990 h 21600"/>
                <a:gd name="T6" fmla="*/ 196991 w 21376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600"/>
                    <a:pt x="19455" y="21600"/>
                  </a:cubicBezTo>
                  <a:lnTo>
                    <a:pt x="1928" y="21600"/>
                  </a:lnTo>
                  <a:cubicBezTo>
                    <a:pt x="1585" y="21600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59" name="Group 13"/>
          <p:cNvGrpSpPr/>
          <p:nvPr/>
        </p:nvGrpSpPr>
        <p:grpSpPr bwMode="auto">
          <a:xfrm>
            <a:off x="4054698" y="3865982"/>
            <a:ext cx="362546" cy="361950"/>
            <a:chOff x="0" y="0"/>
            <a:chExt cx="965499" cy="965499"/>
          </a:xfrm>
        </p:grpSpPr>
        <p:sp>
          <p:nvSpPr>
            <p:cNvPr id="60" name="AutoShape 14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61" name="AutoShape 15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600"/>
                <a:gd name="T1" fmla="*/ 196990 h 21600"/>
                <a:gd name="T2" fmla="*/ 196991 w 21600"/>
                <a:gd name="T3" fmla="*/ 196990 h 21600"/>
                <a:gd name="T4" fmla="*/ 196991 w 21600"/>
                <a:gd name="T5" fmla="*/ 196990 h 21600"/>
                <a:gd name="T6" fmla="*/ 196991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62" name="Group 16"/>
          <p:cNvGrpSpPr/>
          <p:nvPr/>
        </p:nvGrpSpPr>
        <p:grpSpPr bwMode="auto">
          <a:xfrm>
            <a:off x="4663704" y="3865982"/>
            <a:ext cx="361950" cy="361950"/>
            <a:chOff x="0" y="0"/>
            <a:chExt cx="965499" cy="965499"/>
          </a:xfrm>
        </p:grpSpPr>
        <p:sp>
          <p:nvSpPr>
            <p:cNvPr id="63" name="AutoShape 17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64" name="AutoShape 18"/>
            <p:cNvSpPr/>
            <p:nvPr/>
          </p:nvSpPr>
          <p:spPr bwMode="auto">
            <a:xfrm>
              <a:off x="293617" y="264823"/>
              <a:ext cx="393980" cy="393980"/>
            </a:xfrm>
            <a:custGeom>
              <a:avLst/>
              <a:gdLst>
                <a:gd name="T0" fmla="*/ 196990 w 21600"/>
                <a:gd name="T1" fmla="*/ 196990 h 21600"/>
                <a:gd name="T2" fmla="*/ 196990 w 21600"/>
                <a:gd name="T3" fmla="*/ 196990 h 21600"/>
                <a:gd name="T4" fmla="*/ 196990 w 21600"/>
                <a:gd name="T5" fmla="*/ 196990 h 21600"/>
                <a:gd name="T6" fmla="*/ 196990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65" name="Group 19"/>
          <p:cNvGrpSpPr/>
          <p:nvPr/>
        </p:nvGrpSpPr>
        <p:grpSpPr bwMode="auto">
          <a:xfrm>
            <a:off x="5320333" y="3865982"/>
            <a:ext cx="361950" cy="361950"/>
            <a:chOff x="0" y="0"/>
            <a:chExt cx="965499" cy="965499"/>
          </a:xfrm>
        </p:grpSpPr>
        <p:sp>
          <p:nvSpPr>
            <p:cNvPr id="66" name="AutoShape 20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67" name="AutoShape 21"/>
            <p:cNvSpPr/>
            <p:nvPr/>
          </p:nvSpPr>
          <p:spPr bwMode="auto">
            <a:xfrm>
              <a:off x="292545" y="314566"/>
              <a:ext cx="380408" cy="307104"/>
            </a:xfrm>
            <a:custGeom>
              <a:avLst/>
              <a:gdLst>
                <a:gd name="T0" fmla="*/ 190204 w 21600"/>
                <a:gd name="T1" fmla="*/ 153552 h 21600"/>
                <a:gd name="T2" fmla="*/ 190204 w 21600"/>
                <a:gd name="T3" fmla="*/ 153552 h 21600"/>
                <a:gd name="T4" fmla="*/ 190204 w 21600"/>
                <a:gd name="T5" fmla="*/ 153552 h 21600"/>
                <a:gd name="T6" fmla="*/ 190204 w 21600"/>
                <a:gd name="T7" fmla="*/ 15355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600"/>
                    <a:pt x="20263" y="21600"/>
                  </a:cubicBezTo>
                  <a:lnTo>
                    <a:pt x="1348" y="21600"/>
                  </a:lnTo>
                  <a:cubicBezTo>
                    <a:pt x="981" y="21600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68" name="Group 22"/>
          <p:cNvGrpSpPr/>
          <p:nvPr/>
        </p:nvGrpSpPr>
        <p:grpSpPr bwMode="auto">
          <a:xfrm>
            <a:off x="5976367" y="3865982"/>
            <a:ext cx="361950" cy="361950"/>
            <a:chOff x="0" y="0"/>
            <a:chExt cx="965499" cy="965499"/>
          </a:xfrm>
        </p:grpSpPr>
        <p:sp>
          <p:nvSpPr>
            <p:cNvPr id="69" name="AutoShape 23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70" name="AutoShape 24"/>
            <p:cNvSpPr/>
            <p:nvPr/>
          </p:nvSpPr>
          <p:spPr bwMode="auto">
            <a:xfrm>
              <a:off x="293617" y="331589"/>
              <a:ext cx="380408" cy="296161"/>
            </a:xfrm>
            <a:custGeom>
              <a:avLst/>
              <a:gdLst>
                <a:gd name="T0" fmla="*/ 190204 w 21600"/>
                <a:gd name="T1" fmla="*/ 148081 h 21600"/>
                <a:gd name="T2" fmla="*/ 190204 w 21600"/>
                <a:gd name="T3" fmla="*/ 148081 h 21600"/>
                <a:gd name="T4" fmla="*/ 190204 w 21600"/>
                <a:gd name="T5" fmla="*/ 148081 h 21600"/>
                <a:gd name="T6" fmla="*/ 190204 w 21600"/>
                <a:gd name="T7" fmla="*/ 14808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600" y="7250"/>
                  </a:cubicBezTo>
                  <a:lnTo>
                    <a:pt x="21600" y="19981"/>
                  </a:lnTo>
                  <a:cubicBezTo>
                    <a:pt x="21600" y="20416"/>
                    <a:pt x="21470" y="20800"/>
                    <a:pt x="21208" y="21118"/>
                  </a:cubicBezTo>
                  <a:cubicBezTo>
                    <a:pt x="20946" y="21438"/>
                    <a:pt x="20632" y="21600"/>
                    <a:pt x="20265" y="21600"/>
                  </a:cubicBezTo>
                  <a:lnTo>
                    <a:pt x="1346" y="21600"/>
                  </a:lnTo>
                  <a:cubicBezTo>
                    <a:pt x="979" y="21600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6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39" name="Text 4678"/>
          <p:cNvSpPr txBox="1"/>
          <p:nvPr/>
        </p:nvSpPr>
        <p:spPr>
          <a:xfrm>
            <a:off x="3203848" y="2931790"/>
            <a:ext cx="2160240" cy="432048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6" grpId="0"/>
      <p:bldP spid="46" grpId="0"/>
      <p:bldP spid="50" grpId="0"/>
      <p:bldP spid="39" grpId="0"/>
    </p:bldLst>
  </p:timing>
</p:sld>
</file>

<file path=ppt/tags/tag1.xml><?xml version="1.0" encoding="utf-8"?>
<p:tagLst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自定义 226">
      <a:dk1>
        <a:sysClr val="windowText" lastClr="000000"/>
      </a:dk1>
      <a:lt1>
        <a:sysClr val="window" lastClr="FFFFFF"/>
      </a:lt1>
      <a:dk2>
        <a:srgbClr val="959596"/>
      </a:dk2>
      <a:lt2>
        <a:srgbClr val="D9D9D9"/>
      </a:lt2>
      <a:accent1>
        <a:srgbClr val="C00000"/>
      </a:accent1>
      <a:accent2>
        <a:srgbClr val="000000"/>
      </a:accent2>
      <a:accent3>
        <a:srgbClr val="3F3F3F"/>
      </a:accent3>
      <a:accent4>
        <a:srgbClr val="262626"/>
      </a:accent4>
      <a:accent5>
        <a:srgbClr val="0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655</Words>
  <Application>WPS 演示</Application>
  <PresentationFormat>全屏显示(16:9)</PresentationFormat>
  <Paragraphs>125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微软雅黑</vt:lpstr>
      <vt:lpstr>Calibri</vt:lpstr>
      <vt:lpstr>华文细黑</vt:lpstr>
      <vt:lpstr>Gotham Light</vt:lpstr>
      <vt:lpstr>Arial Unicode MS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何远海</dc:creator>
  <cp:lastModifiedBy>Mac</cp:lastModifiedBy>
  <cp:revision>877</cp:revision>
  <dcterms:created xsi:type="dcterms:W3CDTF">2015-04-24T01:01:00Z</dcterms:created>
  <dcterms:modified xsi:type="dcterms:W3CDTF">2017-06-18T05:55:23Z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