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40"/>
  </p:notesMasterIdLst>
  <p:sldIdLst>
    <p:sldId id="541" r:id="rId4"/>
    <p:sldId id="712" r:id="rId5"/>
    <p:sldId id="711" r:id="rId6"/>
    <p:sldId id="710" r:id="rId7"/>
    <p:sldId id="713" r:id="rId8"/>
    <p:sldId id="716" r:id="rId9"/>
    <p:sldId id="715" r:id="rId10"/>
    <p:sldId id="714" r:id="rId11"/>
    <p:sldId id="721" r:id="rId12"/>
    <p:sldId id="720" r:id="rId13"/>
    <p:sldId id="719" r:id="rId14"/>
    <p:sldId id="718" r:id="rId15"/>
    <p:sldId id="717" r:id="rId16"/>
    <p:sldId id="724" r:id="rId17"/>
    <p:sldId id="723" r:id="rId18"/>
    <p:sldId id="765" r:id="rId19"/>
    <p:sldId id="729" r:id="rId20"/>
    <p:sldId id="766" r:id="rId21"/>
    <p:sldId id="728" r:id="rId22"/>
    <p:sldId id="727" r:id="rId23"/>
    <p:sldId id="731" r:id="rId24"/>
    <p:sldId id="733" r:id="rId25"/>
    <p:sldId id="732" r:id="rId26"/>
    <p:sldId id="730" r:id="rId27"/>
    <p:sldId id="767" r:id="rId28"/>
    <p:sldId id="770" r:id="rId29"/>
    <p:sldId id="768" r:id="rId30"/>
    <p:sldId id="629" r:id="rId31"/>
    <p:sldId id="634" r:id="rId32"/>
    <p:sldId id="779" r:id="rId33"/>
    <p:sldId id="780" r:id="rId34"/>
    <p:sldId id="781" r:id="rId35"/>
    <p:sldId id="769" r:id="rId36"/>
    <p:sldId id="630" r:id="rId37"/>
    <p:sldId id="644" r:id="rId38"/>
    <p:sldId id="631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2" clrIdx="0"/>
  <p:cmAuthor id="2" name="xb21cn" initials="xb21cn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6B2"/>
    <a:srgbClr val="309ED8"/>
    <a:srgbClr val="00ADEE"/>
    <a:srgbClr val="309DD7"/>
    <a:srgbClr val="23245B"/>
    <a:srgbClr val="584FD7"/>
    <a:srgbClr val="2E75B6"/>
    <a:srgbClr val="5F9ED7"/>
    <a:srgbClr val="F2F2F2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614" autoAdjust="0"/>
    <p:restoredTop sz="94087" autoAdjust="0"/>
  </p:normalViewPr>
  <p:slideViewPr>
    <p:cSldViewPr snapToGrid="0">
      <p:cViewPr varScale="1">
        <p:scale>
          <a:sx n="90" d="100"/>
          <a:sy n="90" d="100"/>
        </p:scale>
        <p:origin x="-642" y="-108"/>
      </p:cViewPr>
      <p:guideLst>
        <p:guide orient="horz" pos="2112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58C2E-F07F-4FB4-BF4E-FB68EEB7E0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B16EC5-18F0-437E-95A5-AA782ABB29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53841-0912-4869-813B-F060B5F07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4632-E650-4214-9D19-C72E67207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png"/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9.png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混凝土叠合楼板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921" y="1360216"/>
            <a:ext cx="3841579" cy="221133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921" y="3718195"/>
            <a:ext cx="3841579" cy="26587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72" y="1293325"/>
            <a:ext cx="5160856" cy="5083582"/>
          </a:xfrm>
          <a:prstGeom prst="rect">
            <a:avLst/>
          </a:prstGeom>
        </p:spPr>
      </p:pic>
      <p:sp>
        <p:nvSpPr>
          <p:cNvPr id="15" name="右箭头 14"/>
          <p:cNvSpPr/>
          <p:nvPr/>
        </p:nvSpPr>
        <p:spPr>
          <a:xfrm>
            <a:off x="5897880" y="3098395"/>
            <a:ext cx="1121368" cy="842670"/>
          </a:xfrm>
          <a:prstGeom prst="rightArrow">
            <a:avLst/>
          </a:prstGeom>
          <a:solidFill>
            <a:schemeClr val="bg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8306" name="Picture 2" descr="C:\Documents and Settings\Administrator\桌面\培训课件\装配式建筑ppt18 11 15\叠合板\24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70176" y="564696"/>
            <a:ext cx="11178895" cy="6293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9330" name="Picture 2" descr="C:\Documents and Settings\Administrator\桌面\培训课件\装配式建筑ppt18 11 15\叠合板\25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74861" y="677198"/>
            <a:ext cx="10979054" cy="6180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00354" name="Picture 2" descr="C:\Documents and Settings\Administrator\桌面\培训课件\装配式建筑ppt18 11 15\叠合板\26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15534" y="563336"/>
            <a:ext cx="11088623" cy="6242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01378" name="Picture 2" descr="C:\Documents and Settings\Administrator\桌面\培训课件\装配式建筑ppt18 11 15\叠合板\27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8903" y="670152"/>
            <a:ext cx="10960326" cy="6170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02402" name="Picture 2" descr="C:\Documents and Settings\Administrator\桌面\培训课件\装配式建筑ppt18 11 15\叠合板\28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4671" y="633966"/>
            <a:ext cx="11011896" cy="6199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03426" name="Picture 2" descr="C:\Documents and Settings\Administrator\桌面\培训课件\装配式建筑ppt18 11 15\叠合板\29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6039" y="651102"/>
            <a:ext cx="11005467" cy="6195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混凝土叠合楼板主要痛点：现场效率与成本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3" name="图片 12" descr="微信截图_20180726102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9910" y="1902846"/>
            <a:ext cx="4824144" cy="3323749"/>
          </a:xfrm>
          <a:prstGeom prst="rect">
            <a:avLst/>
          </a:prstGeom>
        </p:spPr>
      </p:pic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615933" y="5751985"/>
            <a:ext cx="10943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、每立方米</a:t>
            </a:r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3000-3600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元，综合造价每平方米目前高</a:t>
            </a:r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元左右。</a:t>
            </a:r>
            <a:endParaRPr lang="zh-CN" altLang="en-US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559670" y="1293325"/>
            <a:ext cx="7823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、现场施工效率与措施费成本改进性不高。</a:t>
            </a:r>
            <a:endParaRPr lang="zh-CN" altLang="en-US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961" y="2557800"/>
            <a:ext cx="4270071" cy="266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52225" name="Picture 1" descr="F:\su工作\2018\刘院\装配式建筑ppt18 11 15\李晓明56页\1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7400" y="539750"/>
            <a:ext cx="11074400" cy="6305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468508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混凝土一体化外挂外墙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820" y="816477"/>
            <a:ext cx="10008743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820" y="3836885"/>
            <a:ext cx="4217987" cy="2905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2"/>
          <a:stretch>
            <a:fillRect/>
          </a:stretch>
        </p:blipFill>
        <p:spPr bwMode="auto">
          <a:xfrm>
            <a:off x="5573333" y="3836885"/>
            <a:ext cx="5682932" cy="294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51201" name="Picture 1" descr="F:\su工作\2018\刘院\装配式建筑ppt18 11 15\李晓明56页\1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9000" y="603249"/>
            <a:ext cx="10871200" cy="625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0114" name="Picture 2" descr="C:\Documents and Settings\Administrator\桌面\培训课件\装配式建筑ppt18 11 15\叠合板\16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4505" y="723015"/>
            <a:ext cx="11417495" cy="6139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50177" name="Picture 1" descr="F:\su工作\2018\刘院\装配式建筑ppt18 11 15\李晓明56页\1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0900" y="603249"/>
            <a:ext cx="10426700" cy="627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49153" name="Picture 1" descr="F:\su工作\2018\刘院\装配式建筑ppt18 11 15\李晓明56页\1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9500" y="476250"/>
            <a:ext cx="10426700" cy="6419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48129" name="Picture 1" descr="F:\su工作\2018\刘院\装配式建筑ppt18 11 15\李晓明56页\1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03300" y="400050"/>
            <a:ext cx="10617200" cy="643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47105" name="Picture 1" descr="F:\su工作\2018\刘院\装配式建筑ppt18 11 15\李晓明56页\3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2500" y="504825"/>
            <a:ext cx="10591800" cy="6353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46081" name="Picture 1" descr="F:\su工作\2018\刘院\装配式建筑ppt18 11 15\李晓明56页\37 拷贝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7600" y="450850"/>
            <a:ext cx="10350500" cy="6419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11374" y="99015"/>
              <a:ext cx="613184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外墙装饰一体化制作原理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838" y="997816"/>
            <a:ext cx="4517991" cy="16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741" y="3042859"/>
            <a:ext cx="4589503" cy="159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448" y="5086385"/>
            <a:ext cx="4466912" cy="166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143390" y="151890"/>
              <a:ext cx="949108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通过反打工艺实现高附加值的外墙装饰一体化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692" y="1142109"/>
            <a:ext cx="5446712" cy="374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617" y="4280597"/>
            <a:ext cx="268605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017" y="5158484"/>
            <a:ext cx="2914650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467" y="5158484"/>
            <a:ext cx="2547937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129" y="1142109"/>
            <a:ext cx="2524125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882731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混凝土外墙痛点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1066698" y="2104860"/>
            <a:ext cx="8991701" cy="3226092"/>
            <a:chOff x="810666" y="1537932"/>
            <a:chExt cx="10577629" cy="4754890"/>
          </a:xfrm>
        </p:grpSpPr>
        <p:pic>
          <p:nvPicPr>
            <p:cNvPr id="13" name="图片 12" descr="333097487439463205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385785" y="1537932"/>
              <a:ext cx="2639158" cy="2707313"/>
            </a:xfrm>
            <a:prstGeom prst="rect">
              <a:avLst/>
            </a:prstGeom>
          </p:spPr>
        </p:pic>
        <p:pic>
          <p:nvPicPr>
            <p:cNvPr id="14" name="图片 13" descr="333097487439463205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44194" y="1549893"/>
              <a:ext cx="1944101" cy="2706631"/>
            </a:xfrm>
            <a:prstGeom prst="rect">
              <a:avLst/>
            </a:prstGeom>
          </p:spPr>
        </p:pic>
        <p:pic>
          <p:nvPicPr>
            <p:cNvPr id="15" name="图片 14" descr="333097487439463205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0666" y="1537932"/>
              <a:ext cx="5302327" cy="4754890"/>
            </a:xfrm>
            <a:prstGeom prst="rect">
              <a:avLst/>
            </a:prstGeom>
          </p:spPr>
        </p:pic>
        <p:pic>
          <p:nvPicPr>
            <p:cNvPr id="16" name="图片 15" descr="33309748743946320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85785" y="4511440"/>
              <a:ext cx="5002510" cy="1781382"/>
            </a:xfrm>
            <a:prstGeom prst="rect">
              <a:avLst/>
            </a:prstGeom>
          </p:spPr>
        </p:pic>
      </p:grp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559670" y="1293325"/>
            <a:ext cx="7823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、拉结件的安全性与成本。</a:t>
            </a:r>
            <a:endParaRPr lang="zh-CN" altLang="en-US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稻壳儿春秋广告/盗版必究        原创来源：http://chn.docer.com/works?userid=199329941#!/work_time"/>
          <p:cNvSpPr txBox="1"/>
          <p:nvPr/>
        </p:nvSpPr>
        <p:spPr>
          <a:xfrm>
            <a:off x="707569" y="5822101"/>
            <a:ext cx="9698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、接缝的耐久性与防水性，尽量用大板，减少接缝隐患。</a:t>
            </a:r>
            <a:endParaRPr lang="zh-CN" altLang="en-US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混凝土条板内墙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23" y="947457"/>
            <a:ext cx="4296969" cy="2679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25" y="3881726"/>
            <a:ext cx="4256167" cy="265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95" y="988510"/>
            <a:ext cx="4761541" cy="2679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右箭头 16"/>
          <p:cNvSpPr/>
          <p:nvPr/>
        </p:nvSpPr>
        <p:spPr>
          <a:xfrm>
            <a:off x="5313069" y="3194548"/>
            <a:ext cx="1298448" cy="946309"/>
          </a:xfrm>
          <a:prstGeom prst="rightArrow">
            <a:avLst/>
          </a:prstGeom>
          <a:solidFill>
            <a:schemeClr val="bg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94" y="3881726"/>
            <a:ext cx="4761542" cy="265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混凝土条板内墙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24" y="1360216"/>
            <a:ext cx="3326486" cy="1871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984" y="1360216"/>
            <a:ext cx="3465576" cy="183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031" y="1352856"/>
            <a:ext cx="3651379" cy="1877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984" y="3958487"/>
            <a:ext cx="3465576" cy="200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395" y="3960449"/>
            <a:ext cx="3557016" cy="2001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1" y="3958487"/>
            <a:ext cx="3332858" cy="200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1138" name="Picture 2" descr="C:\Documents and Settings\Administrator\桌面\培训课件\装配式建筑ppt18 11 15\叠合板\17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69999" y="654972"/>
            <a:ext cx="11222001" cy="6203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4098" name="Picture 2" descr="C:\Users\up-bim1\Desktop\QQ图片20181205091620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616" y="228899"/>
            <a:ext cx="6238875" cy="622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849678" y="2538805"/>
            <a:ext cx="2646878" cy="1137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“兼强”板式拼装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建筑围护结构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5121" name="Picture 1" descr="C:\Users\up-bim1\AppData\Roaming\Tencent\Users\563392175\QQ\WinTemp\RichOle\O53C09C3X5@PO1_OOLIJF}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07" y="816477"/>
            <a:ext cx="10582275" cy="57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717" y="232679"/>
            <a:ext cx="5162550" cy="3125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253" y="230286"/>
            <a:ext cx="5172075" cy="3128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717" y="3567076"/>
            <a:ext cx="516255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254" y="3519451"/>
            <a:ext cx="5172075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431017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混凝土条板内墙痛点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768808" y="4061898"/>
            <a:ext cx="109434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、管线开槽与集成问题。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一般板材比较脆，后开槽墙板破坏较大，修复成本高。建议可以协同通盘考虑。</a:t>
            </a:r>
            <a:endParaRPr lang="zh-CN" altLang="en-US" sz="2800" b="1" dirty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668224" y="1803116"/>
            <a:ext cx="109263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、现场施工后开裂问题。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一般常见在板缝、门窗洞口上角、墙板与结构连接处、墙板抹灰面层。解决不好，小问题大麻烦。</a:t>
            </a:r>
            <a:endParaRPr lang="zh-CN" altLang="en-US" sz="2800" b="1" dirty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72749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国标对三板应用打分规定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94" y="1067611"/>
            <a:ext cx="6204278" cy="5433206"/>
          </a:xfrm>
          <a:prstGeom prst="rect">
            <a:avLst/>
          </a:prstGeom>
        </p:spPr>
      </p:pic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7553512" y="2738785"/>
            <a:ext cx="41681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做好三板，可以得到</a:t>
            </a:r>
            <a:r>
              <a:rPr lang="en-US" altLang="zh-CN" sz="3200" b="1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30-40</a:t>
            </a:r>
            <a:r>
              <a:rPr lang="zh-CN" altLang="en-US" sz="3200" b="1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分，达到一些地方过渡性要求。结合部分装修可以实现</a:t>
            </a:r>
            <a:r>
              <a:rPr lang="en-US" altLang="zh-CN" sz="3200" b="1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b="1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分及格达标。</a:t>
            </a:r>
            <a:endParaRPr lang="zh-CN" altLang="en-US" sz="32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796777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预制楼梯主要痛点：深化设计标准化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3" name="图片 12" descr="屏幕剪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272" y="1719493"/>
            <a:ext cx="5805072" cy="4141336"/>
          </a:xfrm>
          <a:prstGeom prst="rect">
            <a:avLst/>
          </a:prstGeom>
        </p:spPr>
      </p:pic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6640672" y="2451333"/>
            <a:ext cx="52677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深化设计实现标准化，减少模具种类。</a:t>
            </a:r>
            <a:endParaRPr lang="en-US" altLang="zh-CN" sz="24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一套模具</a:t>
            </a:r>
            <a:r>
              <a:rPr lang="en-US" altLang="zh-CN" sz="24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</a:t>
            </a:r>
            <a:r>
              <a:rPr lang="zh-CN" altLang="en-US" sz="24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万，一个楼梯</a:t>
            </a:r>
            <a:r>
              <a:rPr lang="en-US" altLang="zh-CN" sz="24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sz="24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</a:t>
            </a:r>
            <a:endParaRPr lang="en-US" altLang="zh-CN" sz="24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en-US" altLang="zh-CN" sz="24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模具成本决定产品成本，模具重用性高的情况下，成本比现浇楼梯可以持平或略降，产品品质得到大大提升。</a:t>
            </a:r>
            <a:endParaRPr lang="zh-CN" altLang="en-US" sz="24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混凝土叠合楼板技术创新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42459" y="1641018"/>
            <a:ext cx="63423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lnSpc>
                <a:spcPct val="150000"/>
              </a:lnSpc>
              <a:buAutoNum type="arabicPeriod"/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底板厚度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60mm 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减少到 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40mm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indent="-342900" fontAlgn="auto">
              <a:lnSpc>
                <a:spcPct val="150000"/>
              </a:lnSpc>
              <a:buAutoNum type="arabicPeriod"/>
            </a:pP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支撑间距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1.2~1.5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m，减少只要一道找平支撑，现场措施费下降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80%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以上。</a:t>
            </a:r>
            <a:endParaRPr lang="en-US" altLang="zh-CN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适用跨度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米 增加到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米。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indent="-342900" fontAlgn="auto">
              <a:lnSpc>
                <a:spcPct val="150000"/>
              </a:lnSpc>
              <a:buAutoNum type="arabicPeriod"/>
            </a:pP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宽度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非标准，生产效率低，设计工作量大。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indent="-342900" fontAlgn="auto">
              <a:lnSpc>
                <a:spcPct val="150000"/>
              </a:lnSpc>
              <a:buAutoNum type="arabicPeriod"/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装载和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运输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3-5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层 增加到 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5-8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层。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indent="-342900" fontAlgn="auto">
              <a:lnSpc>
                <a:spcPct val="150000"/>
              </a:lnSpc>
              <a:buAutoNum type="arabicPeriod"/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模具和设备摊销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费用下降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20%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以上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综合成本下降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20%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4" name="图片 13" descr="微信截图_20180726102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4208" y="1131745"/>
            <a:ext cx="3481070" cy="23983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350885" y="6295237"/>
            <a:ext cx="251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预应力叠合板施工现场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633" y="4527057"/>
            <a:ext cx="4554220" cy="163835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185855" y="3614695"/>
            <a:ext cx="251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普通叠合板施工现场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2162" name="Picture 2" descr="C:\Documents and Settings\Administrator\桌面\培训课件\装配式建筑ppt18 11 15\叠合板\18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0243" y="548831"/>
            <a:ext cx="11401757" cy="6309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3186" name="Picture 2" descr="C:\Documents and Settings\Administrator\桌面\培训课件\装配式建筑ppt18 11 15\叠合板\19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7822" y="570138"/>
            <a:ext cx="11169227" cy="6287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4210" name="Picture 2" descr="C:\Documents and Settings\Administrator\桌面\培训课件\装配式建筑ppt18 11 15\叠合板\20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77660" y="611188"/>
            <a:ext cx="11314340" cy="6246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5234" name="Picture 2" descr="C:\Documents and Settings\Administrator\桌面\培训课件\装配式建筑ppt18 11 15\叠合板\21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8317" y="591362"/>
            <a:ext cx="11279003" cy="62359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6258" name="Picture 2" descr="C:\Documents and Settings\Administrator\桌面\培训课件\装配式建筑ppt18 11 15\叠合板\22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3459" y="607106"/>
            <a:ext cx="11148801" cy="621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7282" name="Picture 2" descr="C:\Documents and Settings\Administrator\桌面\培训课件\装配式建筑ppt18 11 15\叠合板\23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3763" y="566284"/>
            <a:ext cx="11176074" cy="62917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50000"/>
            <a:alpha val="85000"/>
          </a:schemeClr>
        </a:solid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686</Words>
  <Application>WPS 演示</Application>
  <PresentationFormat>自定义</PresentationFormat>
  <Paragraphs>134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Impact</vt:lpstr>
      <vt:lpstr>Segoe UI Black</vt:lpstr>
      <vt:lpstr>Calibri</vt:lpstr>
      <vt:lpstr>Arial Unicode MS</vt:lpstr>
      <vt:lpstr>Calibri Light</vt:lpstr>
      <vt:lpstr>黑体</vt:lpstr>
      <vt:lpstr>Tahoma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智聚创新公司介绍_20180406</dc:title>
  <dc:creator>alison</dc:creator>
  <cp:lastModifiedBy>dr</cp:lastModifiedBy>
  <cp:revision>549</cp:revision>
  <dcterms:created xsi:type="dcterms:W3CDTF">2015-02-16T08:21:00Z</dcterms:created>
  <dcterms:modified xsi:type="dcterms:W3CDTF">2018-12-17T03:44:24Z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