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sldIdLst>
    <p:sldId id="613" r:id="rId2"/>
    <p:sldId id="616" r:id="rId3"/>
    <p:sldId id="619" r:id="rId4"/>
    <p:sldId id="687" r:id="rId5"/>
    <p:sldId id="695" r:id="rId6"/>
    <p:sldId id="696" r:id="rId7"/>
    <p:sldId id="697" r:id="rId8"/>
    <p:sldId id="698" r:id="rId9"/>
    <p:sldId id="700" r:id="rId10"/>
    <p:sldId id="701" r:id="rId11"/>
    <p:sldId id="702" r:id="rId12"/>
    <p:sldId id="710" r:id="rId13"/>
    <p:sldId id="708" r:id="rId14"/>
    <p:sldId id="709" r:id="rId15"/>
    <p:sldId id="711" r:id="rId16"/>
    <p:sldId id="712" r:id="rId17"/>
    <p:sldId id="703" r:id="rId18"/>
    <p:sldId id="715" r:id="rId19"/>
    <p:sldId id="716" r:id="rId20"/>
    <p:sldId id="717" r:id="rId21"/>
    <p:sldId id="720" r:id="rId22"/>
    <p:sldId id="722" r:id="rId23"/>
    <p:sldId id="726" r:id="rId24"/>
    <p:sldId id="727" r:id="rId25"/>
    <p:sldId id="728" r:id="rId26"/>
    <p:sldId id="729" r:id="rId27"/>
    <p:sldId id="730" r:id="rId28"/>
    <p:sldId id="731" r:id="rId29"/>
    <p:sldId id="732" r:id="rId30"/>
    <p:sldId id="725" r:id="rId31"/>
    <p:sldId id="761" r:id="rId32"/>
    <p:sldId id="749" r:id="rId33"/>
    <p:sldId id="846" r:id="rId34"/>
    <p:sldId id="741" r:id="rId35"/>
    <p:sldId id="742" r:id="rId36"/>
    <p:sldId id="737" r:id="rId37"/>
    <p:sldId id="743" r:id="rId38"/>
    <p:sldId id="789" r:id="rId39"/>
    <p:sldId id="746" r:id="rId40"/>
    <p:sldId id="790" r:id="rId41"/>
    <p:sldId id="748" r:id="rId42"/>
    <p:sldId id="812" r:id="rId43"/>
    <p:sldId id="814" r:id="rId44"/>
    <p:sldId id="793" r:id="rId45"/>
  </p:sldIdLst>
  <p:sldSz cx="9144000" cy="6858000" type="screen4x3"/>
  <p:notesSz cx="6797675" cy="9926638"/>
  <p:defaultTextStyle>
    <a:defPPr>
      <a:defRPr lang="zh-CN"/>
    </a:defPPr>
    <a:lvl1pPr algn="l" rtl="0" fontAlgn="base">
      <a:lnSpc>
        <a:spcPct val="80000"/>
      </a:lnSpc>
      <a:spcBef>
        <a:spcPct val="20000"/>
      </a:spcBef>
      <a:spcAft>
        <a:spcPct val="0"/>
      </a:spcAft>
      <a:buClr>
        <a:srgbClr val="3366FF"/>
      </a:buClr>
      <a:buFont typeface="Wingdings" panose="05000000000000000000" pitchFamily="2" charset="2"/>
      <a:buChar char="Ø"/>
      <a:defRPr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lnSpc>
        <a:spcPct val="80000"/>
      </a:lnSpc>
      <a:spcBef>
        <a:spcPct val="20000"/>
      </a:spcBef>
      <a:spcAft>
        <a:spcPct val="0"/>
      </a:spcAft>
      <a:buClr>
        <a:srgbClr val="3366FF"/>
      </a:buClr>
      <a:buFont typeface="Wingdings" panose="05000000000000000000" pitchFamily="2" charset="2"/>
      <a:buChar char="Ø"/>
      <a:defRPr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lnSpc>
        <a:spcPct val="80000"/>
      </a:lnSpc>
      <a:spcBef>
        <a:spcPct val="20000"/>
      </a:spcBef>
      <a:spcAft>
        <a:spcPct val="0"/>
      </a:spcAft>
      <a:buClr>
        <a:srgbClr val="3366FF"/>
      </a:buClr>
      <a:buFont typeface="Wingdings" panose="05000000000000000000" pitchFamily="2" charset="2"/>
      <a:buChar char="Ø"/>
      <a:defRPr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lnSpc>
        <a:spcPct val="80000"/>
      </a:lnSpc>
      <a:spcBef>
        <a:spcPct val="20000"/>
      </a:spcBef>
      <a:spcAft>
        <a:spcPct val="0"/>
      </a:spcAft>
      <a:buClr>
        <a:srgbClr val="3366FF"/>
      </a:buClr>
      <a:buFont typeface="Wingdings" panose="05000000000000000000" pitchFamily="2" charset="2"/>
      <a:buChar char="Ø"/>
      <a:defRPr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lnSpc>
        <a:spcPct val="80000"/>
      </a:lnSpc>
      <a:spcBef>
        <a:spcPct val="20000"/>
      </a:spcBef>
      <a:spcAft>
        <a:spcPct val="0"/>
      </a:spcAft>
      <a:buClr>
        <a:srgbClr val="3366FF"/>
      </a:buClr>
      <a:buFont typeface="Wingdings" panose="05000000000000000000" pitchFamily="2" charset="2"/>
      <a:buChar char="Ø"/>
      <a:defRPr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4">
          <p15:clr>
            <a:srgbClr val="A4A3A4"/>
          </p15:clr>
        </p15:guide>
        <p15:guide id="2" pos="292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3366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46" autoAdjust="0"/>
    <p:restoredTop sz="94660" autoAdjust="0"/>
  </p:normalViewPr>
  <p:slideViewPr>
    <p:cSldViewPr>
      <p:cViewPr>
        <p:scale>
          <a:sx n="100" d="100"/>
          <a:sy n="100" d="100"/>
        </p:scale>
        <p:origin x="2352" y="264"/>
      </p:cViewPr>
      <p:guideLst>
        <p:guide orient="horz" pos="2234"/>
        <p:guide pos="292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53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None/>
              <a:defRPr sz="1200" b="0" noProof="1"/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3075" name="Rectangle 3"/>
          <p:cNvSpPr>
            <a:spLocks noGrp="1"/>
          </p:cNvSpPr>
          <p:nvPr>
            <p:ph type="dt" idx="1"/>
          </p:nvPr>
        </p:nvSpPr>
        <p:spPr>
          <a:xfrm>
            <a:off x="3851275" y="0"/>
            <a:ext cx="2946400" cy="4953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None/>
              <a:defRPr sz="1200" b="0" noProof="1"/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117764" name="Rectangle 4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931863" y="744538"/>
            <a:ext cx="4935537" cy="3722687"/>
          </a:xfrm>
          <a:prstGeom prst="rect">
            <a:avLst/>
          </a:prstGeom>
          <a:noFill/>
          <a:ln w="9525">
            <a:noFill/>
            <a:miter lim="800000"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906463" y="4714875"/>
            <a:ext cx="4984750" cy="4467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3078" name="Rectangle 6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4813" cy="4968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None/>
              <a:defRPr sz="1200" b="0" noProof="1"/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3079" name="Rectangle 7"/>
          <p:cNvSpPr>
            <a:spLocks noGrp="1"/>
          </p:cNvSpPr>
          <p:nvPr>
            <p:ph type="sldNum" sz="quarter" idx="5"/>
          </p:nvPr>
        </p:nvSpPr>
        <p:spPr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Font typeface="Wingdings" panose="05000000000000000000" pitchFamily="2" charset="2"/>
              <a:buNone/>
              <a:defRPr sz="1200" b="0" smtClean="0"/>
            </a:lvl1pPr>
          </a:lstStyle>
          <a:p>
            <a:pPr>
              <a:defRPr/>
            </a:pPr>
            <a:fld id="{EECA169F-BB41-4C98-BB86-03F65B7F10E4}" type="slidenum">
              <a:rPr lang="en-US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13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27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0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1031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8532813" y="333375"/>
            <a:ext cx="433387" cy="431800"/>
          </a:xfrm>
          <a:custGeom>
            <a:avLst/>
            <a:gdLst>
              <a:gd name="T0" fmla="*/ 325040 w 21600"/>
              <a:gd name="T1" fmla="*/ 0 h 21600"/>
              <a:gd name="T2" fmla="*/ 0 w 21600"/>
              <a:gd name="T3" fmla="*/ 215900 h 21600"/>
              <a:gd name="T4" fmla="*/ 325040 w 21600"/>
              <a:gd name="T5" fmla="*/ 431800 h 21600"/>
              <a:gd name="T6" fmla="*/ 433387 w 21600"/>
              <a:gd name="T7" fmla="*/ 2159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99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ClrTx/>
              <a:buFont typeface="Wingdings" panose="05000000000000000000" pitchFamily="2" charset="2"/>
              <a:buNone/>
              <a:defRPr/>
            </a:pPr>
            <a:r>
              <a:rPr lang="zh-CN" altLang="en-US" sz="1000">
                <a:latin typeface="Arial" panose="020B0604020202020204" pitchFamily="34" charset="0"/>
              </a:rPr>
              <a:t>返回</a:t>
            </a:r>
          </a:p>
        </p:txBody>
      </p:sp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685800" y="2379663"/>
            <a:ext cx="7772400" cy="12207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 sz="3600" b="1"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700088" y="3759200"/>
            <a:ext cx="6400800" cy="10080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l">
              <a:buNone/>
              <a:defRPr sz="3200" kern="1200"/>
            </a:lvl1pPr>
            <a:lvl2pPr marL="457200" lvl="1" indent="-457200" algn="ctr">
              <a:buNone/>
              <a:defRPr sz="2000" kern="1200"/>
            </a:lvl2pPr>
            <a:lvl3pPr marL="914400" lvl="2" indent="-914400" algn="ctr">
              <a:buNone/>
              <a:defRPr sz="2000" kern="1200"/>
            </a:lvl3pPr>
            <a:lvl4pPr marL="1371600" lvl="3" indent="-1371600" algn="ctr">
              <a:buNone/>
              <a:defRPr sz="2000" kern="1200"/>
            </a:lvl4pPr>
            <a:lvl5pPr marL="1828800" lvl="4" indent="-1828800" algn="ctr">
              <a:buNone/>
              <a:defRPr sz="2000"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</a:p>
        </p:txBody>
      </p:sp>
      <p:sp>
        <p:nvSpPr>
          <p:cNvPr id="6" name="日期占位符 2051"/>
          <p:cNvSpPr>
            <a:spLocks noGrp="1"/>
          </p:cNvSpPr>
          <p:nvPr>
            <p:ph type="dt" sz="half" idx="10"/>
          </p:nvPr>
        </p:nvSpPr>
        <p:spPr/>
        <p:txBody>
          <a:bodyPr anchor="t"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页脚占位符 2052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8" name="灯片编号占位符 205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B25C2BE-B60C-4356-980D-B1E40B1994E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68249C-CC50-4CEC-886E-D1AF0DD44BA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61AE2-E738-4995-8DB4-2CEA4E366CC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pPr lvl="0"/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A8F36-5FC0-462E-AFA8-FE934A34D91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glodon设计工作\2016品牌\ppt美化\PPT美化\模板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440" y="72439"/>
            <a:ext cx="3198323" cy="448887"/>
          </a:xfrm>
        </p:spPr>
        <p:txBody>
          <a:bodyPr>
            <a:noAutofit/>
          </a:bodyPr>
          <a:lstStyle>
            <a:lvl1pPr algn="l">
              <a:defRPr sz="1500" b="1" i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p:transition spd="slow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8139A-37DD-484C-AC2A-F88C4A2F4DC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2B898-ADBB-43D3-A442-57F691F9ED1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570058-A0DA-4000-9E20-FAFFCFC704D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D3568-0F48-4C62-86E8-2A5D7329050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3DF2A-FD0E-4EBF-9479-858ECB73C18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64260C-C1A2-4E00-B0CA-0EBBC2650E7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74B122-A59B-4F4E-AC3A-16A4EB63584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EEBDA6-6663-4656-A953-E78F9DFD253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" Target="../slides/slide27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noProof="1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noProof="1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mtClean="0"/>
            </a:lvl1pPr>
          </a:lstStyle>
          <a:p>
            <a:pPr>
              <a:defRPr/>
            </a:pPr>
            <a:fld id="{1939FE8A-3046-40EE-BA86-6099490455B4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1031" name="Picture 9" descr="02"/>
          <p:cNvPicPr>
            <a:picLocks noChangeAspect="1" noChangeArrowheads="1"/>
          </p:cNvPicPr>
          <p:nvPr userDrawn="1"/>
        </p:nvPicPr>
        <p:blipFill>
          <a:blip r:embed="rId16"/>
          <a:srcRect/>
          <a:stretch>
            <a:fillRect/>
          </a:stretch>
        </p:blipFill>
        <p:spPr bwMode="auto">
          <a:xfrm>
            <a:off x="0" y="0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2" name="AutoShape 1031">
            <a:hlinkClick r:id="rId17" action="ppaction://hlinksldjump"/>
          </p:cNvPr>
          <p:cNvSpPr>
            <a:spLocks noChangeArrowheads="1"/>
          </p:cNvSpPr>
          <p:nvPr userDrawn="1"/>
        </p:nvSpPr>
        <p:spPr bwMode="auto">
          <a:xfrm>
            <a:off x="8532813" y="333375"/>
            <a:ext cx="433387" cy="431800"/>
          </a:xfrm>
          <a:custGeom>
            <a:avLst/>
            <a:gdLst>
              <a:gd name="T0" fmla="*/ 325040 w 21600"/>
              <a:gd name="T1" fmla="*/ 0 h 21600"/>
              <a:gd name="T2" fmla="*/ 0 w 21600"/>
              <a:gd name="T3" fmla="*/ 215900 h 21600"/>
              <a:gd name="T4" fmla="*/ 325040 w 21600"/>
              <a:gd name="T5" fmla="*/ 431800 h 21600"/>
              <a:gd name="T6" fmla="*/ 433387 w 21600"/>
              <a:gd name="T7" fmla="*/ 2159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99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ClrTx/>
              <a:buFont typeface="Wingdings" panose="05000000000000000000" pitchFamily="2" charset="2"/>
              <a:buNone/>
              <a:defRPr/>
            </a:pPr>
            <a:r>
              <a:rPr lang="zh-CN" altLang="en-US" sz="1000">
                <a:latin typeface="Arial" panose="020B0604020202020204" pitchFamily="34" charset="0"/>
              </a:rPr>
              <a:t>返回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28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28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28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28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28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28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28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28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ctr" defTabSz="914400" eaLnBrk="0" fontAlgn="base" latinLnBrk="0" hangingPunct="0">
        <a:lnSpc>
          <a:spcPct val="80000"/>
        </a:lnSpc>
        <a:spcBef>
          <a:spcPct val="20000"/>
        </a:spcBef>
        <a:spcAft>
          <a:spcPct val="0"/>
        </a:spcAft>
        <a:buClr>
          <a:srgbClr val="3366FF"/>
        </a:buClr>
        <a:buFont typeface="Wingdings" panose="05000000000000000000" pitchFamily="2" charset="2"/>
        <a:buChar char="Ø"/>
        <a:defRPr sz="13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Clr>
          <a:srgbClr val="3366FF"/>
        </a:buClr>
        <a:buFont typeface="Wingdings" panose="05000000000000000000" pitchFamily="2" charset="2"/>
        <a:buChar char="Ø"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Clr>
          <a:srgbClr val="3366FF"/>
        </a:buClr>
        <a:buFont typeface="Wingdings" panose="05000000000000000000" pitchFamily="2" charset="2"/>
        <a:buChar char="Ø"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Clr>
          <a:srgbClr val="3366FF"/>
        </a:buClr>
        <a:buFont typeface="Wingdings" panose="05000000000000000000" pitchFamily="2" charset="2"/>
        <a:buChar char="Ø"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Clr>
          <a:srgbClr val="3366FF"/>
        </a:buClr>
        <a:buFont typeface="Wingdings" panose="05000000000000000000" pitchFamily="2" charset="2"/>
        <a:buChar char="Ø"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Clr>
          <a:srgbClr val="3366FF"/>
        </a:buClr>
        <a:buFont typeface="Wingdings" panose="05000000000000000000" pitchFamily="2" charset="2"/>
        <a:buChar char="Ø"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Clr>
          <a:srgbClr val="3366FF"/>
        </a:buClr>
        <a:buFont typeface="Wingdings" panose="05000000000000000000" pitchFamily="2" charset="2"/>
        <a:buChar char="Ø"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Clr>
          <a:srgbClr val="3366FF"/>
        </a:buClr>
        <a:buFont typeface="Wingdings" panose="05000000000000000000" pitchFamily="2" charset="2"/>
        <a:buChar char="Ø"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Clr>
          <a:srgbClr val="3366FF"/>
        </a:buClr>
        <a:buFont typeface="Wingdings" panose="05000000000000000000" pitchFamily="2" charset="2"/>
        <a:buChar char="Ø"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642938" y="2143116"/>
            <a:ext cx="8208962" cy="4214842"/>
          </a:xfrm>
        </p:spPr>
        <p:txBody>
          <a:bodyPr/>
          <a:lstStyle/>
          <a:p>
            <a:pPr algn="ctr" eaLnBrk="1" hangingPunct="1"/>
            <a:r>
              <a:rPr lang="en-US" altLang="zh-CN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2020</a:t>
            </a:r>
            <a:r>
              <a:rPr lang="zh-CN" altLang="en-US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年度包头建筑业协会</a:t>
            </a:r>
            <a:endParaRPr lang="en-US" altLang="zh-CN" b="1" dirty="0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algn="ctr" eaLnBrk="1" hangingPunct="1"/>
            <a:r>
              <a:rPr lang="zh-CN" altLang="en-US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监理从业人员专题培训</a:t>
            </a:r>
          </a:p>
          <a:p>
            <a:pPr algn="ctr" eaLnBrk="1" hangingPunct="1">
              <a:lnSpc>
                <a:spcPct val="90000"/>
              </a:lnSpc>
            </a:pPr>
            <a:endParaRPr lang="en-US" altLang="zh-CN" sz="4000" b="1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 hangingPunct="1">
              <a:lnSpc>
                <a:spcPct val="90000"/>
              </a:lnSpc>
            </a:pPr>
            <a:r>
              <a:rPr lang="en-US" altLang="zh-CN" sz="4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BIM</a:t>
            </a:r>
            <a:r>
              <a:rPr lang="zh-CN" altLang="en-US" sz="4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技术在项目管理中的应用</a:t>
            </a:r>
            <a:endParaRPr lang="en-US" altLang="zh-CN" sz="4800" b="1" dirty="0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algn="ctr" eaLnBrk="1" hangingPunct="1">
              <a:lnSpc>
                <a:spcPct val="90000"/>
              </a:lnSpc>
            </a:pPr>
            <a:endParaRPr lang="en-US" altLang="zh-CN" sz="2800" b="1" dirty="0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algn="ctr" eaLnBrk="1" hangingPunct="1">
              <a:lnSpc>
                <a:spcPct val="90000"/>
              </a:lnSpc>
            </a:pPr>
            <a:endParaRPr lang="en-US" altLang="zh-CN" sz="2800" b="1" dirty="0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algn="ctr" eaLnBrk="1" hangingPunct="1">
              <a:lnSpc>
                <a:spcPct val="90000"/>
              </a:lnSpc>
            </a:pPr>
            <a:r>
              <a:rPr lang="zh-CN" altLang="en-US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主讲人：王振华</a:t>
            </a:r>
            <a:endParaRPr lang="zh-CN" altLang="en-US" sz="2800" b="1" dirty="0">
              <a:solidFill>
                <a:srgbClr val="CC3300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1249998" y="1346835"/>
            <a:ext cx="6643687" cy="64516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</a:ln>
        </p:spPr>
        <p:txBody>
          <a:bodyPr anchor="b">
            <a:spAutoFit/>
          </a:bodyPr>
          <a:lstStyle/>
          <a:p>
            <a:pPr algn="ctr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教育改变命运   培训促进发展</a:t>
            </a:r>
          </a:p>
        </p:txBody>
      </p:sp>
      <p:sp>
        <p:nvSpPr>
          <p:cNvPr id="3076" name="灯片编号占位符 7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None/>
            </a:pPr>
            <a:fld id="{FB4515AB-5BC3-4877-B25E-C5A2F4856F58}" type="slidenum">
              <a:rPr lang="zh-CN" altLang="en-US"/>
              <a:t>1</a:t>
            </a:fld>
            <a:endParaRPr lang="zh-CN" altLang="en-US" dirty="0"/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t>10</a:t>
            </a:fld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467360" y="1420495"/>
            <a:ext cx="3225800" cy="4824730"/>
            <a:chOff x="736" y="2237"/>
            <a:chExt cx="5080" cy="7598"/>
          </a:xfrm>
        </p:grpSpPr>
        <p:grpSp>
          <p:nvGrpSpPr>
            <p:cNvPr id="7" name="组合 6"/>
            <p:cNvGrpSpPr/>
            <p:nvPr/>
          </p:nvGrpSpPr>
          <p:grpSpPr>
            <a:xfrm>
              <a:off x="2015" y="2237"/>
              <a:ext cx="2763" cy="2685"/>
              <a:chOff x="5782426" y="1444869"/>
              <a:chExt cx="1754188" cy="1704975"/>
            </a:xfrm>
          </p:grpSpPr>
          <p:grpSp>
            <p:nvGrpSpPr>
              <p:cNvPr id="34" name="Group 4"/>
              <p:cNvGrpSpPr/>
              <p:nvPr/>
            </p:nvGrpSpPr>
            <p:grpSpPr bwMode="auto">
              <a:xfrm>
                <a:off x="5782426" y="1444869"/>
                <a:ext cx="1754188" cy="1704975"/>
                <a:chOff x="2457" y="2000"/>
                <a:chExt cx="901" cy="888"/>
              </a:xfrm>
            </p:grpSpPr>
            <p:pic>
              <p:nvPicPr>
                <p:cNvPr id="36" name="Picture 5" descr="circuler_1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ltGray">
                <a:xfrm>
                  <a:off x="2457" y="2000"/>
                  <a:ext cx="901" cy="88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37" name="Oval 6"/>
                <p:cNvSpPr>
                  <a:spLocks noChangeArrowheads="1"/>
                </p:cNvSpPr>
                <p:nvPr/>
              </p:nvSpPr>
              <p:spPr bwMode="ltGray">
                <a:xfrm>
                  <a:off x="2457" y="2000"/>
                  <a:ext cx="895" cy="8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8F8F8">
                        <a:gamma/>
                        <a:shade val="26275"/>
                        <a:invGamma/>
                        <a:alpha val="89999"/>
                      </a:srgbClr>
                    </a:gs>
                    <a:gs pos="50000">
                      <a:srgbClr val="F8F8F8">
                        <a:alpha val="45000"/>
                      </a:srgbClr>
                    </a:gs>
                    <a:gs pos="100000">
                      <a:srgbClr val="F8F8F8">
                        <a:gamma/>
                        <a:shade val="26275"/>
                        <a:invGamma/>
                        <a:alpha val="89999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</a:endParaRPr>
                </a:p>
              </p:txBody>
            </p:sp>
            <p:sp>
              <p:nvSpPr>
                <p:cNvPr id="38" name="Freeform 7"/>
                <p:cNvSpPr/>
                <p:nvPr/>
              </p:nvSpPr>
              <p:spPr bwMode="ltGray">
                <a:xfrm>
                  <a:off x="2550" y="2018"/>
                  <a:ext cx="703" cy="308"/>
                </a:xfrm>
                <a:custGeom>
                  <a:avLst/>
                  <a:gdLst>
                    <a:gd name="T0" fmla="*/ 1301 w 1321"/>
                    <a:gd name="T1" fmla="*/ 401 h 712"/>
                    <a:gd name="T2" fmla="*/ 1317 w 1321"/>
                    <a:gd name="T3" fmla="*/ 442 h 712"/>
                    <a:gd name="T4" fmla="*/ 1321 w 1321"/>
                    <a:gd name="T5" fmla="*/ 481 h 712"/>
                    <a:gd name="T6" fmla="*/ 1315 w 1321"/>
                    <a:gd name="T7" fmla="*/ 516 h 712"/>
                    <a:gd name="T8" fmla="*/ 1298 w 1321"/>
                    <a:gd name="T9" fmla="*/ 550 h 712"/>
                    <a:gd name="T10" fmla="*/ 1272 w 1321"/>
                    <a:gd name="T11" fmla="*/ 579 h 712"/>
                    <a:gd name="T12" fmla="*/ 1239 w 1321"/>
                    <a:gd name="T13" fmla="*/ 604 h 712"/>
                    <a:gd name="T14" fmla="*/ 1196 w 1321"/>
                    <a:gd name="T15" fmla="*/ 628 h 712"/>
                    <a:gd name="T16" fmla="*/ 1147 w 1321"/>
                    <a:gd name="T17" fmla="*/ 649 h 712"/>
                    <a:gd name="T18" fmla="*/ 1092 w 1321"/>
                    <a:gd name="T19" fmla="*/ 667 h 712"/>
                    <a:gd name="T20" fmla="*/ 1031 w 1321"/>
                    <a:gd name="T21" fmla="*/ 683 h 712"/>
                    <a:gd name="T22" fmla="*/ 967 w 1321"/>
                    <a:gd name="T23" fmla="*/ 694 h 712"/>
                    <a:gd name="T24" fmla="*/ 896 w 1321"/>
                    <a:gd name="T25" fmla="*/ 704 h 712"/>
                    <a:gd name="T26" fmla="*/ 824 w 1321"/>
                    <a:gd name="T27" fmla="*/ 710 h 712"/>
                    <a:gd name="T28" fmla="*/ 795 w 1321"/>
                    <a:gd name="T29" fmla="*/ 712 h 712"/>
                    <a:gd name="T30" fmla="*/ 476 w 1321"/>
                    <a:gd name="T31" fmla="*/ 712 h 712"/>
                    <a:gd name="T32" fmla="*/ 472 w 1321"/>
                    <a:gd name="T33" fmla="*/ 712 h 712"/>
                    <a:gd name="T34" fmla="*/ 409 w 1321"/>
                    <a:gd name="T35" fmla="*/ 708 h 712"/>
                    <a:gd name="T36" fmla="*/ 348 w 1321"/>
                    <a:gd name="T37" fmla="*/ 704 h 712"/>
                    <a:gd name="T38" fmla="*/ 290 w 1321"/>
                    <a:gd name="T39" fmla="*/ 696 h 712"/>
                    <a:gd name="T40" fmla="*/ 235 w 1321"/>
                    <a:gd name="T41" fmla="*/ 689 h 712"/>
                    <a:gd name="T42" fmla="*/ 186 w 1321"/>
                    <a:gd name="T43" fmla="*/ 677 h 712"/>
                    <a:gd name="T44" fmla="*/ 141 w 1321"/>
                    <a:gd name="T45" fmla="*/ 663 h 712"/>
                    <a:gd name="T46" fmla="*/ 102 w 1321"/>
                    <a:gd name="T47" fmla="*/ 648 h 712"/>
                    <a:gd name="T48" fmla="*/ 67 w 1321"/>
                    <a:gd name="T49" fmla="*/ 630 h 712"/>
                    <a:gd name="T50" fmla="*/ 39 w 1321"/>
                    <a:gd name="T51" fmla="*/ 608 h 712"/>
                    <a:gd name="T52" fmla="*/ 18 w 1321"/>
                    <a:gd name="T53" fmla="*/ 583 h 712"/>
                    <a:gd name="T54" fmla="*/ 6 w 1321"/>
                    <a:gd name="T55" fmla="*/ 554 h 712"/>
                    <a:gd name="T56" fmla="*/ 0 w 1321"/>
                    <a:gd name="T57" fmla="*/ 524 h 712"/>
                    <a:gd name="T58" fmla="*/ 0 w 1321"/>
                    <a:gd name="T59" fmla="*/ 520 h 712"/>
                    <a:gd name="T60" fmla="*/ 4 w 1321"/>
                    <a:gd name="T61" fmla="*/ 487 h 712"/>
                    <a:gd name="T62" fmla="*/ 16 w 1321"/>
                    <a:gd name="T63" fmla="*/ 446 h 712"/>
                    <a:gd name="T64" fmla="*/ 51 w 1321"/>
                    <a:gd name="T65" fmla="*/ 370 h 712"/>
                    <a:gd name="T66" fmla="*/ 94 w 1321"/>
                    <a:gd name="T67" fmla="*/ 299 h 712"/>
                    <a:gd name="T68" fmla="*/ 147 w 1321"/>
                    <a:gd name="T69" fmla="*/ 235 h 712"/>
                    <a:gd name="T70" fmla="*/ 204 w 1321"/>
                    <a:gd name="T71" fmla="*/ 176 h 712"/>
                    <a:gd name="T72" fmla="*/ 270 w 1321"/>
                    <a:gd name="T73" fmla="*/ 125 h 712"/>
                    <a:gd name="T74" fmla="*/ 341 w 1321"/>
                    <a:gd name="T75" fmla="*/ 82 h 712"/>
                    <a:gd name="T76" fmla="*/ 415 w 1321"/>
                    <a:gd name="T77" fmla="*/ 47 h 712"/>
                    <a:gd name="T78" fmla="*/ 497 w 1321"/>
                    <a:gd name="T79" fmla="*/ 21 h 712"/>
                    <a:gd name="T80" fmla="*/ 581 w 1321"/>
                    <a:gd name="T81" fmla="*/ 6 h 712"/>
                    <a:gd name="T82" fmla="*/ 667 w 1321"/>
                    <a:gd name="T83" fmla="*/ 0 h 712"/>
                    <a:gd name="T84" fmla="*/ 667 w 1321"/>
                    <a:gd name="T85" fmla="*/ 0 h 712"/>
                    <a:gd name="T86" fmla="*/ 759 w 1321"/>
                    <a:gd name="T87" fmla="*/ 6 h 712"/>
                    <a:gd name="T88" fmla="*/ 847 w 1321"/>
                    <a:gd name="T89" fmla="*/ 23 h 712"/>
                    <a:gd name="T90" fmla="*/ 932 w 1321"/>
                    <a:gd name="T91" fmla="*/ 53 h 712"/>
                    <a:gd name="T92" fmla="*/ 1010 w 1321"/>
                    <a:gd name="T93" fmla="*/ 90 h 712"/>
                    <a:gd name="T94" fmla="*/ 1082 w 1321"/>
                    <a:gd name="T95" fmla="*/ 137 h 712"/>
                    <a:gd name="T96" fmla="*/ 1149 w 1321"/>
                    <a:gd name="T97" fmla="*/ 194 h 712"/>
                    <a:gd name="T98" fmla="*/ 1208 w 1321"/>
                    <a:gd name="T99" fmla="*/ 256 h 712"/>
                    <a:gd name="T100" fmla="*/ 1258 w 1321"/>
                    <a:gd name="T101" fmla="*/ 325 h 712"/>
                    <a:gd name="T102" fmla="*/ 1301 w 1321"/>
                    <a:gd name="T103" fmla="*/ 401 h 712"/>
                    <a:gd name="T104" fmla="*/ 1301 w 1321"/>
                    <a:gd name="T105" fmla="*/ 401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DDDDDD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BBF6EE"/>
                      </a:solidFill>
                      <a:prstDash val="solid"/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</a:endParaRPr>
                </a:p>
              </p:txBody>
            </p:sp>
            <p:grpSp>
              <p:nvGrpSpPr>
                <p:cNvPr id="39" name="Group 8"/>
                <p:cNvGrpSpPr/>
                <p:nvPr/>
              </p:nvGrpSpPr>
              <p:grpSpPr bwMode="auto">
                <a:xfrm rot="-1297425" flipH="1" flipV="1">
                  <a:off x="2525" y="2693"/>
                  <a:ext cx="781" cy="188"/>
                  <a:chOff x="2532" y="1051"/>
                  <a:chExt cx="893" cy="246"/>
                </a:xfrm>
              </p:grpSpPr>
              <p:grpSp>
                <p:nvGrpSpPr>
                  <p:cNvPr id="40" name="Group 9"/>
                  <p:cNvGrpSpPr/>
                  <p:nvPr/>
                </p:nvGrpSpPr>
                <p:grpSpPr bwMode="auto">
                  <a:xfrm>
                    <a:off x="2532" y="1051"/>
                    <a:ext cx="743" cy="185"/>
                    <a:chOff x="1565" y="2568"/>
                    <a:chExt cx="1118" cy="279"/>
                  </a:xfrm>
                </p:grpSpPr>
                <p:sp>
                  <p:nvSpPr>
                    <p:cNvPr id="46" name="AutoShape 10"/>
                    <p:cNvSpPr>
                      <a:spLocks noChangeArrowheads="1"/>
                    </p:cNvSpPr>
                    <p:nvPr/>
                  </p:nvSpPr>
                  <p:spPr bwMode="lt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8F8F8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</a:endParaRPr>
                    </a:p>
                  </p:txBody>
                </p:sp>
                <p:sp>
                  <p:nvSpPr>
                    <p:cNvPr id="47" name="AutoShape 11"/>
                    <p:cNvSpPr>
                      <a:spLocks noChangeArrowheads="1"/>
                    </p:cNvSpPr>
                    <p:nvPr/>
                  </p:nvSpPr>
                  <p:spPr bwMode="lt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8F8F8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</a:endParaRPr>
                    </a:p>
                  </p:txBody>
                </p:sp>
                <p:sp>
                  <p:nvSpPr>
                    <p:cNvPr id="48" name="AutoShape 12"/>
                    <p:cNvSpPr>
                      <a:spLocks noChangeArrowheads="1"/>
                    </p:cNvSpPr>
                    <p:nvPr/>
                  </p:nvSpPr>
                  <p:spPr bwMode="lt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8F8F8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</a:endParaRPr>
                    </a:p>
                  </p:txBody>
                </p:sp>
                <p:sp>
                  <p:nvSpPr>
                    <p:cNvPr id="49" name="AutoShape 13"/>
                    <p:cNvSpPr>
                      <a:spLocks noChangeArrowheads="1"/>
                    </p:cNvSpPr>
                    <p:nvPr/>
                  </p:nvSpPr>
                  <p:spPr bwMode="lt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8F8F8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</a:endParaRPr>
                    </a:p>
                  </p:txBody>
                </p:sp>
              </p:grpSp>
              <p:grpSp>
                <p:nvGrpSpPr>
                  <p:cNvPr id="41" name="Group 14"/>
                  <p:cNvGrpSpPr/>
                  <p:nvPr/>
                </p:nvGrpSpPr>
                <p:grpSpPr bwMode="auto">
                  <a:xfrm rot="1353540">
                    <a:off x="2682" y="1111"/>
                    <a:ext cx="743" cy="186"/>
                    <a:chOff x="1565" y="2568"/>
                    <a:chExt cx="1118" cy="279"/>
                  </a:xfrm>
                </p:grpSpPr>
                <p:sp>
                  <p:nvSpPr>
                    <p:cNvPr id="42" name="AutoShape 15"/>
                    <p:cNvSpPr>
                      <a:spLocks noChangeArrowheads="1"/>
                    </p:cNvSpPr>
                    <p:nvPr/>
                  </p:nvSpPr>
                  <p:spPr bwMode="lt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8F8F8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</a:endParaRPr>
                    </a:p>
                  </p:txBody>
                </p:sp>
                <p:sp>
                  <p:nvSpPr>
                    <p:cNvPr id="43" name="AutoShape 16"/>
                    <p:cNvSpPr>
                      <a:spLocks noChangeArrowheads="1"/>
                    </p:cNvSpPr>
                    <p:nvPr/>
                  </p:nvSpPr>
                  <p:spPr bwMode="lt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8F8F8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</a:endParaRPr>
                    </a:p>
                  </p:txBody>
                </p:sp>
                <p:sp>
                  <p:nvSpPr>
                    <p:cNvPr id="44" name="AutoShape 17"/>
                    <p:cNvSpPr>
                      <a:spLocks noChangeArrowheads="1"/>
                    </p:cNvSpPr>
                    <p:nvPr/>
                  </p:nvSpPr>
                  <p:spPr bwMode="lt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8F8F8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</a:endParaRPr>
                    </a:p>
                  </p:txBody>
                </p:sp>
                <p:sp>
                  <p:nvSpPr>
                    <p:cNvPr id="45" name="AutoShape 18"/>
                    <p:cNvSpPr>
                      <a:spLocks noChangeArrowheads="1"/>
                    </p:cNvSpPr>
                    <p:nvPr/>
                  </p:nvSpPr>
                  <p:spPr bwMode="lt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8F8F8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</a:endParaRPr>
                    </a:p>
                  </p:txBody>
                </p:sp>
              </p:grpSp>
            </p:grpSp>
          </p:grpSp>
          <p:sp>
            <p:nvSpPr>
              <p:cNvPr id="35" name="Rectangle 87"/>
              <p:cNvSpPr>
                <a:spLocks noChangeArrowheads="1"/>
              </p:cNvSpPr>
              <p:nvPr/>
            </p:nvSpPr>
            <p:spPr bwMode="auto">
              <a:xfrm>
                <a:off x="5845926" y="1978537"/>
                <a:ext cx="1690688" cy="5847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200" u="none" strike="noStrike" kern="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5</a:t>
                </a:r>
                <a:r>
                  <a:rPr kumimoji="0" lang="zh-CN" altLang="en-US" sz="3200" u="none" strike="noStrike" kern="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大特点</a:t>
                </a:r>
                <a:endParaRPr kumimoji="0" lang="en-US" altLang="zh-CN" sz="320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736" y="5192"/>
              <a:ext cx="4970" cy="798"/>
              <a:chOff x="2156718" y="235819"/>
              <a:chExt cx="2239963" cy="1127125"/>
            </a:xfrm>
          </p:grpSpPr>
          <p:grpSp>
            <p:nvGrpSpPr>
              <p:cNvPr id="30" name="Group 74"/>
              <p:cNvGrpSpPr/>
              <p:nvPr/>
            </p:nvGrpSpPr>
            <p:grpSpPr bwMode="auto">
              <a:xfrm>
                <a:off x="2156718" y="235819"/>
                <a:ext cx="2239963" cy="1127125"/>
                <a:chOff x="2289" y="1260"/>
                <a:chExt cx="1335" cy="672"/>
              </a:xfrm>
            </p:grpSpPr>
            <p:sp>
              <p:nvSpPr>
                <p:cNvPr id="32" name="AutoShape 75"/>
                <p:cNvSpPr>
                  <a:spLocks noChangeArrowheads="1"/>
                </p:cNvSpPr>
                <p:nvPr/>
              </p:nvSpPr>
              <p:spPr bwMode="ltGray">
                <a:xfrm>
                  <a:off x="2289" y="1260"/>
                  <a:ext cx="1335" cy="672"/>
                </a:xfrm>
                <a:prstGeom prst="roundRect">
                  <a:avLst>
                    <a:gd name="adj" fmla="val 11921"/>
                  </a:avLst>
                </a:prstGeom>
                <a:gradFill rotWithShape="1">
                  <a:gsLst>
                    <a:gs pos="0">
                      <a:srgbClr val="93A719"/>
                    </a:gs>
                    <a:gs pos="100000">
                      <a:srgbClr val="93A719">
                        <a:gamma/>
                        <a:shade val="69804"/>
                        <a:invGamma/>
                      </a:srgbClr>
                    </a:gs>
                  </a:gsLst>
                  <a:lin ang="5400000" scaled="1"/>
                </a:gradFill>
                <a:ln w="25400">
                  <a:solidFill>
                    <a:srgbClr val="FEFEFE"/>
                  </a:solidFill>
                  <a:rou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</a:endParaRPr>
                </a:p>
              </p:txBody>
            </p:sp>
            <p:pic>
              <p:nvPicPr>
                <p:cNvPr id="33" name="Picture 76" descr="Picture4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ltGray">
                <a:xfrm>
                  <a:off x="2313" y="1280"/>
                  <a:ext cx="386" cy="42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31" name="Rectangle 83"/>
              <p:cNvSpPr>
                <a:spLocks noChangeArrowheads="1"/>
              </p:cNvSpPr>
              <p:nvPr/>
            </p:nvSpPr>
            <p:spPr bwMode="auto">
              <a:xfrm>
                <a:off x="2243486" y="295233"/>
                <a:ext cx="2114550" cy="102661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2400" kern="0" dirty="0">
                    <a:solidFill>
                      <a:srgbClr val="FFFFFF"/>
                    </a:solidFill>
                    <a:latin typeface="仿宋" panose="02010609060101010101" pitchFamily="49" charset="-122"/>
                    <a:ea typeface="仿宋" panose="02010609060101010101" pitchFamily="49" charset="-122"/>
                    <a:cs typeface="Arial" panose="020B0604020202020204" pitchFamily="34" charset="0"/>
                  </a:rPr>
                  <a:t>可视化</a:t>
                </a: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773" y="6170"/>
              <a:ext cx="4970" cy="809"/>
              <a:chOff x="2159893" y="1813573"/>
              <a:chExt cx="2239963" cy="1173384"/>
            </a:xfrm>
          </p:grpSpPr>
          <p:grpSp>
            <p:nvGrpSpPr>
              <p:cNvPr id="26" name="Group 77"/>
              <p:cNvGrpSpPr/>
              <p:nvPr/>
            </p:nvGrpSpPr>
            <p:grpSpPr bwMode="auto">
              <a:xfrm>
                <a:off x="2159893" y="1859832"/>
                <a:ext cx="2239963" cy="1127125"/>
                <a:chOff x="2291" y="2228"/>
                <a:chExt cx="1335" cy="672"/>
              </a:xfrm>
            </p:grpSpPr>
            <p:sp>
              <p:nvSpPr>
                <p:cNvPr id="28" name="AutoShape 78"/>
                <p:cNvSpPr>
                  <a:spLocks noChangeArrowheads="1"/>
                </p:cNvSpPr>
                <p:nvPr/>
              </p:nvSpPr>
              <p:spPr bwMode="ltGray">
                <a:xfrm>
                  <a:off x="2291" y="2228"/>
                  <a:ext cx="1335" cy="672"/>
                </a:xfrm>
                <a:prstGeom prst="roundRect">
                  <a:avLst>
                    <a:gd name="adj" fmla="val 11921"/>
                  </a:avLst>
                </a:prstGeom>
                <a:gradFill rotWithShape="1">
                  <a:gsLst>
                    <a:gs pos="0">
                      <a:srgbClr val="CE5F0C"/>
                    </a:gs>
                    <a:gs pos="100000">
                      <a:srgbClr val="CE5F0C">
                        <a:gamma/>
                        <a:shade val="69804"/>
                        <a:invGamma/>
                      </a:srgbClr>
                    </a:gs>
                  </a:gsLst>
                  <a:lin ang="5400000" scaled="1"/>
                </a:gradFill>
                <a:ln w="25400">
                  <a:solidFill>
                    <a:srgbClr val="FEFEFE"/>
                  </a:solidFill>
                  <a:rou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</a:endParaRPr>
                </a:p>
              </p:txBody>
            </p:sp>
            <p:pic>
              <p:nvPicPr>
                <p:cNvPr id="29" name="Picture 79" descr="Picture4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ltGray">
                <a:xfrm>
                  <a:off x="2313" y="2250"/>
                  <a:ext cx="386" cy="42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27" name="Rectangle 84"/>
              <p:cNvSpPr>
                <a:spLocks noChangeArrowheads="1"/>
              </p:cNvSpPr>
              <p:nvPr/>
            </p:nvSpPr>
            <p:spPr bwMode="auto">
              <a:xfrm>
                <a:off x="2217080" y="1813573"/>
                <a:ext cx="2114550" cy="1054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 fontAlgn="auto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None/>
                </a:pPr>
                <a:r>
                  <a:rPr lang="zh-CN" altLang="en-US" sz="2400" kern="0" dirty="0">
                    <a:solidFill>
                      <a:srgbClr val="FFFFFF"/>
                    </a:solidFill>
                    <a:latin typeface="仿宋" panose="02010609060101010101" pitchFamily="49" charset="-122"/>
                    <a:ea typeface="仿宋" panose="02010609060101010101" pitchFamily="49" charset="-122"/>
                    <a:cs typeface="Arial" panose="020B0604020202020204" pitchFamily="34" charset="0"/>
                  </a:rPr>
                  <a:t>协调与协同性</a:t>
                </a: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790" y="7207"/>
              <a:ext cx="4970" cy="759"/>
              <a:chOff x="2163068" y="3482356"/>
              <a:chExt cx="2239963" cy="1131788"/>
            </a:xfrm>
          </p:grpSpPr>
          <p:grpSp>
            <p:nvGrpSpPr>
              <p:cNvPr id="22" name="Group 80"/>
              <p:cNvGrpSpPr/>
              <p:nvPr/>
            </p:nvGrpSpPr>
            <p:grpSpPr bwMode="auto">
              <a:xfrm>
                <a:off x="2163068" y="3487019"/>
                <a:ext cx="2239963" cy="1127125"/>
                <a:chOff x="2293" y="3198"/>
                <a:chExt cx="1335" cy="672"/>
              </a:xfrm>
            </p:grpSpPr>
            <p:sp>
              <p:nvSpPr>
                <p:cNvPr id="24" name="AutoShape 81"/>
                <p:cNvSpPr>
                  <a:spLocks noChangeArrowheads="1"/>
                </p:cNvSpPr>
                <p:nvPr/>
              </p:nvSpPr>
              <p:spPr bwMode="ltGray">
                <a:xfrm>
                  <a:off x="2293" y="3198"/>
                  <a:ext cx="1335" cy="672"/>
                </a:xfrm>
                <a:prstGeom prst="roundRect">
                  <a:avLst>
                    <a:gd name="adj" fmla="val 11921"/>
                  </a:avLst>
                </a:prstGeom>
                <a:gradFill rotWithShape="1">
                  <a:gsLst>
                    <a:gs pos="0">
                      <a:srgbClr val="9720A0"/>
                    </a:gs>
                    <a:gs pos="100000">
                      <a:srgbClr val="9720A0">
                        <a:gamma/>
                        <a:shade val="69804"/>
                        <a:invGamma/>
                      </a:srgbClr>
                    </a:gs>
                  </a:gsLst>
                  <a:lin ang="5400000" scaled="1"/>
                </a:gradFill>
                <a:ln w="25400">
                  <a:solidFill>
                    <a:srgbClr val="FEFEFE"/>
                  </a:solidFill>
                  <a:rou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</a:endParaRPr>
                </a:p>
              </p:txBody>
            </p:sp>
            <p:pic>
              <p:nvPicPr>
                <p:cNvPr id="25" name="Picture 82" descr="Picture4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ltGray">
                <a:xfrm>
                  <a:off x="2313" y="3216"/>
                  <a:ext cx="386" cy="42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23" name="Rectangle 85"/>
              <p:cNvSpPr>
                <a:spLocks noChangeArrowheads="1"/>
              </p:cNvSpPr>
              <p:nvPr/>
            </p:nvSpPr>
            <p:spPr bwMode="auto">
              <a:xfrm>
                <a:off x="2201712" y="3482356"/>
                <a:ext cx="2114550" cy="10845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None/>
                  <a:defRPr/>
                </a:pPr>
                <a:r>
                  <a:rPr lang="zh-CN" altLang="en-US" sz="2400" kern="0" dirty="0">
                    <a:solidFill>
                      <a:srgbClr val="FFFFFF"/>
                    </a:solidFill>
                    <a:latin typeface="仿宋" panose="02010609060101010101" pitchFamily="49" charset="-122"/>
                    <a:ea typeface="仿宋" panose="02010609060101010101" pitchFamily="49" charset="-122"/>
                    <a:cs typeface="Arial" panose="020B0604020202020204" pitchFamily="34" charset="0"/>
                  </a:rPr>
                  <a:t>模拟性</a:t>
                </a: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826" y="8168"/>
              <a:ext cx="4970" cy="727"/>
              <a:chOff x="2156718" y="210249"/>
              <a:chExt cx="2239963" cy="1186240"/>
            </a:xfrm>
          </p:grpSpPr>
          <p:grpSp>
            <p:nvGrpSpPr>
              <p:cNvPr id="18" name="Group 74"/>
              <p:cNvGrpSpPr/>
              <p:nvPr/>
            </p:nvGrpSpPr>
            <p:grpSpPr bwMode="auto">
              <a:xfrm>
                <a:off x="2156718" y="235819"/>
                <a:ext cx="2239963" cy="1160670"/>
                <a:chOff x="2289" y="1260"/>
                <a:chExt cx="1335" cy="692"/>
              </a:xfrm>
            </p:grpSpPr>
            <p:sp>
              <p:nvSpPr>
                <p:cNvPr id="20" name="AutoShape 75"/>
                <p:cNvSpPr>
                  <a:spLocks noChangeArrowheads="1"/>
                </p:cNvSpPr>
                <p:nvPr/>
              </p:nvSpPr>
              <p:spPr bwMode="ltGray">
                <a:xfrm>
                  <a:off x="2289" y="1260"/>
                  <a:ext cx="1335" cy="692"/>
                </a:xfrm>
                <a:prstGeom prst="roundRect">
                  <a:avLst>
                    <a:gd name="adj" fmla="val 11921"/>
                  </a:avLst>
                </a:prstGeom>
                <a:gradFill rotWithShape="1">
                  <a:gsLst>
                    <a:gs pos="0">
                      <a:srgbClr val="93A719"/>
                    </a:gs>
                    <a:gs pos="100000">
                      <a:srgbClr val="93A719">
                        <a:gamma/>
                        <a:shade val="69804"/>
                        <a:invGamma/>
                      </a:srgbClr>
                    </a:gs>
                  </a:gsLst>
                  <a:lin ang="5400000" scaled="1"/>
                </a:gradFill>
                <a:ln w="25400">
                  <a:solidFill>
                    <a:srgbClr val="FEFEFE"/>
                  </a:solidFill>
                  <a:rou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</a:endParaRPr>
                </a:p>
              </p:txBody>
            </p:sp>
            <p:pic>
              <p:nvPicPr>
                <p:cNvPr id="21" name="Picture 76" descr="Picture4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ltGray">
                <a:xfrm>
                  <a:off x="2313" y="1280"/>
                  <a:ext cx="386" cy="42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19" name="Rectangle 83"/>
              <p:cNvSpPr>
                <a:spLocks noChangeArrowheads="1"/>
              </p:cNvSpPr>
              <p:nvPr/>
            </p:nvSpPr>
            <p:spPr bwMode="auto">
              <a:xfrm>
                <a:off x="2193255" y="210249"/>
                <a:ext cx="2114550" cy="11856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 fontAlgn="auto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None/>
                </a:pPr>
                <a:r>
                  <a:rPr lang="zh-CN" altLang="en-US" sz="2400" kern="0" dirty="0">
                    <a:solidFill>
                      <a:srgbClr val="FFFFFF"/>
                    </a:solidFill>
                    <a:latin typeface="仿宋" panose="02010609060101010101" pitchFamily="49" charset="-122"/>
                    <a:ea typeface="仿宋" panose="02010609060101010101" pitchFamily="49" charset="-122"/>
                    <a:cs typeface="Arial" panose="020B0604020202020204" pitchFamily="34" charset="0"/>
                  </a:rPr>
                  <a:t>优化性</a:t>
                </a: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846" y="9077"/>
              <a:ext cx="4970" cy="758"/>
              <a:chOff x="2159893" y="1821963"/>
              <a:chExt cx="2239963" cy="1419939"/>
            </a:xfrm>
          </p:grpSpPr>
          <p:grpSp>
            <p:nvGrpSpPr>
              <p:cNvPr id="14" name="Group 77"/>
              <p:cNvGrpSpPr/>
              <p:nvPr/>
            </p:nvGrpSpPr>
            <p:grpSpPr bwMode="auto">
              <a:xfrm>
                <a:off x="2159893" y="1859832"/>
                <a:ext cx="2239963" cy="1382070"/>
                <a:chOff x="2291" y="2228"/>
                <a:chExt cx="1335" cy="824"/>
              </a:xfrm>
            </p:grpSpPr>
            <p:sp>
              <p:nvSpPr>
                <p:cNvPr id="16" name="AutoShape 78"/>
                <p:cNvSpPr>
                  <a:spLocks noChangeArrowheads="1"/>
                </p:cNvSpPr>
                <p:nvPr/>
              </p:nvSpPr>
              <p:spPr bwMode="ltGray">
                <a:xfrm>
                  <a:off x="2291" y="2228"/>
                  <a:ext cx="1335" cy="824"/>
                </a:xfrm>
                <a:prstGeom prst="roundRect">
                  <a:avLst>
                    <a:gd name="adj" fmla="val 11921"/>
                  </a:avLst>
                </a:prstGeom>
                <a:gradFill rotWithShape="1">
                  <a:gsLst>
                    <a:gs pos="0">
                      <a:srgbClr val="CE5F0C"/>
                    </a:gs>
                    <a:gs pos="100000">
                      <a:srgbClr val="CE5F0C">
                        <a:gamma/>
                        <a:shade val="69804"/>
                        <a:invGamma/>
                      </a:srgbClr>
                    </a:gs>
                  </a:gsLst>
                  <a:lin ang="5400000" scaled="1"/>
                </a:gradFill>
                <a:ln w="25400">
                  <a:solidFill>
                    <a:srgbClr val="FEFEFE"/>
                  </a:solidFill>
                  <a:rou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</a:endParaRPr>
                </a:p>
              </p:txBody>
            </p:sp>
            <p:pic>
              <p:nvPicPr>
                <p:cNvPr id="17" name="Picture 79" descr="Picture4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ltGray">
                <a:xfrm>
                  <a:off x="2313" y="2250"/>
                  <a:ext cx="386" cy="42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15" name="Rectangle 84"/>
              <p:cNvSpPr>
                <a:spLocks noChangeArrowheads="1"/>
              </p:cNvSpPr>
              <p:nvPr/>
            </p:nvSpPr>
            <p:spPr bwMode="auto">
              <a:xfrm>
                <a:off x="2205504" y="1821963"/>
                <a:ext cx="2114550" cy="136151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None/>
                  <a:defRPr/>
                </a:pPr>
                <a:r>
                  <a:rPr lang="zh-CN" altLang="en-US" sz="2400" kern="0" dirty="0">
                    <a:solidFill>
                      <a:srgbClr val="FFFFFF"/>
                    </a:solidFill>
                    <a:latin typeface="仿宋" panose="02010609060101010101" pitchFamily="49" charset="-122"/>
                    <a:ea typeface="仿宋" panose="02010609060101010101" pitchFamily="49" charset="-122"/>
                    <a:cs typeface="Arial" panose="020B0604020202020204" pitchFamily="34" charset="0"/>
                  </a:rPr>
                  <a:t>出图性</a:t>
                </a:r>
              </a:p>
            </p:txBody>
          </p:sp>
        </p:grpSp>
      </p:grpSp>
      <p:sp>
        <p:nvSpPr>
          <p:cNvPr id="52" name="Rectangle 2"/>
          <p:cNvSpPr txBox="1">
            <a:spLocks noChangeArrowheads="1"/>
          </p:cNvSpPr>
          <p:nvPr/>
        </p:nvSpPr>
        <p:spPr bwMode="auto">
          <a:xfrm>
            <a:off x="1853709" y="307633"/>
            <a:ext cx="5809357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part1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、什么是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BIM?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j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940300" y="1312545"/>
            <a:ext cx="3189605" cy="3745230"/>
            <a:chOff x="7780" y="2067"/>
            <a:chExt cx="5023" cy="5898"/>
          </a:xfrm>
        </p:grpSpPr>
        <p:grpSp>
          <p:nvGrpSpPr>
            <p:cNvPr id="53" name="组合 52"/>
            <p:cNvGrpSpPr/>
            <p:nvPr/>
          </p:nvGrpSpPr>
          <p:grpSpPr>
            <a:xfrm>
              <a:off x="9169" y="2067"/>
              <a:ext cx="2763" cy="2685"/>
              <a:chOff x="5782426" y="1444869"/>
              <a:chExt cx="1754188" cy="1704975"/>
            </a:xfrm>
          </p:grpSpPr>
          <p:grpSp>
            <p:nvGrpSpPr>
              <p:cNvPr id="54" name="Group 4"/>
              <p:cNvGrpSpPr/>
              <p:nvPr/>
            </p:nvGrpSpPr>
            <p:grpSpPr bwMode="auto">
              <a:xfrm>
                <a:off x="5782426" y="1444869"/>
                <a:ext cx="1754188" cy="1704975"/>
                <a:chOff x="2457" y="2000"/>
                <a:chExt cx="901" cy="888"/>
              </a:xfrm>
            </p:grpSpPr>
            <p:pic>
              <p:nvPicPr>
                <p:cNvPr id="56" name="Picture 5" descr="circuler_1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ltGray">
                <a:xfrm>
                  <a:off x="2457" y="2000"/>
                  <a:ext cx="901" cy="88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57" name="Oval 6"/>
                <p:cNvSpPr>
                  <a:spLocks noChangeArrowheads="1"/>
                </p:cNvSpPr>
                <p:nvPr/>
              </p:nvSpPr>
              <p:spPr bwMode="ltGray">
                <a:xfrm>
                  <a:off x="2457" y="2000"/>
                  <a:ext cx="895" cy="8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8F8F8">
                        <a:gamma/>
                        <a:shade val="26275"/>
                        <a:invGamma/>
                        <a:alpha val="89999"/>
                      </a:srgbClr>
                    </a:gs>
                    <a:gs pos="50000">
                      <a:srgbClr val="F8F8F8">
                        <a:alpha val="45000"/>
                      </a:srgbClr>
                    </a:gs>
                    <a:gs pos="100000">
                      <a:srgbClr val="F8F8F8">
                        <a:gamma/>
                        <a:shade val="26275"/>
                        <a:invGamma/>
                        <a:alpha val="89999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</a:endParaRPr>
                </a:p>
              </p:txBody>
            </p:sp>
            <p:sp>
              <p:nvSpPr>
                <p:cNvPr id="58" name="Freeform 7"/>
                <p:cNvSpPr/>
                <p:nvPr/>
              </p:nvSpPr>
              <p:spPr bwMode="ltGray">
                <a:xfrm>
                  <a:off x="2550" y="2018"/>
                  <a:ext cx="703" cy="308"/>
                </a:xfrm>
                <a:custGeom>
                  <a:avLst/>
                  <a:gdLst>
                    <a:gd name="T0" fmla="*/ 1301 w 1321"/>
                    <a:gd name="T1" fmla="*/ 401 h 712"/>
                    <a:gd name="T2" fmla="*/ 1317 w 1321"/>
                    <a:gd name="T3" fmla="*/ 442 h 712"/>
                    <a:gd name="T4" fmla="*/ 1321 w 1321"/>
                    <a:gd name="T5" fmla="*/ 481 h 712"/>
                    <a:gd name="T6" fmla="*/ 1315 w 1321"/>
                    <a:gd name="T7" fmla="*/ 516 h 712"/>
                    <a:gd name="T8" fmla="*/ 1298 w 1321"/>
                    <a:gd name="T9" fmla="*/ 550 h 712"/>
                    <a:gd name="T10" fmla="*/ 1272 w 1321"/>
                    <a:gd name="T11" fmla="*/ 579 h 712"/>
                    <a:gd name="T12" fmla="*/ 1239 w 1321"/>
                    <a:gd name="T13" fmla="*/ 604 h 712"/>
                    <a:gd name="T14" fmla="*/ 1196 w 1321"/>
                    <a:gd name="T15" fmla="*/ 628 h 712"/>
                    <a:gd name="T16" fmla="*/ 1147 w 1321"/>
                    <a:gd name="T17" fmla="*/ 649 h 712"/>
                    <a:gd name="T18" fmla="*/ 1092 w 1321"/>
                    <a:gd name="T19" fmla="*/ 667 h 712"/>
                    <a:gd name="T20" fmla="*/ 1031 w 1321"/>
                    <a:gd name="T21" fmla="*/ 683 h 712"/>
                    <a:gd name="T22" fmla="*/ 967 w 1321"/>
                    <a:gd name="T23" fmla="*/ 694 h 712"/>
                    <a:gd name="T24" fmla="*/ 896 w 1321"/>
                    <a:gd name="T25" fmla="*/ 704 h 712"/>
                    <a:gd name="T26" fmla="*/ 824 w 1321"/>
                    <a:gd name="T27" fmla="*/ 710 h 712"/>
                    <a:gd name="T28" fmla="*/ 795 w 1321"/>
                    <a:gd name="T29" fmla="*/ 712 h 712"/>
                    <a:gd name="T30" fmla="*/ 476 w 1321"/>
                    <a:gd name="T31" fmla="*/ 712 h 712"/>
                    <a:gd name="T32" fmla="*/ 472 w 1321"/>
                    <a:gd name="T33" fmla="*/ 712 h 712"/>
                    <a:gd name="T34" fmla="*/ 409 w 1321"/>
                    <a:gd name="T35" fmla="*/ 708 h 712"/>
                    <a:gd name="T36" fmla="*/ 348 w 1321"/>
                    <a:gd name="T37" fmla="*/ 704 h 712"/>
                    <a:gd name="T38" fmla="*/ 290 w 1321"/>
                    <a:gd name="T39" fmla="*/ 696 h 712"/>
                    <a:gd name="T40" fmla="*/ 235 w 1321"/>
                    <a:gd name="T41" fmla="*/ 689 h 712"/>
                    <a:gd name="T42" fmla="*/ 186 w 1321"/>
                    <a:gd name="T43" fmla="*/ 677 h 712"/>
                    <a:gd name="T44" fmla="*/ 141 w 1321"/>
                    <a:gd name="T45" fmla="*/ 663 h 712"/>
                    <a:gd name="T46" fmla="*/ 102 w 1321"/>
                    <a:gd name="T47" fmla="*/ 648 h 712"/>
                    <a:gd name="T48" fmla="*/ 67 w 1321"/>
                    <a:gd name="T49" fmla="*/ 630 h 712"/>
                    <a:gd name="T50" fmla="*/ 39 w 1321"/>
                    <a:gd name="T51" fmla="*/ 608 h 712"/>
                    <a:gd name="T52" fmla="*/ 18 w 1321"/>
                    <a:gd name="T53" fmla="*/ 583 h 712"/>
                    <a:gd name="T54" fmla="*/ 6 w 1321"/>
                    <a:gd name="T55" fmla="*/ 554 h 712"/>
                    <a:gd name="T56" fmla="*/ 0 w 1321"/>
                    <a:gd name="T57" fmla="*/ 524 h 712"/>
                    <a:gd name="T58" fmla="*/ 0 w 1321"/>
                    <a:gd name="T59" fmla="*/ 520 h 712"/>
                    <a:gd name="T60" fmla="*/ 4 w 1321"/>
                    <a:gd name="T61" fmla="*/ 487 h 712"/>
                    <a:gd name="T62" fmla="*/ 16 w 1321"/>
                    <a:gd name="T63" fmla="*/ 446 h 712"/>
                    <a:gd name="T64" fmla="*/ 51 w 1321"/>
                    <a:gd name="T65" fmla="*/ 370 h 712"/>
                    <a:gd name="T66" fmla="*/ 94 w 1321"/>
                    <a:gd name="T67" fmla="*/ 299 h 712"/>
                    <a:gd name="T68" fmla="*/ 147 w 1321"/>
                    <a:gd name="T69" fmla="*/ 235 h 712"/>
                    <a:gd name="T70" fmla="*/ 204 w 1321"/>
                    <a:gd name="T71" fmla="*/ 176 h 712"/>
                    <a:gd name="T72" fmla="*/ 270 w 1321"/>
                    <a:gd name="T73" fmla="*/ 125 h 712"/>
                    <a:gd name="T74" fmla="*/ 341 w 1321"/>
                    <a:gd name="T75" fmla="*/ 82 h 712"/>
                    <a:gd name="T76" fmla="*/ 415 w 1321"/>
                    <a:gd name="T77" fmla="*/ 47 h 712"/>
                    <a:gd name="T78" fmla="*/ 497 w 1321"/>
                    <a:gd name="T79" fmla="*/ 21 h 712"/>
                    <a:gd name="T80" fmla="*/ 581 w 1321"/>
                    <a:gd name="T81" fmla="*/ 6 h 712"/>
                    <a:gd name="T82" fmla="*/ 667 w 1321"/>
                    <a:gd name="T83" fmla="*/ 0 h 712"/>
                    <a:gd name="T84" fmla="*/ 667 w 1321"/>
                    <a:gd name="T85" fmla="*/ 0 h 712"/>
                    <a:gd name="T86" fmla="*/ 759 w 1321"/>
                    <a:gd name="T87" fmla="*/ 6 h 712"/>
                    <a:gd name="T88" fmla="*/ 847 w 1321"/>
                    <a:gd name="T89" fmla="*/ 23 h 712"/>
                    <a:gd name="T90" fmla="*/ 932 w 1321"/>
                    <a:gd name="T91" fmla="*/ 53 h 712"/>
                    <a:gd name="T92" fmla="*/ 1010 w 1321"/>
                    <a:gd name="T93" fmla="*/ 90 h 712"/>
                    <a:gd name="T94" fmla="*/ 1082 w 1321"/>
                    <a:gd name="T95" fmla="*/ 137 h 712"/>
                    <a:gd name="T96" fmla="*/ 1149 w 1321"/>
                    <a:gd name="T97" fmla="*/ 194 h 712"/>
                    <a:gd name="T98" fmla="*/ 1208 w 1321"/>
                    <a:gd name="T99" fmla="*/ 256 h 712"/>
                    <a:gd name="T100" fmla="*/ 1258 w 1321"/>
                    <a:gd name="T101" fmla="*/ 325 h 712"/>
                    <a:gd name="T102" fmla="*/ 1301 w 1321"/>
                    <a:gd name="T103" fmla="*/ 401 h 712"/>
                    <a:gd name="T104" fmla="*/ 1301 w 1321"/>
                    <a:gd name="T105" fmla="*/ 401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DDDDDD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BBF6EE"/>
                      </a:solidFill>
                      <a:prstDash val="solid"/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</a:endParaRPr>
                </a:p>
              </p:txBody>
            </p:sp>
            <p:grpSp>
              <p:nvGrpSpPr>
                <p:cNvPr id="59" name="Group 8"/>
                <p:cNvGrpSpPr/>
                <p:nvPr/>
              </p:nvGrpSpPr>
              <p:grpSpPr bwMode="auto">
                <a:xfrm rot="-1297425" flipH="1" flipV="1">
                  <a:off x="2525" y="2693"/>
                  <a:ext cx="781" cy="188"/>
                  <a:chOff x="2532" y="1051"/>
                  <a:chExt cx="893" cy="246"/>
                </a:xfrm>
              </p:grpSpPr>
              <p:grpSp>
                <p:nvGrpSpPr>
                  <p:cNvPr id="60" name="Group 9"/>
                  <p:cNvGrpSpPr/>
                  <p:nvPr/>
                </p:nvGrpSpPr>
                <p:grpSpPr bwMode="auto">
                  <a:xfrm>
                    <a:off x="2532" y="1051"/>
                    <a:ext cx="743" cy="185"/>
                    <a:chOff x="1565" y="2568"/>
                    <a:chExt cx="1118" cy="279"/>
                  </a:xfrm>
                </p:grpSpPr>
                <p:sp>
                  <p:nvSpPr>
                    <p:cNvPr id="66" name="AutoShape 10"/>
                    <p:cNvSpPr>
                      <a:spLocks noChangeArrowheads="1"/>
                    </p:cNvSpPr>
                    <p:nvPr/>
                  </p:nvSpPr>
                  <p:spPr bwMode="lt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8F8F8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</a:endParaRPr>
                    </a:p>
                  </p:txBody>
                </p:sp>
                <p:sp>
                  <p:nvSpPr>
                    <p:cNvPr id="67" name="AutoShape 11"/>
                    <p:cNvSpPr>
                      <a:spLocks noChangeArrowheads="1"/>
                    </p:cNvSpPr>
                    <p:nvPr/>
                  </p:nvSpPr>
                  <p:spPr bwMode="lt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8F8F8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</a:endParaRPr>
                    </a:p>
                  </p:txBody>
                </p:sp>
                <p:sp>
                  <p:nvSpPr>
                    <p:cNvPr id="68" name="AutoShape 12"/>
                    <p:cNvSpPr>
                      <a:spLocks noChangeArrowheads="1"/>
                    </p:cNvSpPr>
                    <p:nvPr/>
                  </p:nvSpPr>
                  <p:spPr bwMode="lt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8F8F8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</a:endParaRPr>
                    </a:p>
                  </p:txBody>
                </p:sp>
                <p:sp>
                  <p:nvSpPr>
                    <p:cNvPr id="69" name="AutoShape 13"/>
                    <p:cNvSpPr>
                      <a:spLocks noChangeArrowheads="1"/>
                    </p:cNvSpPr>
                    <p:nvPr/>
                  </p:nvSpPr>
                  <p:spPr bwMode="lt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8F8F8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</a:endParaRPr>
                    </a:p>
                  </p:txBody>
                </p:sp>
              </p:grpSp>
              <p:grpSp>
                <p:nvGrpSpPr>
                  <p:cNvPr id="61" name="Group 14"/>
                  <p:cNvGrpSpPr/>
                  <p:nvPr/>
                </p:nvGrpSpPr>
                <p:grpSpPr bwMode="auto">
                  <a:xfrm rot="1353540">
                    <a:off x="2682" y="1111"/>
                    <a:ext cx="743" cy="186"/>
                    <a:chOff x="1565" y="2568"/>
                    <a:chExt cx="1118" cy="279"/>
                  </a:xfrm>
                </p:grpSpPr>
                <p:sp>
                  <p:nvSpPr>
                    <p:cNvPr id="62" name="AutoShape 15"/>
                    <p:cNvSpPr>
                      <a:spLocks noChangeArrowheads="1"/>
                    </p:cNvSpPr>
                    <p:nvPr/>
                  </p:nvSpPr>
                  <p:spPr bwMode="lt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8F8F8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</a:endParaRPr>
                    </a:p>
                  </p:txBody>
                </p:sp>
                <p:sp>
                  <p:nvSpPr>
                    <p:cNvPr id="63" name="AutoShape 16"/>
                    <p:cNvSpPr>
                      <a:spLocks noChangeArrowheads="1"/>
                    </p:cNvSpPr>
                    <p:nvPr/>
                  </p:nvSpPr>
                  <p:spPr bwMode="lt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8F8F8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</a:endParaRPr>
                    </a:p>
                  </p:txBody>
                </p:sp>
                <p:sp>
                  <p:nvSpPr>
                    <p:cNvPr id="64" name="AutoShape 17"/>
                    <p:cNvSpPr>
                      <a:spLocks noChangeArrowheads="1"/>
                    </p:cNvSpPr>
                    <p:nvPr/>
                  </p:nvSpPr>
                  <p:spPr bwMode="lt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8F8F8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</a:endParaRPr>
                    </a:p>
                  </p:txBody>
                </p:sp>
                <p:sp>
                  <p:nvSpPr>
                    <p:cNvPr id="65" name="AutoShape 18"/>
                    <p:cNvSpPr>
                      <a:spLocks noChangeArrowheads="1"/>
                    </p:cNvSpPr>
                    <p:nvPr/>
                  </p:nvSpPr>
                  <p:spPr bwMode="lt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8F8F8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</a:endParaRPr>
                    </a:p>
                  </p:txBody>
                </p:sp>
              </p:grpSp>
            </p:grpSp>
          </p:grpSp>
          <p:sp>
            <p:nvSpPr>
              <p:cNvPr id="55" name="Rectangle 87"/>
              <p:cNvSpPr>
                <a:spLocks noChangeArrowheads="1"/>
              </p:cNvSpPr>
              <p:nvPr/>
            </p:nvSpPr>
            <p:spPr bwMode="auto">
              <a:xfrm>
                <a:off x="5845926" y="1978537"/>
                <a:ext cx="1690688" cy="5847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200" u="none" strike="noStrike" kern="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3</a:t>
                </a:r>
                <a:r>
                  <a:rPr kumimoji="0" lang="zh-CN" altLang="en-US" sz="3200" u="none" strike="noStrike" kern="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大优势</a:t>
                </a:r>
                <a:endParaRPr kumimoji="0" lang="en-US" altLang="zh-CN" sz="320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87" name="组合 86"/>
            <p:cNvGrpSpPr/>
            <p:nvPr/>
          </p:nvGrpSpPr>
          <p:grpSpPr>
            <a:xfrm>
              <a:off x="7780" y="5192"/>
              <a:ext cx="4970" cy="798"/>
              <a:chOff x="2156718" y="235819"/>
              <a:chExt cx="2239963" cy="1127125"/>
            </a:xfrm>
          </p:grpSpPr>
          <p:grpSp>
            <p:nvGrpSpPr>
              <p:cNvPr id="88" name="Group 74"/>
              <p:cNvGrpSpPr/>
              <p:nvPr/>
            </p:nvGrpSpPr>
            <p:grpSpPr bwMode="auto">
              <a:xfrm>
                <a:off x="2156718" y="235819"/>
                <a:ext cx="2239963" cy="1127125"/>
                <a:chOff x="2289" y="1260"/>
                <a:chExt cx="1335" cy="672"/>
              </a:xfrm>
            </p:grpSpPr>
            <p:sp>
              <p:nvSpPr>
                <p:cNvPr id="90" name="AutoShape 75"/>
                <p:cNvSpPr>
                  <a:spLocks noChangeArrowheads="1"/>
                </p:cNvSpPr>
                <p:nvPr/>
              </p:nvSpPr>
              <p:spPr bwMode="ltGray">
                <a:xfrm>
                  <a:off x="2289" y="1260"/>
                  <a:ext cx="1335" cy="672"/>
                </a:xfrm>
                <a:prstGeom prst="roundRect">
                  <a:avLst>
                    <a:gd name="adj" fmla="val 11921"/>
                  </a:avLst>
                </a:prstGeom>
                <a:gradFill rotWithShape="1">
                  <a:gsLst>
                    <a:gs pos="0">
                      <a:srgbClr val="93A719"/>
                    </a:gs>
                    <a:gs pos="100000">
                      <a:srgbClr val="93A719">
                        <a:gamma/>
                        <a:shade val="69804"/>
                        <a:invGamma/>
                      </a:srgbClr>
                    </a:gs>
                  </a:gsLst>
                  <a:lin ang="5400000" scaled="1"/>
                </a:gradFill>
                <a:ln w="25400">
                  <a:solidFill>
                    <a:srgbClr val="FEFEFE"/>
                  </a:solidFill>
                  <a:rou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</a:endParaRPr>
                </a:p>
              </p:txBody>
            </p:sp>
            <p:pic>
              <p:nvPicPr>
                <p:cNvPr id="91" name="Picture 76" descr="Picture4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ltGray">
                <a:xfrm>
                  <a:off x="2313" y="1280"/>
                  <a:ext cx="386" cy="42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89" name="Rectangle 83"/>
              <p:cNvSpPr>
                <a:spLocks noChangeArrowheads="1"/>
              </p:cNvSpPr>
              <p:nvPr/>
            </p:nvSpPr>
            <p:spPr bwMode="auto">
              <a:xfrm>
                <a:off x="2243486" y="295233"/>
                <a:ext cx="2114550" cy="102661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2400" kern="0" dirty="0">
                    <a:solidFill>
                      <a:srgbClr val="FFFFFF"/>
                    </a:solidFill>
                    <a:latin typeface="仿宋" panose="02010609060101010101" pitchFamily="49" charset="-122"/>
                    <a:ea typeface="仿宋" panose="02010609060101010101" pitchFamily="49" charset="-122"/>
                    <a:cs typeface="Arial" panose="020B0604020202020204" pitchFamily="34" charset="0"/>
                  </a:rPr>
                  <a:t>全过程全真可视化</a:t>
                </a:r>
              </a:p>
            </p:txBody>
          </p:sp>
        </p:grpSp>
        <p:grpSp>
          <p:nvGrpSpPr>
            <p:cNvPr id="92" name="组合 91"/>
            <p:cNvGrpSpPr/>
            <p:nvPr/>
          </p:nvGrpSpPr>
          <p:grpSpPr>
            <a:xfrm>
              <a:off x="7817" y="6170"/>
              <a:ext cx="4970" cy="809"/>
              <a:chOff x="2159893" y="1813573"/>
              <a:chExt cx="2239963" cy="1173384"/>
            </a:xfrm>
          </p:grpSpPr>
          <p:grpSp>
            <p:nvGrpSpPr>
              <p:cNvPr id="93" name="Group 77"/>
              <p:cNvGrpSpPr/>
              <p:nvPr/>
            </p:nvGrpSpPr>
            <p:grpSpPr bwMode="auto">
              <a:xfrm>
                <a:off x="2159893" y="1859832"/>
                <a:ext cx="2239963" cy="1127125"/>
                <a:chOff x="2291" y="2228"/>
                <a:chExt cx="1335" cy="672"/>
              </a:xfrm>
            </p:grpSpPr>
            <p:sp>
              <p:nvSpPr>
                <p:cNvPr id="95" name="AutoShape 78"/>
                <p:cNvSpPr>
                  <a:spLocks noChangeArrowheads="1"/>
                </p:cNvSpPr>
                <p:nvPr/>
              </p:nvSpPr>
              <p:spPr bwMode="ltGray">
                <a:xfrm>
                  <a:off x="2291" y="2228"/>
                  <a:ext cx="1335" cy="672"/>
                </a:xfrm>
                <a:prstGeom prst="roundRect">
                  <a:avLst>
                    <a:gd name="adj" fmla="val 11921"/>
                  </a:avLst>
                </a:prstGeom>
                <a:gradFill rotWithShape="1">
                  <a:gsLst>
                    <a:gs pos="0">
                      <a:srgbClr val="CE5F0C"/>
                    </a:gs>
                    <a:gs pos="100000">
                      <a:srgbClr val="CE5F0C">
                        <a:gamma/>
                        <a:shade val="69804"/>
                        <a:invGamma/>
                      </a:srgbClr>
                    </a:gs>
                  </a:gsLst>
                  <a:lin ang="5400000" scaled="1"/>
                </a:gradFill>
                <a:ln w="25400">
                  <a:solidFill>
                    <a:srgbClr val="FEFEFE"/>
                  </a:solidFill>
                  <a:rou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</a:endParaRPr>
                </a:p>
              </p:txBody>
            </p:sp>
            <p:pic>
              <p:nvPicPr>
                <p:cNvPr id="96" name="Picture 79" descr="Picture4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ltGray">
                <a:xfrm>
                  <a:off x="2313" y="2250"/>
                  <a:ext cx="386" cy="42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94" name="Rectangle 84"/>
              <p:cNvSpPr>
                <a:spLocks noChangeArrowheads="1"/>
              </p:cNvSpPr>
              <p:nvPr/>
            </p:nvSpPr>
            <p:spPr bwMode="auto">
              <a:xfrm>
                <a:off x="2167224" y="1813573"/>
                <a:ext cx="2164406" cy="91422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ctr" fontAlgn="auto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None/>
                </a:pPr>
                <a:r>
                  <a:rPr lang="zh-CN" altLang="en-US" sz="2000" kern="0" dirty="0">
                    <a:solidFill>
                      <a:srgbClr val="FFFFFF"/>
                    </a:solidFill>
                    <a:latin typeface="仿宋" panose="02010609060101010101" pitchFamily="49" charset="-122"/>
                    <a:ea typeface="仿宋" panose="02010609060101010101" pitchFamily="49" charset="-122"/>
                    <a:cs typeface="Arial" panose="020B0604020202020204" pitchFamily="34" charset="0"/>
                  </a:rPr>
                  <a:t>协同化、精细化、透明化</a:t>
                </a:r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7833" y="7207"/>
              <a:ext cx="4970" cy="759"/>
              <a:chOff x="2163068" y="3482356"/>
              <a:chExt cx="2239963" cy="1131788"/>
            </a:xfrm>
          </p:grpSpPr>
          <p:grpSp>
            <p:nvGrpSpPr>
              <p:cNvPr id="98" name="Group 80"/>
              <p:cNvGrpSpPr/>
              <p:nvPr/>
            </p:nvGrpSpPr>
            <p:grpSpPr bwMode="auto">
              <a:xfrm>
                <a:off x="2163068" y="3487019"/>
                <a:ext cx="2239963" cy="1127125"/>
                <a:chOff x="2293" y="3198"/>
                <a:chExt cx="1335" cy="672"/>
              </a:xfrm>
            </p:grpSpPr>
            <p:sp>
              <p:nvSpPr>
                <p:cNvPr id="100" name="AutoShape 81"/>
                <p:cNvSpPr>
                  <a:spLocks noChangeArrowheads="1"/>
                </p:cNvSpPr>
                <p:nvPr/>
              </p:nvSpPr>
              <p:spPr bwMode="ltGray">
                <a:xfrm>
                  <a:off x="2293" y="3198"/>
                  <a:ext cx="1335" cy="672"/>
                </a:xfrm>
                <a:prstGeom prst="roundRect">
                  <a:avLst>
                    <a:gd name="adj" fmla="val 11921"/>
                  </a:avLst>
                </a:prstGeom>
                <a:gradFill rotWithShape="1">
                  <a:gsLst>
                    <a:gs pos="0">
                      <a:srgbClr val="9720A0"/>
                    </a:gs>
                    <a:gs pos="100000">
                      <a:srgbClr val="9720A0">
                        <a:gamma/>
                        <a:shade val="69804"/>
                        <a:invGamma/>
                      </a:srgbClr>
                    </a:gs>
                  </a:gsLst>
                  <a:lin ang="5400000" scaled="1"/>
                </a:gradFill>
                <a:ln w="25400">
                  <a:solidFill>
                    <a:srgbClr val="FEFEFE"/>
                  </a:solidFill>
                  <a:rou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</a:endParaRPr>
                </a:p>
              </p:txBody>
            </p:sp>
            <p:pic>
              <p:nvPicPr>
                <p:cNvPr id="101" name="Picture 82" descr="Picture4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ltGray">
                <a:xfrm>
                  <a:off x="2313" y="3216"/>
                  <a:ext cx="386" cy="42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99" name="Rectangle 85"/>
              <p:cNvSpPr>
                <a:spLocks noChangeArrowheads="1"/>
              </p:cNvSpPr>
              <p:nvPr/>
            </p:nvSpPr>
            <p:spPr bwMode="auto">
              <a:xfrm>
                <a:off x="2201712" y="3482356"/>
                <a:ext cx="2114550" cy="10845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None/>
                  <a:defRPr/>
                </a:pPr>
                <a:r>
                  <a:rPr lang="zh-CN" altLang="en-US" sz="2400" kern="0" dirty="0">
                    <a:solidFill>
                      <a:srgbClr val="FFFFFF"/>
                    </a:solidFill>
                    <a:latin typeface="仿宋" panose="02010609060101010101" pitchFamily="49" charset="-122"/>
                    <a:ea typeface="仿宋" panose="02010609060101010101" pitchFamily="49" charset="-122"/>
                    <a:cs typeface="Arial" panose="020B0604020202020204" pitchFamily="34" charset="0"/>
                  </a:rPr>
                  <a:t>行业转型升级</a:t>
                </a:r>
              </a:p>
            </p:txBody>
          </p:sp>
        </p:grp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t>11</a:t>
            </a:fld>
            <a:endParaRPr lang="zh-CN" alt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black">
          <a:xfrm>
            <a:off x="450167" y="1897292"/>
            <a:ext cx="8442313" cy="1277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endParaRPr lang="en-US" altLang="zh-CN" sz="1000" dirty="0">
              <a:solidFill>
                <a:srgbClr val="B10303"/>
              </a:solidFill>
              <a:latin typeface="Arial" panose="020B0604020202020204" pitchFamily="34" charset="0"/>
            </a:endParaRPr>
          </a:p>
          <a:p>
            <a:pPr eaLnBrk="0" hangingPunct="0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最突出的特点。模型中包含了项目的几何、物理和功能等完整信息，可生成报表。项目设计、建造、运营过程中的沟通、讨论、决策都可在可视化、全真虚拟化状态下进行。</a:t>
            </a:r>
            <a:endParaRPr lang="en-US" altLang="zh-CN" sz="2000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 flipH="1">
            <a:off x="336600" y="1284089"/>
            <a:ext cx="4762" cy="3095625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5" name="Line 24"/>
          <p:cNvSpPr>
            <a:spLocks noChangeShapeType="1"/>
          </p:cNvSpPr>
          <p:nvPr/>
        </p:nvSpPr>
        <p:spPr bwMode="auto">
          <a:xfrm rot="16200000" flipH="1">
            <a:off x="2119362" y="213221"/>
            <a:ext cx="6350" cy="3557588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544" y="1323750"/>
            <a:ext cx="1569660" cy="7017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3600" dirty="0">
                <a:solidFill>
                  <a:srgbClr val="B1030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可视化</a:t>
            </a:r>
            <a:endParaRPr lang="en-US" altLang="zh-CN" sz="3600" dirty="0">
              <a:solidFill>
                <a:srgbClr val="B10303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202705"/>
            <a:ext cx="7201073" cy="3518770"/>
          </a:xfrm>
          <a:prstGeom prst="rect">
            <a:avLst/>
          </a:prstGeom>
        </p:spPr>
      </p:pic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1853709" y="307633"/>
            <a:ext cx="5809357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part1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、什么是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BIM?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j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t>12</a:t>
            </a:fld>
            <a:endParaRPr lang="zh-CN" alt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black">
          <a:xfrm>
            <a:off x="450167" y="1897292"/>
            <a:ext cx="8442313" cy="1615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endParaRPr lang="en-US" altLang="zh-CN" sz="1000" dirty="0">
              <a:solidFill>
                <a:srgbClr val="B10303"/>
              </a:solidFill>
              <a:latin typeface="Arial" panose="020B0604020202020204" pitchFamily="34" charset="0"/>
            </a:endParaRPr>
          </a:p>
          <a:p>
            <a:pPr eaLnBrk="0" hangingPunct="0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基于</a:t>
            </a:r>
            <a:r>
              <a:rPr lang="en-US" altLang="zh-CN" sz="2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BIM</a:t>
            </a:r>
            <a:r>
              <a:rPr lang="zh-CN" altLang="en-US" sz="2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技术的信息管理模式，将项目全生命期、全方位信息连续打通和无缝连接，整合离散的信息流程，避免信息歧义，减少信息总量。通过网络交互平台，各阶段、各关键指标、各组织、各专业、各项目当前的供应信息实现共享，达到</a:t>
            </a:r>
            <a:r>
              <a:rPr lang="zh-CN" altLang="en-US" sz="20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专业协调</a:t>
            </a:r>
            <a:r>
              <a:rPr lang="zh-CN" altLang="en-US" sz="2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，实现</a:t>
            </a:r>
            <a:r>
              <a:rPr lang="zh-CN" altLang="en-US" sz="20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信息集成</a:t>
            </a:r>
            <a:r>
              <a:rPr lang="zh-CN" altLang="en-US" sz="2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和高水平</a:t>
            </a:r>
            <a:r>
              <a:rPr lang="zh-CN" altLang="en-US" sz="20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协同作业</a:t>
            </a:r>
            <a:r>
              <a:rPr lang="zh-CN" altLang="en-US" sz="2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 flipH="1">
            <a:off x="336600" y="1284089"/>
            <a:ext cx="4762" cy="3095625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5" name="Line 24"/>
          <p:cNvSpPr>
            <a:spLocks noChangeShapeType="1"/>
          </p:cNvSpPr>
          <p:nvPr/>
        </p:nvSpPr>
        <p:spPr bwMode="auto">
          <a:xfrm rot="16200000" flipH="1">
            <a:off x="2119362" y="213221"/>
            <a:ext cx="6350" cy="3557588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544" y="1323750"/>
            <a:ext cx="2954655" cy="7017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3600" dirty="0">
                <a:solidFill>
                  <a:srgbClr val="B1030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协调和协同性</a:t>
            </a:r>
            <a:endParaRPr lang="en-US" altLang="zh-CN" sz="3600" dirty="0">
              <a:solidFill>
                <a:srgbClr val="B10303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1853709" y="307633"/>
            <a:ext cx="5809357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part1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、什么是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BIM?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j-cs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3695" y="3796826"/>
            <a:ext cx="5275256" cy="268382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black">
          <a:xfrm>
            <a:off x="450167" y="1897292"/>
            <a:ext cx="8514321" cy="2631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endParaRPr lang="en-US" altLang="zh-CN" sz="1000" dirty="0">
              <a:solidFill>
                <a:srgbClr val="B10303"/>
              </a:solidFill>
              <a:latin typeface="Arial" panose="020B0604020202020204" pitchFamily="34" charset="0"/>
            </a:endParaRPr>
          </a:p>
          <a:p>
            <a:pPr eaLnBrk="0" hangingPunct="0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在</a:t>
            </a:r>
            <a:r>
              <a:rPr lang="en-US" altLang="zh-CN" sz="2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BIM</a:t>
            </a:r>
            <a:r>
              <a:rPr lang="zh-CN" altLang="en-US" sz="2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模型中，不仅可以模拟设计的建设项目模型，还可以模拟在真实环境下无法操作的事物。</a:t>
            </a:r>
            <a:endParaRPr lang="en-US" altLang="zh-CN" sz="2000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0" hangingPunct="0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000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设计阶段</a:t>
            </a:r>
            <a:r>
              <a:rPr lang="zh-CN" altLang="en-US" sz="2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：建筑节能分析、应急预案模拟、日照和采光分析、结构力学分析等。</a:t>
            </a:r>
            <a:endParaRPr lang="en-US" altLang="zh-CN" sz="2000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0" hangingPunct="0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000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招施阶段</a:t>
            </a:r>
            <a:r>
              <a:rPr lang="zh-CN" altLang="en-US" sz="2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en-US" altLang="zh-CN" sz="2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3D</a:t>
            </a:r>
            <a:r>
              <a:rPr lang="zh-CN" altLang="en-US" sz="2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施工方案模拟、</a:t>
            </a:r>
            <a:r>
              <a:rPr lang="en-US" altLang="zh-CN" sz="2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4D</a:t>
            </a:r>
            <a:r>
              <a:rPr lang="zh-CN" altLang="en-US" sz="2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施工进度控制模拟、</a:t>
            </a:r>
            <a:r>
              <a:rPr lang="en-US" altLang="zh-CN" sz="2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5D</a:t>
            </a:r>
            <a:r>
              <a:rPr lang="zh-CN" altLang="en-US" sz="2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成本控制模拟、施工安全模拟等。</a:t>
            </a:r>
            <a:endParaRPr lang="en-US" altLang="zh-CN" sz="2000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0" hangingPunct="0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运维阶段：应急处理模拟、维保施工模拟等。</a:t>
            </a:r>
            <a:endParaRPr lang="en-US" altLang="zh-CN" sz="2000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t>13</a:t>
            </a:fld>
            <a:endParaRPr lang="zh-CN" altLang="en-US" dirty="0"/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 flipH="1">
            <a:off x="336600" y="1284089"/>
            <a:ext cx="4762" cy="3095625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5" name="Line 24"/>
          <p:cNvSpPr>
            <a:spLocks noChangeShapeType="1"/>
          </p:cNvSpPr>
          <p:nvPr/>
        </p:nvSpPr>
        <p:spPr bwMode="auto">
          <a:xfrm rot="16200000" flipH="1">
            <a:off x="2119362" y="213221"/>
            <a:ext cx="6350" cy="3557588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544" y="1323750"/>
            <a:ext cx="1569660" cy="7017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3600" dirty="0">
                <a:solidFill>
                  <a:srgbClr val="B1030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模拟性</a:t>
            </a:r>
            <a:endParaRPr lang="en-US" altLang="zh-CN" sz="3600" dirty="0">
              <a:solidFill>
                <a:srgbClr val="B10303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0" y="1132249"/>
            <a:ext cx="9118239" cy="559673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95" y="1132249"/>
            <a:ext cx="9134804" cy="5596731"/>
          </a:xfrm>
          <a:prstGeom prst="rect">
            <a:avLst/>
          </a:prstGeom>
        </p:spPr>
      </p:pic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1853709" y="307633"/>
            <a:ext cx="5809357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part1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、什么是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BIM?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t>14</a:t>
            </a:fld>
            <a:endParaRPr lang="zh-CN" alt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black">
          <a:xfrm>
            <a:off x="450167" y="1897292"/>
            <a:ext cx="8442313" cy="93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endParaRPr lang="en-US" altLang="zh-CN" sz="1000" dirty="0">
              <a:solidFill>
                <a:srgbClr val="B10303"/>
              </a:solidFill>
              <a:latin typeface="Arial" panose="020B0604020202020204" pitchFamily="34" charset="0"/>
            </a:endParaRPr>
          </a:p>
          <a:p>
            <a:pPr eaLnBrk="0" hangingPunct="0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随着工程的深入和推进，</a:t>
            </a:r>
            <a:r>
              <a:rPr lang="en-US" altLang="zh-CN" sz="2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BIM</a:t>
            </a:r>
            <a:r>
              <a:rPr lang="zh-CN" altLang="en-US" sz="2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信息模型逐步深化、细化，不断优化。通过信息集成管理，可以对项目管理目标进行</a:t>
            </a:r>
            <a:r>
              <a:rPr lang="zh-CN" altLang="en-US" sz="20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主动控制、动态优化</a:t>
            </a:r>
            <a:r>
              <a:rPr lang="zh-CN" altLang="en-US" sz="2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 flipH="1">
            <a:off x="336600" y="1284089"/>
            <a:ext cx="4762" cy="3095625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5" name="Line 24"/>
          <p:cNvSpPr>
            <a:spLocks noChangeShapeType="1"/>
          </p:cNvSpPr>
          <p:nvPr/>
        </p:nvSpPr>
        <p:spPr bwMode="auto">
          <a:xfrm rot="16200000" flipH="1">
            <a:off x="2119362" y="213221"/>
            <a:ext cx="6350" cy="3557588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544" y="1323750"/>
            <a:ext cx="1569660" cy="7017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3600" dirty="0">
                <a:solidFill>
                  <a:srgbClr val="B1030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优化性</a:t>
            </a:r>
            <a:endParaRPr lang="en-US" altLang="zh-CN" sz="3600" dirty="0">
              <a:solidFill>
                <a:srgbClr val="B10303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167" y="2853843"/>
            <a:ext cx="8693833" cy="3234838"/>
          </a:xfrm>
          <a:prstGeom prst="rect">
            <a:avLst/>
          </a:prstGeom>
        </p:spPr>
      </p:pic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1853709" y="307633"/>
            <a:ext cx="5809357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part1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、什么是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BIM?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j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t>15</a:t>
            </a:fld>
            <a:endParaRPr lang="zh-CN" alt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black">
          <a:xfrm>
            <a:off x="450167" y="1897292"/>
            <a:ext cx="8442313" cy="1277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endParaRPr lang="en-US" altLang="zh-CN" sz="1000" dirty="0">
              <a:solidFill>
                <a:srgbClr val="B10303"/>
              </a:solidFill>
              <a:latin typeface="Arial" panose="020B0604020202020204" pitchFamily="34" charset="0"/>
            </a:endParaRPr>
          </a:p>
          <a:p>
            <a:pPr eaLnBrk="0" hangingPunct="0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2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BIM</a:t>
            </a:r>
            <a:r>
              <a:rPr lang="zh-CN" altLang="en-US" sz="2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通过对建筑物进行可视化展示、协调、模拟、优化后，可实现多元化的信息输出。如，从</a:t>
            </a:r>
            <a:r>
              <a:rPr lang="en-US" altLang="zh-CN" sz="2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3D</a:t>
            </a:r>
            <a:r>
              <a:rPr lang="zh-CN" altLang="en-US" sz="2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模型中提取</a:t>
            </a:r>
            <a:r>
              <a:rPr lang="en-US" altLang="zh-CN" sz="2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2D</a:t>
            </a:r>
            <a:r>
              <a:rPr lang="zh-CN" altLang="en-US" sz="2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图纸（管线图等），可以将非图形数据信息以报告形式输出（工程量表、预算分析等）。</a:t>
            </a:r>
            <a:endParaRPr lang="en-US" altLang="zh-CN" sz="2000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 flipH="1">
            <a:off x="336600" y="1284089"/>
            <a:ext cx="4762" cy="3095625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5" name="Line 24"/>
          <p:cNvSpPr>
            <a:spLocks noChangeShapeType="1"/>
          </p:cNvSpPr>
          <p:nvPr/>
        </p:nvSpPr>
        <p:spPr bwMode="auto">
          <a:xfrm rot="16200000" flipH="1">
            <a:off x="2119362" y="213221"/>
            <a:ext cx="6350" cy="3557588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544" y="1323750"/>
            <a:ext cx="1569660" cy="7017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3600" dirty="0">
                <a:solidFill>
                  <a:srgbClr val="B1030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出图性</a:t>
            </a:r>
            <a:endParaRPr lang="en-US" altLang="zh-CN" sz="3600" dirty="0">
              <a:solidFill>
                <a:srgbClr val="B10303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1853709" y="307633"/>
            <a:ext cx="5809357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part1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、什么是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BIM?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j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167" y="3495274"/>
            <a:ext cx="4170040" cy="272095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4651" y="3495273"/>
            <a:ext cx="4177829" cy="272095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t>16</a:t>
            </a:fld>
            <a:endParaRPr lang="zh-CN" altLang="en-US" dirty="0"/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1853709" y="307633"/>
            <a:ext cx="5809357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part1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、什么是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BIM?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j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73087" y="1988840"/>
            <a:ext cx="8113713" cy="3913719"/>
            <a:chOff x="579781" y="2179576"/>
            <a:chExt cx="8113713" cy="3913719"/>
          </a:xfrm>
        </p:grpSpPr>
        <p:sp>
          <p:nvSpPr>
            <p:cNvPr id="10" name="AutoShape 3"/>
            <p:cNvSpPr>
              <a:spLocks noChangeArrowheads="1"/>
            </p:cNvSpPr>
            <p:nvPr/>
          </p:nvSpPr>
          <p:spPr bwMode="gray">
            <a:xfrm>
              <a:off x="3342031" y="2430401"/>
              <a:ext cx="2587625" cy="3662894"/>
            </a:xfrm>
            <a:prstGeom prst="roundRect">
              <a:avLst>
                <a:gd name="adj" fmla="val 4639"/>
              </a:avLst>
            </a:prstGeom>
            <a:gradFill rotWithShape="1">
              <a:gsLst>
                <a:gs pos="0">
                  <a:srgbClr val="D7D7D7">
                    <a:gamma/>
                    <a:tint val="4314"/>
                    <a:invGamma/>
                  </a:srgbClr>
                </a:gs>
                <a:gs pos="100000">
                  <a:srgbClr val="D7D7D7"/>
                </a:gs>
              </a:gsLst>
              <a:lin ang="5400000" scaled="1"/>
            </a:gradFill>
            <a:ln w="19050">
              <a:solidFill>
                <a:srgbClr val="C0C0C0"/>
              </a:solidFill>
              <a:rou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endParaRPr lang="zh-CN" altLang="en-US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AutoShape 4"/>
            <p:cNvSpPr>
              <a:spLocks noChangeArrowheads="1"/>
            </p:cNvSpPr>
            <p:nvPr/>
          </p:nvSpPr>
          <p:spPr bwMode="gray">
            <a:xfrm>
              <a:off x="6105869" y="2430401"/>
              <a:ext cx="2587625" cy="3662894"/>
            </a:xfrm>
            <a:prstGeom prst="roundRect">
              <a:avLst>
                <a:gd name="adj" fmla="val 4639"/>
              </a:avLst>
            </a:prstGeom>
            <a:gradFill rotWithShape="1">
              <a:gsLst>
                <a:gs pos="0">
                  <a:srgbClr val="D7D7D7">
                    <a:gamma/>
                    <a:tint val="4314"/>
                    <a:invGamma/>
                  </a:srgbClr>
                </a:gs>
                <a:gs pos="100000">
                  <a:srgbClr val="D7D7D7"/>
                </a:gs>
              </a:gsLst>
              <a:lin ang="5400000" scaled="1"/>
            </a:gradFill>
            <a:ln w="19050">
              <a:solidFill>
                <a:srgbClr val="C0C0C0"/>
              </a:solidFill>
              <a:rou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endParaRPr lang="zh-CN" altLang="en-US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2" name="Group 5"/>
            <p:cNvGrpSpPr/>
            <p:nvPr/>
          </p:nvGrpSpPr>
          <p:grpSpPr bwMode="auto">
            <a:xfrm>
              <a:off x="6245569" y="2179576"/>
              <a:ext cx="2355850" cy="523875"/>
              <a:chOff x="3964" y="2071"/>
              <a:chExt cx="1484" cy="330"/>
            </a:xfrm>
          </p:grpSpPr>
          <p:sp>
            <p:nvSpPr>
              <p:cNvPr id="13" name="AutoShape 6"/>
              <p:cNvSpPr>
                <a:spLocks noChangeArrowheads="1"/>
              </p:cNvSpPr>
              <p:nvPr/>
            </p:nvSpPr>
            <p:spPr bwMode="ltGray">
              <a:xfrm>
                <a:off x="3964" y="2071"/>
                <a:ext cx="1484" cy="330"/>
              </a:xfrm>
              <a:prstGeom prst="roundRect">
                <a:avLst>
                  <a:gd name="adj" fmla="val 16667"/>
                </a:avLst>
              </a:prstGeom>
              <a:solidFill>
                <a:srgbClr val="33CCCC"/>
              </a:solidFill>
              <a:ln w="38100" algn="ctr">
                <a:solidFill>
                  <a:srgbClr val="FFFFFF">
                    <a:alpha val="70000"/>
                  </a:srgbClr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tx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" name="AutoShape 7"/>
              <p:cNvSpPr>
                <a:spLocks noChangeArrowheads="1"/>
              </p:cNvSpPr>
              <p:nvPr/>
            </p:nvSpPr>
            <p:spPr bwMode="ltGray">
              <a:xfrm>
                <a:off x="3987" y="2091"/>
                <a:ext cx="1432" cy="134"/>
              </a:xfrm>
              <a:prstGeom prst="roundRect">
                <a:avLst>
                  <a:gd name="adj" fmla="val 28356"/>
                </a:avLst>
              </a:prstGeom>
              <a:gradFill rotWithShape="1">
                <a:gsLst>
                  <a:gs pos="0">
                    <a:srgbClr val="FFFFFF">
                      <a:alpha val="70000"/>
                    </a:srgbClr>
                  </a:gs>
                  <a:gs pos="100000">
                    <a:srgbClr val="33CCCC">
                      <a:alpha val="70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7961" dir="13500000" algn="ctr" rotWithShape="0">
                        <a:srgbClr val="FFFFFF">
                          <a:gamma/>
                          <a:shade val="60000"/>
                          <a:invGamma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6" name="Rectangle 8"/>
            <p:cNvSpPr>
              <a:spLocks noChangeArrowheads="1"/>
            </p:cNvSpPr>
            <p:nvPr/>
          </p:nvSpPr>
          <p:spPr bwMode="black">
            <a:xfrm>
              <a:off x="6402229" y="2230376"/>
              <a:ext cx="2040944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  <a:buClrTx/>
                <a:buNone/>
              </a:pPr>
              <a:r>
                <a:rPr lang="zh-CN" altLang="en-US" sz="2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Arial" panose="020B0604020202020204" pitchFamily="34" charset="0"/>
                </a:rPr>
                <a:t>行业转型升级</a:t>
              </a:r>
              <a:endParaRPr lang="en-US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  <p:grpSp>
          <p:nvGrpSpPr>
            <p:cNvPr id="17" name="Group 9"/>
            <p:cNvGrpSpPr/>
            <p:nvPr/>
          </p:nvGrpSpPr>
          <p:grpSpPr bwMode="auto">
            <a:xfrm>
              <a:off x="3453156" y="2179576"/>
              <a:ext cx="2355850" cy="523875"/>
              <a:chOff x="2140" y="2071"/>
              <a:chExt cx="1484" cy="330"/>
            </a:xfrm>
          </p:grpSpPr>
          <p:sp>
            <p:nvSpPr>
              <p:cNvPr id="18" name="AutoShape 10"/>
              <p:cNvSpPr>
                <a:spLocks noChangeArrowheads="1"/>
              </p:cNvSpPr>
              <p:nvPr/>
            </p:nvSpPr>
            <p:spPr bwMode="ltGray">
              <a:xfrm>
                <a:off x="2140" y="2071"/>
                <a:ext cx="1484" cy="330"/>
              </a:xfrm>
              <a:prstGeom prst="roundRect">
                <a:avLst>
                  <a:gd name="adj" fmla="val 16667"/>
                </a:avLst>
              </a:prstGeom>
              <a:solidFill>
                <a:srgbClr val="FF9900"/>
              </a:solidFill>
              <a:ln w="38100" algn="ctr">
                <a:solidFill>
                  <a:srgbClr val="FFFFFF">
                    <a:alpha val="70000"/>
                  </a:srgbClr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tx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AutoShape 11"/>
              <p:cNvSpPr>
                <a:spLocks noChangeArrowheads="1"/>
              </p:cNvSpPr>
              <p:nvPr/>
            </p:nvSpPr>
            <p:spPr bwMode="ltGray">
              <a:xfrm>
                <a:off x="2163" y="2091"/>
                <a:ext cx="1432" cy="134"/>
              </a:xfrm>
              <a:prstGeom prst="roundRect">
                <a:avLst>
                  <a:gd name="adj" fmla="val 28356"/>
                </a:avLst>
              </a:prstGeom>
              <a:gradFill rotWithShape="1">
                <a:gsLst>
                  <a:gs pos="0">
                    <a:srgbClr val="FFFFFF">
                      <a:alpha val="70000"/>
                    </a:srgbClr>
                  </a:gs>
                  <a:gs pos="100000">
                    <a:srgbClr val="FF9900">
                      <a:alpha val="70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7961" dir="13500000" algn="ctr" rotWithShape="0">
                        <a:srgbClr val="FFFFFF">
                          <a:gamma/>
                          <a:shade val="60000"/>
                          <a:invGamma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0" name="Rectangle 12"/>
            <p:cNvSpPr>
              <a:spLocks noChangeArrowheads="1"/>
            </p:cNvSpPr>
            <p:nvPr/>
          </p:nvSpPr>
          <p:spPr bwMode="black">
            <a:xfrm>
              <a:off x="3603466" y="2230376"/>
              <a:ext cx="2040944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  <a:buClrTx/>
                <a:buNone/>
              </a:pPr>
              <a:r>
                <a:rPr lang="zh-CN" altLang="en-US" sz="2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Arial" panose="020B0604020202020204" pitchFamily="34" charset="0"/>
                </a:rPr>
                <a:t>现代管理模式</a:t>
              </a:r>
              <a:endParaRPr lang="en-US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1" name="AutoShape 13"/>
            <p:cNvSpPr>
              <a:spLocks noChangeArrowheads="1"/>
            </p:cNvSpPr>
            <p:nvPr/>
          </p:nvSpPr>
          <p:spPr bwMode="gray">
            <a:xfrm>
              <a:off x="579781" y="2430400"/>
              <a:ext cx="2587625" cy="3662895"/>
            </a:xfrm>
            <a:prstGeom prst="roundRect">
              <a:avLst>
                <a:gd name="adj" fmla="val 4639"/>
              </a:avLst>
            </a:prstGeom>
            <a:gradFill rotWithShape="1">
              <a:gsLst>
                <a:gs pos="0">
                  <a:srgbClr val="D7D7D7">
                    <a:gamma/>
                    <a:tint val="4314"/>
                    <a:invGamma/>
                  </a:srgbClr>
                </a:gs>
                <a:gs pos="100000">
                  <a:srgbClr val="D7D7D7"/>
                </a:gs>
              </a:gsLst>
              <a:lin ang="5400000" scaled="1"/>
            </a:gradFill>
            <a:ln w="19050">
              <a:solidFill>
                <a:srgbClr val="C0C0C0"/>
              </a:solidFill>
              <a:rou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endParaRPr lang="zh-CN" altLang="en-US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AutoShape 14"/>
            <p:cNvSpPr>
              <a:spLocks noChangeArrowheads="1"/>
            </p:cNvSpPr>
            <p:nvPr/>
          </p:nvSpPr>
          <p:spPr bwMode="ltGray">
            <a:xfrm>
              <a:off x="678206" y="2179576"/>
              <a:ext cx="2355850" cy="523875"/>
            </a:xfrm>
            <a:prstGeom prst="roundRect">
              <a:avLst>
                <a:gd name="adj" fmla="val 16667"/>
              </a:avLst>
            </a:prstGeom>
            <a:solidFill>
              <a:srgbClr val="FF5050"/>
            </a:solidFill>
            <a:ln w="38100" algn="ctr">
              <a:solidFill>
                <a:srgbClr val="FFFFFF">
                  <a:alpha val="70000"/>
                </a:srgbClr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AutoShape 15"/>
            <p:cNvSpPr>
              <a:spLocks noChangeArrowheads="1"/>
            </p:cNvSpPr>
            <p:nvPr/>
          </p:nvSpPr>
          <p:spPr bwMode="ltGray">
            <a:xfrm>
              <a:off x="714719" y="2211326"/>
              <a:ext cx="2273300" cy="125413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FF5050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Rectangle 16"/>
            <p:cNvSpPr>
              <a:spLocks noChangeArrowheads="1"/>
            </p:cNvSpPr>
            <p:nvPr/>
          </p:nvSpPr>
          <p:spPr bwMode="black">
            <a:xfrm>
              <a:off x="983206" y="2230376"/>
              <a:ext cx="1731564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2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Arial" panose="020B0604020202020204" pitchFamily="34" charset="0"/>
                </a:rPr>
                <a:t>全真可视化</a:t>
              </a:r>
              <a:endParaRPr lang="en-US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5" name="Text Box 18"/>
            <p:cNvSpPr txBox="1">
              <a:spLocks noChangeArrowheads="1"/>
            </p:cNvSpPr>
            <p:nvPr/>
          </p:nvSpPr>
          <p:spPr bwMode="gray">
            <a:xfrm>
              <a:off x="724244" y="2973326"/>
              <a:ext cx="2262187" cy="22467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285750" indent="-285750" eaLnBrk="0" hangingPunct="0">
                <a:lnSpc>
                  <a:spcPct val="100000"/>
                </a:lnSpc>
                <a:spcBef>
                  <a:spcPct val="0"/>
                </a:spcBef>
                <a:buClrTx/>
                <a:buFont typeface="Wingdings" panose="05000000000000000000" pitchFamily="2" charset="2"/>
                <a:buChar char="l"/>
              </a:pPr>
              <a:r>
                <a:rPr lang="zh-CN" altLang="en-US" sz="2000" dirty="0">
                  <a:solidFill>
                    <a:srgbClr val="000000"/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Arial" panose="020B0604020202020204" pitchFamily="34" charset="0"/>
                </a:rPr>
                <a:t>方案与施工图三维设计，专业碰撞检查和优化；</a:t>
              </a:r>
              <a:endParaRPr lang="en-US" altLang="zh-CN" sz="2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Arial" panose="020B0604020202020204" pitchFamily="34" charset="0"/>
              </a:endParaRPr>
            </a:p>
            <a:p>
              <a:pPr marL="285750" indent="-285750" eaLnBrk="0" hangingPunct="0">
                <a:lnSpc>
                  <a:spcPct val="100000"/>
                </a:lnSpc>
                <a:spcBef>
                  <a:spcPct val="0"/>
                </a:spcBef>
                <a:buClrTx/>
                <a:buFont typeface="Wingdings" panose="05000000000000000000" pitchFamily="2" charset="2"/>
                <a:buChar char="l"/>
              </a:pPr>
              <a:r>
                <a:rPr lang="zh-CN" altLang="en-US" sz="2000" dirty="0">
                  <a:solidFill>
                    <a:srgbClr val="000000"/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Arial" panose="020B0604020202020204" pitchFamily="34" charset="0"/>
                </a:rPr>
                <a:t>施工实时动态多维模型监控；</a:t>
              </a:r>
              <a:endParaRPr lang="en-US" altLang="zh-CN" sz="2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Arial" panose="020B0604020202020204" pitchFamily="34" charset="0"/>
              </a:endParaRPr>
            </a:p>
            <a:p>
              <a:pPr marL="285750" indent="-285750" eaLnBrk="0" hangingPunct="0">
                <a:lnSpc>
                  <a:spcPct val="100000"/>
                </a:lnSpc>
                <a:spcBef>
                  <a:spcPct val="0"/>
                </a:spcBef>
                <a:buClrTx/>
                <a:buFont typeface="Wingdings" panose="05000000000000000000" pitchFamily="2" charset="2"/>
                <a:buChar char="l"/>
              </a:pPr>
              <a:r>
                <a:rPr lang="zh-CN" altLang="en-US" sz="2000" dirty="0">
                  <a:solidFill>
                    <a:srgbClr val="000000"/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Arial" panose="020B0604020202020204" pitchFamily="34" charset="0"/>
                </a:rPr>
                <a:t>运维智能化，物联网管理平台</a:t>
              </a:r>
              <a:r>
                <a:rPr lang="zh-CN" altLang="en-US" sz="16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。</a:t>
              </a:r>
              <a:endParaRPr lang="en-US" altLang="zh-CN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Text Box 18"/>
            <p:cNvSpPr txBox="1">
              <a:spLocks noChangeArrowheads="1"/>
            </p:cNvSpPr>
            <p:nvPr/>
          </p:nvSpPr>
          <p:spPr bwMode="gray">
            <a:xfrm>
              <a:off x="3342031" y="2916558"/>
              <a:ext cx="2598884" cy="28623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285750" indent="-285750" eaLnBrk="0" hangingPunct="0">
                <a:lnSpc>
                  <a:spcPct val="100000"/>
                </a:lnSpc>
                <a:spcBef>
                  <a:spcPct val="0"/>
                </a:spcBef>
                <a:buClrTx/>
                <a:buFont typeface="Wingdings" panose="05000000000000000000" pitchFamily="2" charset="2"/>
                <a:buChar char="l"/>
              </a:pPr>
              <a:r>
                <a:rPr lang="zh-CN" altLang="en-US" sz="2000" dirty="0">
                  <a:solidFill>
                    <a:srgbClr val="000000"/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Arial" panose="020B0604020202020204" pitchFamily="34" charset="0"/>
                </a:rPr>
                <a:t>各阶段、各专业、各人员协同工作平台；</a:t>
              </a:r>
              <a:endParaRPr lang="en-US" altLang="zh-CN" sz="2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Arial" panose="020B0604020202020204" pitchFamily="34" charset="0"/>
              </a:endParaRPr>
            </a:p>
            <a:p>
              <a:pPr marL="285750" indent="-285750" eaLnBrk="0" hangingPunct="0">
                <a:lnSpc>
                  <a:spcPct val="100000"/>
                </a:lnSpc>
                <a:spcBef>
                  <a:spcPct val="0"/>
                </a:spcBef>
                <a:buClrTx/>
                <a:buFont typeface="Wingdings" panose="05000000000000000000" pitchFamily="2" charset="2"/>
                <a:buChar char="l"/>
              </a:pPr>
              <a:r>
                <a:rPr lang="zh-CN" altLang="en-US" sz="2000" dirty="0">
                  <a:solidFill>
                    <a:srgbClr val="000000"/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Arial" panose="020B0604020202020204" pitchFamily="34" charset="0"/>
                </a:rPr>
                <a:t>进度、成本的精细管控；</a:t>
              </a:r>
              <a:endParaRPr lang="en-US" altLang="zh-CN" sz="2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Arial" panose="020B0604020202020204" pitchFamily="34" charset="0"/>
              </a:endParaRPr>
            </a:p>
            <a:p>
              <a:pPr marL="285750" indent="-285750" eaLnBrk="0" hangingPunct="0">
                <a:lnSpc>
                  <a:spcPct val="100000"/>
                </a:lnSpc>
                <a:spcBef>
                  <a:spcPct val="0"/>
                </a:spcBef>
                <a:buClrTx/>
                <a:buFont typeface="Wingdings" panose="05000000000000000000" pitchFamily="2" charset="2"/>
                <a:buChar char="l"/>
              </a:pPr>
              <a:r>
                <a:rPr lang="zh-CN" altLang="en-US" sz="2000" dirty="0">
                  <a:solidFill>
                    <a:srgbClr val="000000"/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Arial" panose="020B0604020202020204" pitchFamily="34" charset="0"/>
                </a:rPr>
                <a:t>模拟施工，减少质量和安全事故；</a:t>
              </a:r>
              <a:endParaRPr lang="en-US" altLang="zh-CN" sz="2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Arial" panose="020B0604020202020204" pitchFamily="34" charset="0"/>
              </a:endParaRPr>
            </a:p>
            <a:p>
              <a:pPr marL="285750" indent="-285750" eaLnBrk="0" hangingPunct="0">
                <a:lnSpc>
                  <a:spcPct val="100000"/>
                </a:lnSpc>
                <a:spcBef>
                  <a:spcPct val="0"/>
                </a:spcBef>
                <a:buClrTx/>
                <a:buFont typeface="Wingdings" panose="05000000000000000000" pitchFamily="2" charset="2"/>
                <a:buChar char="l"/>
              </a:pPr>
              <a:r>
                <a:rPr lang="zh-CN" altLang="en-US" sz="2000" dirty="0">
                  <a:solidFill>
                    <a:srgbClr val="000000"/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Arial" panose="020B0604020202020204" pitchFamily="34" charset="0"/>
                </a:rPr>
                <a:t>数据结构化，实现工厂化生产。</a:t>
              </a:r>
              <a:endParaRPr lang="en-US" altLang="zh-CN" sz="2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9" name="Text Box 18"/>
            <p:cNvSpPr txBox="1">
              <a:spLocks noChangeArrowheads="1"/>
            </p:cNvSpPr>
            <p:nvPr/>
          </p:nvSpPr>
          <p:spPr bwMode="gray">
            <a:xfrm>
              <a:off x="6103640" y="2918084"/>
              <a:ext cx="2589853" cy="28623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285750" indent="-285750" eaLnBrk="0" hangingPunct="0">
                <a:lnSpc>
                  <a:spcPct val="100000"/>
                </a:lnSpc>
                <a:spcBef>
                  <a:spcPct val="0"/>
                </a:spcBef>
                <a:buClrTx/>
                <a:buFont typeface="Wingdings" panose="05000000000000000000" pitchFamily="2" charset="2"/>
                <a:buChar char="l"/>
              </a:pPr>
              <a:r>
                <a:rPr lang="zh-CN" altLang="en-US" sz="2000" dirty="0">
                  <a:solidFill>
                    <a:srgbClr val="000000"/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Arial" panose="020B0604020202020204" pitchFamily="34" charset="0"/>
                </a:rPr>
                <a:t>促进标准化设计、工厂化生产、装配化施工、信息化管理；</a:t>
              </a:r>
              <a:endParaRPr lang="en-US" altLang="zh-CN" sz="2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Arial" panose="020B0604020202020204" pitchFamily="34" charset="0"/>
              </a:endParaRPr>
            </a:p>
            <a:p>
              <a:pPr marL="285750" indent="-285750" eaLnBrk="0" hangingPunct="0">
                <a:lnSpc>
                  <a:spcPct val="100000"/>
                </a:lnSpc>
                <a:spcBef>
                  <a:spcPct val="0"/>
                </a:spcBef>
                <a:buClrTx/>
                <a:buFont typeface="Wingdings" panose="05000000000000000000" pitchFamily="2" charset="2"/>
                <a:buChar char="l"/>
              </a:pPr>
              <a:r>
                <a:rPr lang="zh-CN" altLang="en-US" sz="2000" dirty="0">
                  <a:solidFill>
                    <a:srgbClr val="000000"/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Arial" panose="020B0604020202020204" pitchFamily="34" charset="0"/>
                </a:rPr>
                <a:t>推动绿色建筑、钢结构建筑、装配式建筑、海绵城市、地下综合管廊建设发展。</a:t>
              </a:r>
              <a:endParaRPr lang="en-US" altLang="zh-CN" sz="2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t>17</a:t>
            </a:fld>
            <a:endParaRPr lang="zh-CN" altLang="en-US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619672" y="404664"/>
            <a:ext cx="6696744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part2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、</a:t>
            </a: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BIM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的演化和发展</a:t>
            </a:r>
          </a:p>
        </p:txBody>
      </p:sp>
      <p:sp>
        <p:nvSpPr>
          <p:cNvPr id="22" name="内容占位符 2"/>
          <p:cNvSpPr txBox="1"/>
          <p:nvPr/>
        </p:nvSpPr>
        <p:spPr>
          <a:xfrm>
            <a:off x="179512" y="1628800"/>
            <a:ext cx="8712968" cy="439248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ClrTx/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BIM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：在实体建造的全生命过程中同时创建一个与之对应的信息系统，以实现信息共享和精益建造，这个信息系统包含了</a:t>
            </a:r>
            <a:r>
              <a:rPr lang="zh-CN" altLang="en-US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共享数据库、数据库应用（获取和推送数据）、数据库创建及应用标准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。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Tx/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BIM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并没有改变设计施工的本质，设计施工没有</a:t>
            </a: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BIM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，还是一样进行，它影响的是</a:t>
            </a:r>
            <a:r>
              <a:rPr lang="zh-CN" altLang="en-US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建筑信息的记录方式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，影响的是</a:t>
            </a:r>
            <a:r>
              <a:rPr lang="zh-CN" altLang="en-US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工作流程，信息管理方式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，改变的是</a:t>
            </a:r>
            <a:r>
              <a:rPr lang="zh-CN" altLang="en-US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一个过程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，并不改变结果。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t>18</a:t>
            </a:fld>
            <a:endParaRPr lang="zh-CN" altLang="en-US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619672" y="404664"/>
            <a:ext cx="6696744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part2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、</a:t>
            </a: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BIM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的演化和发展</a:t>
            </a:r>
          </a:p>
        </p:txBody>
      </p:sp>
      <p:graphicFrame>
        <p:nvGraphicFramePr>
          <p:cNvPr id="6" name="内容占位符 3"/>
          <p:cNvGraphicFramePr/>
          <p:nvPr/>
        </p:nvGraphicFramePr>
        <p:xfrm>
          <a:off x="404190" y="1340768"/>
          <a:ext cx="8488290" cy="1408940"/>
        </p:xfrm>
        <a:graphic>
          <a:graphicData uri="http://schemas.openxmlformats.org/drawingml/2006/table">
            <a:tbl>
              <a:tblPr firstRow="1" bandRow="1"/>
              <a:tblGrid>
                <a:gridCol w="84882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2322">
                <a:tc>
                  <a:txBody>
                    <a:bodyPr/>
                    <a:lstStyle>
                      <a:lvl1pPr marL="0" indent="0" algn="ctr" defTabSz="91440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3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1pPr>
                      <a:lvl2pPr marL="4572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2pPr>
                      <a:lvl3pPr marL="9144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3pPr>
                      <a:lvl4pPr marL="13716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4pPr>
                      <a:lvl5pPr marL="18288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5pPr>
                      <a:lvl6pPr marL="22860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6pPr>
                      <a:lvl7pPr marL="27432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7pPr>
                      <a:lvl8pPr marL="32004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8pPr>
                      <a:lvl9pPr marL="36576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2000" dirty="0">
                          <a:solidFill>
                            <a:srgbClr val="FF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住建部</a:t>
                      </a:r>
                      <a:r>
                        <a:rPr lang="en-US" altLang="zh-CN" sz="2000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《2011</a:t>
                      </a:r>
                      <a:r>
                        <a:rPr lang="zh-CN" altLang="en-US" sz="2000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～</a:t>
                      </a:r>
                      <a:r>
                        <a:rPr lang="en-US" altLang="zh-CN" sz="2000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2015</a:t>
                      </a:r>
                      <a:r>
                        <a:rPr lang="zh-CN" altLang="en-US" sz="2000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年建筑业信息化发展纲要</a:t>
                      </a:r>
                      <a:r>
                        <a:rPr lang="en-US" altLang="zh-CN" sz="2000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》</a:t>
                      </a:r>
                      <a:endParaRPr lang="zh-CN" altLang="en-US" sz="2000" dirty="0"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51435" marR="51435" marT="25718" marB="25718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A5A5A5"/>
                      </a:solidFill>
                    </a:lnT>
                    <a:lnB w="12700" cmpd="sng">
                      <a:solidFill>
                        <a:srgbClr val="A5A5A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A5A5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5830">
                <a:tc>
                  <a:txBody>
                    <a:bodyPr/>
                    <a:lstStyle>
                      <a:lvl1pPr marL="0" indent="0" algn="ctr" defTabSz="91440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3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1pPr>
                      <a:lvl2pPr marL="4572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2pPr>
                      <a:lvl3pPr marL="9144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3pPr>
                      <a:lvl4pPr marL="13716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4pPr>
                      <a:lvl5pPr marL="18288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5pPr>
                      <a:lvl6pPr marL="22860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6pPr>
                      <a:lvl7pPr marL="27432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7pPr>
                      <a:lvl8pPr marL="32004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8pPr>
                      <a:lvl9pPr marL="36576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algn="l">
                        <a:lnSpc>
                          <a:spcPts val="2500"/>
                        </a:lnSpc>
                        <a:buNone/>
                      </a:pPr>
                      <a:r>
                        <a:rPr lang="zh-CN" altLang="en-US" sz="1800" b="1" i="0" u="none" kern="1200" baseline="0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发布时间：</a:t>
                      </a:r>
                      <a:r>
                        <a:rPr lang="en-US" altLang="zh-CN" sz="1800" b="1" i="0" u="none" kern="1200" baseline="0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2011</a:t>
                      </a:r>
                      <a:r>
                        <a:rPr lang="zh-CN" altLang="en-US" sz="1800" b="1" i="0" u="none" kern="1200" baseline="0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年</a:t>
                      </a:r>
                      <a:endParaRPr lang="en-US" altLang="zh-CN" sz="1800" b="1" i="0" u="none" kern="1200" baseline="0" dirty="0">
                        <a:solidFill>
                          <a:schemeClr val="tx1"/>
                        </a:solidFill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  <a:p>
                      <a:pPr algn="l">
                        <a:lnSpc>
                          <a:spcPts val="2500"/>
                        </a:lnSpc>
                        <a:buNone/>
                      </a:pPr>
                      <a:r>
                        <a:rPr lang="zh-CN" altLang="en-US" sz="1800" b="1" i="0" u="none" kern="1200" baseline="0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重点摘要：强调要</a:t>
                      </a:r>
                      <a:r>
                        <a:rPr lang="zh-CN" altLang="en-US" sz="1800" b="1" i="0" u="none" kern="1200" baseline="0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加快</a:t>
                      </a:r>
                      <a:r>
                        <a:rPr lang="en-US" altLang="zh-CN" sz="1800" b="1" i="0" u="none" kern="1200" baseline="0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BIM</a:t>
                      </a:r>
                      <a:r>
                        <a:rPr lang="zh-CN" altLang="en-US" sz="1800" b="1" i="0" u="none" kern="1200" baseline="0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等新技术在工程中的应用</a:t>
                      </a:r>
                      <a:r>
                        <a:rPr lang="zh-CN" altLang="en-US" sz="1800" b="1" i="0" u="none" kern="1200" baseline="0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，推动信息化标准建设，形成</a:t>
                      </a:r>
                      <a:endParaRPr lang="en-US" altLang="zh-CN" sz="1800" b="1" i="0" u="none" kern="1200" baseline="0" dirty="0">
                        <a:solidFill>
                          <a:schemeClr val="tx1"/>
                        </a:solidFill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  <a:p>
                      <a:pPr algn="l">
                        <a:lnSpc>
                          <a:spcPts val="2500"/>
                        </a:lnSpc>
                        <a:buNone/>
                      </a:pPr>
                      <a:r>
                        <a:rPr lang="en-US" altLang="zh-CN" sz="1800" b="1" i="0" u="none" kern="1200" baseline="0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          </a:t>
                      </a:r>
                      <a:r>
                        <a:rPr lang="zh-CN" altLang="en-US" sz="1800" b="1" i="0" u="none" kern="1200" baseline="0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一批信息技术应用达到国际先进水平的建筑企业。</a:t>
                      </a:r>
                    </a:p>
                  </a:txBody>
                  <a:tcPr marL="51435" marR="51435" marT="25718" marB="25718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A5A5A5"/>
                      </a:solidFill>
                    </a:lnT>
                    <a:lnB w="12700" cmpd="sng">
                      <a:solidFill>
                        <a:srgbClr val="A5A5A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alpha val="20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内容占位符 3"/>
          <p:cNvGraphicFramePr/>
          <p:nvPr/>
        </p:nvGraphicFramePr>
        <p:xfrm>
          <a:off x="395536" y="2996952"/>
          <a:ext cx="8496944" cy="1546540"/>
        </p:xfrm>
        <a:graphic>
          <a:graphicData uri="http://schemas.openxmlformats.org/drawingml/2006/table">
            <a:tbl>
              <a:tblPr firstRow="1" bandRow="1"/>
              <a:tblGrid>
                <a:gridCol w="8496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8817">
                <a:tc>
                  <a:txBody>
                    <a:bodyPr/>
                    <a:lstStyle>
                      <a:lvl1pPr marL="0" indent="0" algn="ctr" defTabSz="91440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3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1pPr>
                      <a:lvl2pPr marL="4572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2pPr>
                      <a:lvl3pPr marL="9144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3pPr>
                      <a:lvl4pPr marL="13716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4pPr>
                      <a:lvl5pPr marL="18288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5pPr>
                      <a:lvl6pPr marL="22860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6pPr>
                      <a:lvl7pPr marL="27432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7pPr>
                      <a:lvl8pPr marL="32004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8pPr>
                      <a:lvl9pPr marL="36576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lang="zh-CN" altLang="en-US" sz="2000" b="1" dirty="0">
                          <a:solidFill>
                            <a:srgbClr val="FF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住建部</a:t>
                      </a:r>
                      <a:r>
                        <a:rPr lang="en-US" altLang="zh-CN" sz="20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《</a:t>
                      </a:r>
                      <a:r>
                        <a:rPr lang="zh-CN" altLang="en-US" sz="20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关于推进</a:t>
                      </a:r>
                      <a:r>
                        <a:rPr lang="en-US" altLang="zh-CN" sz="20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BIM</a:t>
                      </a:r>
                      <a:r>
                        <a:rPr lang="zh-CN" altLang="en-US" sz="20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技术在建筑领域内应用的指导意见</a:t>
                      </a:r>
                      <a:r>
                        <a:rPr lang="en-US" altLang="zh-CN" sz="20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》</a:t>
                      </a:r>
                      <a:endParaRPr lang="zh-CN" altLang="en-US" sz="2000" b="1" dirty="0"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51435" marR="51435" marT="25718" marB="25718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A5A5A5"/>
                      </a:solidFill>
                    </a:lnT>
                    <a:lnB w="12700" cmpd="sng">
                      <a:solidFill>
                        <a:srgbClr val="A5A5A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A5A5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51264">
                <a:tc>
                  <a:txBody>
                    <a:bodyPr/>
                    <a:lstStyle>
                      <a:lvl1pPr marL="0" indent="0" algn="ctr" defTabSz="91440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3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1pPr>
                      <a:lvl2pPr marL="4572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2pPr>
                      <a:lvl3pPr marL="9144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3pPr>
                      <a:lvl4pPr marL="13716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4pPr>
                      <a:lvl5pPr marL="18288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5pPr>
                      <a:lvl6pPr marL="22860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6pPr>
                      <a:lvl7pPr marL="27432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7pPr>
                      <a:lvl8pPr marL="32004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8pPr>
                      <a:lvl9pPr marL="36576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algn="l">
                        <a:lnSpc>
                          <a:spcPts val="2500"/>
                        </a:lnSpc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发布时间：</a:t>
                      </a: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2013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年</a:t>
                      </a: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9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月</a:t>
                      </a:r>
                      <a:endParaRPr lang="en-US" altLang="zh-CN" sz="1800" b="1" dirty="0">
                        <a:solidFill>
                          <a:schemeClr val="tx1"/>
                        </a:solidFill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  <a:p>
                      <a:pPr algn="l">
                        <a:lnSpc>
                          <a:spcPts val="2500"/>
                        </a:lnSpc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重点摘要：向社会各界广泛征求意见，其中也明确指出“</a:t>
                      </a:r>
                      <a:r>
                        <a:rPr lang="en-US" altLang="zh-CN" sz="1800" b="1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2016</a:t>
                      </a:r>
                      <a:r>
                        <a:rPr lang="zh-CN" altLang="en-US" sz="1800" b="1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年，所有政府投资的</a:t>
                      </a:r>
                      <a:r>
                        <a:rPr lang="en-US" altLang="zh-CN" sz="1800" b="1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2</a:t>
                      </a:r>
                      <a:r>
                        <a:rPr lang="zh-CN" altLang="en-US" sz="1800" b="1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万平米以上的建筑的设计、施工必须使用</a:t>
                      </a:r>
                      <a:r>
                        <a:rPr lang="en-US" altLang="zh-CN" sz="1800" b="1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BIM</a:t>
                      </a:r>
                      <a:r>
                        <a:rPr lang="zh-CN" altLang="en-US" sz="1800" b="1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技术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”。</a:t>
                      </a:r>
                    </a:p>
                  </a:txBody>
                  <a:tcPr marL="51435" marR="51435" marT="25718" marB="25718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A5A5A5"/>
                      </a:solidFill>
                    </a:lnT>
                    <a:lnB w="12700" cmpd="sng">
                      <a:solidFill>
                        <a:srgbClr val="A5A5A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alpha val="20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内容占位符 3"/>
          <p:cNvGraphicFramePr/>
          <p:nvPr/>
        </p:nvGraphicFramePr>
        <p:xfrm>
          <a:off x="395536" y="4797152"/>
          <a:ext cx="8568952" cy="1215906"/>
        </p:xfrm>
        <a:graphic>
          <a:graphicData uri="http://schemas.openxmlformats.org/drawingml/2006/table">
            <a:tbl>
              <a:tblPr firstRow="1" bandRow="1"/>
              <a:tblGrid>
                <a:gridCol w="8568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1498">
                <a:tc>
                  <a:txBody>
                    <a:bodyPr/>
                    <a:lstStyle>
                      <a:lvl1pPr marL="0" indent="0" algn="ctr" defTabSz="91440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3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1pPr>
                      <a:lvl2pPr marL="4572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2pPr>
                      <a:lvl3pPr marL="9144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3pPr>
                      <a:lvl4pPr marL="13716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4pPr>
                      <a:lvl5pPr marL="18288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5pPr>
                      <a:lvl6pPr marL="22860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6pPr>
                      <a:lvl7pPr marL="27432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7pPr>
                      <a:lvl8pPr marL="32004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8pPr>
                      <a:lvl9pPr marL="36576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2000" dirty="0">
                          <a:solidFill>
                            <a:srgbClr val="FF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住建部</a:t>
                      </a:r>
                      <a:r>
                        <a:rPr lang="en-US" altLang="zh-CN" sz="2000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《</a:t>
                      </a:r>
                      <a:r>
                        <a:rPr lang="zh-CN" altLang="en-US" sz="2000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关于推进建筑业发展和改革的若干意见</a:t>
                      </a:r>
                      <a:r>
                        <a:rPr lang="en-US" altLang="zh-CN" sz="2000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》</a:t>
                      </a:r>
                      <a:endParaRPr lang="zh-CN" altLang="en-US" sz="2000" dirty="0"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51435" marR="51435" marT="25718" marB="25718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A5A5A5"/>
                      </a:solidFill>
                    </a:lnT>
                    <a:lnB w="12700" cmpd="sng">
                      <a:solidFill>
                        <a:srgbClr val="A5A5A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A5A5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0630">
                <a:tc>
                  <a:txBody>
                    <a:bodyPr/>
                    <a:lstStyle>
                      <a:lvl1pPr marL="0" indent="0" algn="ctr" defTabSz="91440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3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1pPr>
                      <a:lvl2pPr marL="4572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2pPr>
                      <a:lvl3pPr marL="9144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3pPr>
                      <a:lvl4pPr marL="13716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4pPr>
                      <a:lvl5pPr marL="18288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5pPr>
                      <a:lvl6pPr marL="22860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6pPr>
                      <a:lvl7pPr marL="27432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7pPr>
                      <a:lvl8pPr marL="32004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8pPr>
                      <a:lvl9pPr marL="36576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algn="l">
                        <a:lnSpc>
                          <a:spcPts val="2500"/>
                        </a:lnSpc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发布时间：</a:t>
                      </a: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2014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年</a:t>
                      </a: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7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月</a:t>
                      </a: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日</a:t>
                      </a:r>
                      <a:endParaRPr lang="en-US" altLang="zh-CN" sz="1800" b="1" dirty="0">
                        <a:solidFill>
                          <a:schemeClr val="tx1"/>
                        </a:solidFill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  <a:p>
                      <a:pPr algn="l">
                        <a:lnSpc>
                          <a:spcPts val="2500"/>
                        </a:lnSpc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重点摘要：推进</a:t>
                      </a:r>
                      <a:r>
                        <a:rPr lang="en-US" altLang="zh-CN" sz="1800" b="1" i="0" u="none" kern="1200" baseline="0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BIM</a:t>
                      </a:r>
                      <a:r>
                        <a:rPr lang="zh-CN" altLang="en-US" sz="1800" b="1" i="0" u="none" kern="1200" baseline="0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等信息技术在设计、施工、运维全过程的应用，提高综合效益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。</a:t>
                      </a:r>
                    </a:p>
                  </a:txBody>
                  <a:tcPr marL="51435" marR="51435" marT="25718" marB="25718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A5A5A5"/>
                      </a:solidFill>
                    </a:lnT>
                    <a:lnB w="12700" cmpd="sng">
                      <a:solidFill>
                        <a:srgbClr val="A5A5A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alpha val="20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t>19</a:t>
            </a:fld>
            <a:endParaRPr lang="zh-CN" altLang="en-US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619672" y="404664"/>
            <a:ext cx="6696744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part2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、</a:t>
            </a: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BIM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的演化和发展</a:t>
            </a:r>
          </a:p>
        </p:txBody>
      </p:sp>
      <p:graphicFrame>
        <p:nvGraphicFramePr>
          <p:cNvPr id="6" name="内容占位符 3"/>
          <p:cNvGraphicFramePr/>
          <p:nvPr/>
        </p:nvGraphicFramePr>
        <p:xfrm>
          <a:off x="323528" y="3068960"/>
          <a:ext cx="8488290" cy="950216"/>
        </p:xfrm>
        <a:graphic>
          <a:graphicData uri="http://schemas.openxmlformats.org/drawingml/2006/table">
            <a:tbl>
              <a:tblPr firstRow="1" bandRow="1"/>
              <a:tblGrid>
                <a:gridCol w="84882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9348">
                <a:tc>
                  <a:txBody>
                    <a:bodyPr/>
                    <a:lstStyle>
                      <a:lvl1pPr marL="0" indent="0" algn="ctr" defTabSz="91440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3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1pPr>
                      <a:lvl2pPr marL="4572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2pPr>
                      <a:lvl3pPr marL="9144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3pPr>
                      <a:lvl4pPr marL="13716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4pPr>
                      <a:lvl5pPr marL="18288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5pPr>
                      <a:lvl6pPr marL="22860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6pPr>
                      <a:lvl7pPr marL="27432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7pPr>
                      <a:lvl8pPr marL="32004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8pPr>
                      <a:lvl9pPr marL="36576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2000" dirty="0">
                          <a:solidFill>
                            <a:srgbClr val="FF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住建部</a:t>
                      </a:r>
                      <a:r>
                        <a:rPr lang="en-US" altLang="zh-CN" sz="2000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《2016</a:t>
                      </a:r>
                      <a:r>
                        <a:rPr lang="zh-CN" altLang="en-US" sz="2000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～</a:t>
                      </a:r>
                      <a:r>
                        <a:rPr lang="en-US" altLang="zh-CN" sz="2000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2020</a:t>
                      </a:r>
                      <a:r>
                        <a:rPr lang="zh-CN" altLang="en-US" sz="2000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年建筑业信息化发展纲要</a:t>
                      </a:r>
                      <a:r>
                        <a:rPr lang="en-US" altLang="zh-CN" sz="2000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》</a:t>
                      </a:r>
                      <a:endParaRPr lang="zh-CN" altLang="en-US" sz="2000" dirty="0"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51435" marR="51435" marT="25718" marB="25718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A5A5A5"/>
                      </a:solidFill>
                    </a:lnT>
                    <a:lnB w="12700" cmpd="sng">
                      <a:solidFill>
                        <a:srgbClr val="A5A5A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A5A5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0828">
                <a:tc>
                  <a:txBody>
                    <a:bodyPr/>
                    <a:lstStyle>
                      <a:lvl1pPr marL="0" indent="0" algn="ctr" defTabSz="91440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3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1pPr>
                      <a:lvl2pPr marL="4572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2pPr>
                      <a:lvl3pPr marL="9144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3pPr>
                      <a:lvl4pPr marL="13716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4pPr>
                      <a:lvl5pPr marL="18288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5pPr>
                      <a:lvl6pPr marL="22860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6pPr>
                      <a:lvl7pPr marL="27432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7pPr>
                      <a:lvl8pPr marL="32004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8pPr>
                      <a:lvl9pPr marL="36576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algn="l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 i="0" u="none" kern="1200" baseline="0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发布时间：</a:t>
                      </a:r>
                      <a:r>
                        <a:rPr lang="en-US" altLang="zh-CN" sz="1800" b="1" i="0" u="none" kern="1200" baseline="0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2016</a:t>
                      </a:r>
                      <a:r>
                        <a:rPr lang="zh-CN" altLang="en-US" sz="1800" b="1" i="0" u="none" kern="1200" baseline="0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年</a:t>
                      </a:r>
                      <a:r>
                        <a:rPr lang="en-US" altLang="zh-CN" sz="1800" b="1" i="0" u="none" kern="1200" baseline="0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8</a:t>
                      </a:r>
                      <a:r>
                        <a:rPr lang="zh-CN" altLang="en-US" sz="1800" b="1" i="0" u="none" kern="1200" baseline="0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月</a:t>
                      </a:r>
                      <a:r>
                        <a:rPr lang="en-US" altLang="zh-CN" sz="1800" b="1" i="0" u="none" kern="1200" baseline="0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23</a:t>
                      </a:r>
                      <a:r>
                        <a:rPr lang="zh-CN" altLang="en-US" sz="1800" b="1" i="0" u="none" kern="1200" baseline="0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日</a:t>
                      </a:r>
                      <a:endParaRPr lang="en-US" altLang="zh-CN" sz="1800" b="1" i="0" u="none" kern="1200" baseline="0" dirty="0">
                        <a:solidFill>
                          <a:schemeClr val="tx1"/>
                        </a:solidFill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 i="0" u="none" kern="1200" baseline="0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重点摘要：</a:t>
                      </a:r>
                      <a:r>
                        <a:rPr lang="en-US" altLang="zh-CN" sz="1800" b="1" i="0" u="none" kern="1200" baseline="0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28</a:t>
                      </a:r>
                      <a:r>
                        <a:rPr lang="zh-CN" altLang="en-US" sz="1800" b="1" i="0" u="none" kern="1200" baseline="0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次提到</a:t>
                      </a:r>
                      <a:r>
                        <a:rPr lang="en-US" altLang="zh-CN" sz="1800" b="1" i="0" u="none" kern="1200" baseline="0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BIM</a:t>
                      </a:r>
                      <a:r>
                        <a:rPr lang="zh-CN" altLang="en-US" sz="1800" b="1" i="0" u="none" kern="1200" baseline="0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技术</a:t>
                      </a:r>
                      <a:r>
                        <a:rPr lang="zh-CN" altLang="en-US" sz="1800" b="1" i="0" u="none" kern="1200" baseline="0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。</a:t>
                      </a:r>
                    </a:p>
                  </a:txBody>
                  <a:tcPr marL="51435" marR="51435" marT="25718" marB="25718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A5A5A5"/>
                      </a:solidFill>
                    </a:lnT>
                    <a:lnB w="12700" cmpd="sng">
                      <a:solidFill>
                        <a:srgbClr val="A5A5A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alpha val="20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内容占位符 3"/>
          <p:cNvGraphicFramePr/>
          <p:nvPr/>
        </p:nvGraphicFramePr>
        <p:xfrm>
          <a:off x="323528" y="4221088"/>
          <a:ext cx="8496944" cy="1060030"/>
        </p:xfrm>
        <a:graphic>
          <a:graphicData uri="http://schemas.openxmlformats.org/drawingml/2006/table">
            <a:tbl>
              <a:tblPr firstRow="1" bandRow="1"/>
              <a:tblGrid>
                <a:gridCol w="8496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3358">
                <a:tc>
                  <a:txBody>
                    <a:bodyPr/>
                    <a:lstStyle>
                      <a:lvl1pPr marL="0" indent="0" algn="ctr" defTabSz="91440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3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1pPr>
                      <a:lvl2pPr marL="4572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2pPr>
                      <a:lvl3pPr marL="9144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3pPr>
                      <a:lvl4pPr marL="13716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4pPr>
                      <a:lvl5pPr marL="18288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5pPr>
                      <a:lvl6pPr marL="22860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6pPr>
                      <a:lvl7pPr marL="27432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7pPr>
                      <a:lvl8pPr marL="32004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8pPr>
                      <a:lvl9pPr marL="36576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lang="zh-CN" altLang="en-US" sz="2000" b="1" dirty="0">
                          <a:solidFill>
                            <a:srgbClr val="FF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国务院</a:t>
                      </a:r>
                      <a:r>
                        <a:rPr lang="en-US" altLang="zh-CN" sz="20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《</a:t>
                      </a:r>
                      <a:r>
                        <a:rPr lang="zh-CN" altLang="en-US" sz="20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关于大力发展装配式建筑的指导意见</a:t>
                      </a:r>
                      <a:r>
                        <a:rPr lang="en-US" altLang="zh-CN" sz="20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》</a:t>
                      </a:r>
                      <a:endParaRPr lang="zh-CN" altLang="en-US" sz="2000" b="1" dirty="0"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51435" marR="51435" marT="25718" marB="25718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A5A5A5"/>
                      </a:solidFill>
                    </a:lnT>
                    <a:lnB w="12700" cmpd="sng">
                      <a:solidFill>
                        <a:srgbClr val="A5A5A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A5A5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4754">
                <a:tc>
                  <a:txBody>
                    <a:bodyPr/>
                    <a:lstStyle>
                      <a:lvl1pPr marL="0" indent="0" algn="ctr" defTabSz="91440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3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1pPr>
                      <a:lvl2pPr marL="4572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2pPr>
                      <a:lvl3pPr marL="9144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3pPr>
                      <a:lvl4pPr marL="13716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4pPr>
                      <a:lvl5pPr marL="18288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5pPr>
                      <a:lvl6pPr marL="22860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6pPr>
                      <a:lvl7pPr marL="27432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7pPr>
                      <a:lvl8pPr marL="32004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8pPr>
                      <a:lvl9pPr marL="36576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algn="l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发布时间：</a:t>
                      </a: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2016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年</a:t>
                      </a: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9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月</a:t>
                      </a: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30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日</a:t>
                      </a:r>
                      <a:endParaRPr lang="en-US" altLang="zh-CN" sz="1800" b="1" dirty="0">
                        <a:solidFill>
                          <a:schemeClr val="tx1"/>
                        </a:solidFill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重点摘要：</a:t>
                      </a:r>
                      <a:r>
                        <a:rPr lang="zh-CN" altLang="en-US" sz="1800" b="1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积极应用</a:t>
                      </a:r>
                      <a:r>
                        <a:rPr lang="en-US" altLang="zh-CN" sz="1800" b="1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BIM</a:t>
                      </a:r>
                      <a:r>
                        <a:rPr lang="zh-CN" altLang="en-US" sz="1800" b="1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技术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，加强对装配式建筑建设全过程的指导和服务。</a:t>
                      </a:r>
                    </a:p>
                  </a:txBody>
                  <a:tcPr marL="51435" marR="51435" marT="25718" marB="25718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A5A5A5"/>
                      </a:solidFill>
                    </a:lnT>
                    <a:lnB w="12700" cmpd="sng">
                      <a:solidFill>
                        <a:srgbClr val="A5A5A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alpha val="20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内容占位符 3"/>
          <p:cNvGraphicFramePr/>
          <p:nvPr/>
        </p:nvGraphicFramePr>
        <p:xfrm>
          <a:off x="323528" y="1268759"/>
          <a:ext cx="8496944" cy="1608584"/>
        </p:xfrm>
        <a:graphic>
          <a:graphicData uri="http://schemas.openxmlformats.org/drawingml/2006/table">
            <a:tbl>
              <a:tblPr firstRow="1" bandRow="1"/>
              <a:tblGrid>
                <a:gridCol w="8496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5894">
                <a:tc>
                  <a:txBody>
                    <a:bodyPr/>
                    <a:lstStyle>
                      <a:lvl1pPr marL="0" indent="0" algn="ctr" defTabSz="91440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3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1pPr>
                      <a:lvl2pPr marL="4572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2pPr>
                      <a:lvl3pPr marL="9144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3pPr>
                      <a:lvl4pPr marL="13716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4pPr>
                      <a:lvl5pPr marL="18288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5pPr>
                      <a:lvl6pPr marL="22860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6pPr>
                      <a:lvl7pPr marL="27432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7pPr>
                      <a:lvl8pPr marL="32004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8pPr>
                      <a:lvl9pPr marL="36576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2000" dirty="0">
                          <a:solidFill>
                            <a:srgbClr val="FF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住建部</a:t>
                      </a:r>
                      <a:r>
                        <a:rPr lang="en-US" altLang="zh-CN" sz="2000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《</a:t>
                      </a:r>
                      <a:r>
                        <a:rPr lang="zh-CN" altLang="en-US" sz="2000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关于推进建筑信息模型应用的指导意见</a:t>
                      </a:r>
                      <a:r>
                        <a:rPr lang="en-US" altLang="zh-CN" sz="2000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》</a:t>
                      </a:r>
                      <a:r>
                        <a:rPr lang="zh-CN" altLang="en-US" sz="2000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的通知</a:t>
                      </a:r>
                    </a:p>
                  </a:txBody>
                  <a:tcPr marL="51435" marR="51435" marT="25718" marB="25718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A5A5A5"/>
                      </a:solidFill>
                    </a:lnT>
                    <a:lnB w="12700" cmpd="sng">
                      <a:solidFill>
                        <a:srgbClr val="A5A5A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A5A5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74266">
                <a:tc>
                  <a:txBody>
                    <a:bodyPr/>
                    <a:lstStyle>
                      <a:lvl1pPr marL="0" indent="0" algn="ctr" defTabSz="91440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3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1pPr>
                      <a:lvl2pPr marL="4572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2pPr>
                      <a:lvl3pPr marL="9144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3pPr>
                      <a:lvl4pPr marL="13716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4pPr>
                      <a:lvl5pPr marL="18288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5pPr>
                      <a:lvl6pPr marL="22860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6pPr>
                      <a:lvl7pPr marL="27432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7pPr>
                      <a:lvl8pPr marL="32004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8pPr>
                      <a:lvl9pPr marL="36576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algn="l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发布时间：</a:t>
                      </a: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2015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年</a:t>
                      </a: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6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月</a:t>
                      </a: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16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日</a:t>
                      </a:r>
                      <a:endParaRPr lang="en-US" altLang="zh-CN" sz="1800" b="1" dirty="0">
                        <a:solidFill>
                          <a:schemeClr val="tx1"/>
                        </a:solidFill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重点摘要：到</a:t>
                      </a: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2020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年末，建筑行业</a:t>
                      </a:r>
                      <a:r>
                        <a:rPr lang="zh-CN" altLang="en-US" sz="1800" b="1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甲级</a:t>
                      </a:r>
                      <a:r>
                        <a:rPr lang="zh-CN" altLang="en-US" sz="1800" b="1" i="0" u="none" kern="1200" baseline="0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勘察、设计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单位以及</a:t>
                      </a:r>
                      <a:r>
                        <a:rPr lang="zh-CN" altLang="en-US" sz="1800" b="1" i="0" u="none" kern="1200" baseline="0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特级、一级房屋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建筑工</a:t>
                      </a:r>
                      <a:endParaRPr lang="en-US" altLang="zh-CN" sz="1800" b="1" dirty="0">
                        <a:solidFill>
                          <a:schemeClr val="tx1"/>
                        </a:solidFill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          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程</a:t>
                      </a:r>
                      <a:r>
                        <a:rPr lang="zh-CN" altLang="en-US" sz="1800" b="1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施工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企业应掌握并实现</a:t>
                      </a: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BIM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与企业管理系统和其他信息技术的一体化</a:t>
                      </a:r>
                      <a:endParaRPr lang="en-US" altLang="zh-CN" sz="1800" b="1" dirty="0">
                        <a:solidFill>
                          <a:schemeClr val="tx1"/>
                        </a:solidFill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          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集成应用。国资为主的大中型建筑、申报绿建的项目，</a:t>
                      </a:r>
                      <a:r>
                        <a:rPr lang="en-US" altLang="zh-CN" sz="1800" b="1" i="0" u="none" kern="1200" baseline="0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BIM</a:t>
                      </a:r>
                      <a:r>
                        <a:rPr lang="zh-CN" altLang="en-US" sz="1800" b="1" i="0" u="none" kern="1200" baseline="0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应用达</a:t>
                      </a:r>
                      <a:r>
                        <a:rPr lang="en-US" altLang="zh-CN" sz="1800" b="1" i="0" u="none" kern="1200" baseline="0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90%</a:t>
                      </a:r>
                      <a:r>
                        <a:rPr lang="zh-CN" altLang="en-US" sz="1800" b="1" i="0" u="none" kern="1200" baseline="0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。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51435" marR="51435" marT="25718" marB="25718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A5A5A5"/>
                      </a:solidFill>
                    </a:lnT>
                    <a:lnB w="12700" cmpd="sng">
                      <a:solidFill>
                        <a:srgbClr val="A5A5A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alpha val="20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9" name="内容占位符 3"/>
          <p:cNvGraphicFramePr/>
          <p:nvPr/>
        </p:nvGraphicFramePr>
        <p:xfrm>
          <a:off x="323528" y="5445224"/>
          <a:ext cx="8496944" cy="1060030"/>
        </p:xfrm>
        <a:graphic>
          <a:graphicData uri="http://schemas.openxmlformats.org/drawingml/2006/table">
            <a:tbl>
              <a:tblPr firstRow="1" bandRow="1"/>
              <a:tblGrid>
                <a:gridCol w="8496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3358">
                <a:tc>
                  <a:txBody>
                    <a:bodyPr/>
                    <a:lstStyle>
                      <a:lvl1pPr marL="0" indent="0" algn="ctr" defTabSz="91440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3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1pPr>
                      <a:lvl2pPr marL="4572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2pPr>
                      <a:lvl3pPr marL="9144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3pPr>
                      <a:lvl4pPr marL="13716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4pPr>
                      <a:lvl5pPr marL="18288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5pPr>
                      <a:lvl6pPr marL="22860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6pPr>
                      <a:lvl7pPr marL="27432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7pPr>
                      <a:lvl8pPr marL="32004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8pPr>
                      <a:lvl9pPr marL="36576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lang="zh-CN" altLang="en-US" sz="2000" b="1" dirty="0">
                          <a:solidFill>
                            <a:srgbClr val="FF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住建部</a:t>
                      </a:r>
                      <a:r>
                        <a:rPr lang="en-US" altLang="zh-CN" sz="20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《</a:t>
                      </a:r>
                      <a:r>
                        <a:rPr lang="zh-CN" altLang="en-US" sz="20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建筑信息模型应用统一标准</a:t>
                      </a:r>
                      <a:r>
                        <a:rPr lang="en-US" altLang="zh-CN" sz="2000" b="1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》</a:t>
                      </a:r>
                      <a:endParaRPr lang="zh-CN" altLang="en-US" sz="2000" b="1" dirty="0"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51435" marR="51435" marT="25718" marB="25718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A5A5A5"/>
                      </a:solidFill>
                    </a:lnT>
                    <a:lnB w="12700" cmpd="sng">
                      <a:solidFill>
                        <a:srgbClr val="A5A5A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A5A5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4754">
                <a:tc>
                  <a:txBody>
                    <a:bodyPr/>
                    <a:lstStyle>
                      <a:lvl1pPr marL="0" indent="0" algn="ctr" defTabSz="91440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3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1pPr>
                      <a:lvl2pPr marL="4572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2pPr>
                      <a:lvl3pPr marL="9144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3pPr>
                      <a:lvl4pPr marL="13716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4pPr>
                      <a:lvl5pPr marL="18288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5pPr>
                      <a:lvl6pPr marL="22860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6pPr>
                      <a:lvl7pPr marL="27432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7pPr>
                      <a:lvl8pPr marL="32004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8pPr>
                      <a:lvl9pPr marL="36576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algn="l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发布时间：</a:t>
                      </a: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2016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年</a:t>
                      </a: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12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月</a:t>
                      </a: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2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日</a:t>
                      </a:r>
                      <a:endParaRPr lang="en-US" altLang="zh-CN" sz="1800" b="1" dirty="0">
                        <a:solidFill>
                          <a:schemeClr val="tx1"/>
                        </a:solidFill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重点摘要：</a:t>
                      </a:r>
                      <a:r>
                        <a:rPr lang="en-US" altLang="zh-CN" sz="1800" b="1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GB/T51212-2016</a:t>
                      </a:r>
                      <a:r>
                        <a:rPr lang="zh-CN" altLang="en-US" sz="1800" b="1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，自</a:t>
                      </a:r>
                      <a:r>
                        <a:rPr lang="en-US" altLang="zh-CN" sz="1800" b="1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2017</a:t>
                      </a:r>
                      <a:r>
                        <a:rPr lang="zh-CN" altLang="en-US" sz="1800" b="1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年</a:t>
                      </a:r>
                      <a:r>
                        <a:rPr lang="en-US" altLang="zh-CN" sz="1800" b="1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7</a:t>
                      </a:r>
                      <a:r>
                        <a:rPr lang="zh-CN" altLang="en-US" sz="1800" b="1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月</a:t>
                      </a:r>
                      <a:r>
                        <a:rPr lang="en-US" altLang="zh-CN" sz="1800" b="1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</a:t>
                      </a:r>
                      <a:r>
                        <a:rPr lang="zh-CN" altLang="en-US" sz="1800" b="1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日起实施。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51435" marR="51435" marT="25718" marB="25718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A5A5A5"/>
                      </a:solidFill>
                    </a:lnT>
                    <a:lnB w="12700" cmpd="sng">
                      <a:solidFill>
                        <a:srgbClr val="A5A5A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alpha val="20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6145"/>
          <p:cNvSpPr>
            <a:spLocks noChangeArrowheads="1"/>
          </p:cNvSpPr>
          <p:nvPr/>
        </p:nvSpPr>
        <p:spPr bwMode="auto">
          <a:xfrm>
            <a:off x="3214688" y="285750"/>
            <a:ext cx="31686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>
            <a:spAutoFit/>
          </a:bodyPr>
          <a:lstStyle/>
          <a:p>
            <a:pPr algn="ctr" eaLnBrk="0" hangingPunct="0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4000">
                <a:solidFill>
                  <a:schemeClr val="bg1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共同之约</a:t>
            </a:r>
          </a:p>
        </p:txBody>
      </p:sp>
      <p:sp>
        <p:nvSpPr>
          <p:cNvPr id="5123" name="矩形 6146"/>
          <p:cNvSpPr>
            <a:spLocks noChangeArrowheads="1"/>
          </p:cNvSpPr>
          <p:nvPr/>
        </p:nvSpPr>
        <p:spPr bwMode="auto">
          <a:xfrm>
            <a:off x="946944" y="1772816"/>
            <a:ext cx="7704137" cy="33424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>
            <a:spAutoFit/>
          </a:bodyPr>
          <a:lstStyle/>
          <a:p>
            <a:pPr>
              <a:lnSpc>
                <a:spcPct val="150000"/>
              </a:lnSpc>
              <a:buClr>
                <a:srgbClr val="FF0000"/>
              </a:buClr>
              <a:buSzPct val="75000"/>
              <a:buFont typeface="Wingdings" panose="05000000000000000000" pitchFamily="2" charset="2"/>
              <a:buChar char="l"/>
            </a:pPr>
            <a:r>
              <a:rPr lang="en-US" altLang="zh-CN" sz="3200" dirty="0">
                <a:ea typeface="黑体" panose="02010609060101010101" pitchFamily="49" charset="-122"/>
              </a:rPr>
              <a:t> </a:t>
            </a:r>
            <a:r>
              <a:rPr lang="zh-CN" altLang="en-US" sz="3200" dirty="0">
                <a:ea typeface="黑体" panose="02010609060101010101" pitchFamily="49" charset="-122"/>
              </a:rPr>
              <a:t>请关闭或将您的手机设成静音状态。</a:t>
            </a:r>
          </a:p>
          <a:p>
            <a:pPr>
              <a:lnSpc>
                <a:spcPct val="150000"/>
              </a:lnSpc>
              <a:buClr>
                <a:srgbClr val="FF0000"/>
              </a:buClr>
              <a:buSzPct val="75000"/>
              <a:buFont typeface="Wingdings" panose="05000000000000000000" pitchFamily="2" charset="2"/>
              <a:buChar char="l"/>
            </a:pPr>
            <a:r>
              <a:rPr lang="zh-CN" altLang="en-US" sz="3200" dirty="0">
                <a:ea typeface="黑体" panose="02010609060101010101" pitchFamily="49" charset="-122"/>
              </a:rPr>
              <a:t> 请不要在课堂上吸烟。</a:t>
            </a:r>
          </a:p>
          <a:p>
            <a:pPr>
              <a:lnSpc>
                <a:spcPct val="150000"/>
              </a:lnSpc>
              <a:buClr>
                <a:srgbClr val="FF0000"/>
              </a:buClr>
              <a:buSzPct val="75000"/>
              <a:buFont typeface="Wingdings" panose="05000000000000000000" pitchFamily="2" charset="2"/>
              <a:buChar char="l"/>
            </a:pPr>
            <a:r>
              <a:rPr lang="zh-CN" altLang="en-US" sz="3200" dirty="0">
                <a:ea typeface="黑体" panose="02010609060101010101" pitchFamily="49" charset="-122"/>
              </a:rPr>
              <a:t> 敞开您明亮的心扉，投入您满腔的热情。</a:t>
            </a:r>
          </a:p>
          <a:p>
            <a:pPr>
              <a:lnSpc>
                <a:spcPct val="150000"/>
              </a:lnSpc>
              <a:buClr>
                <a:srgbClr val="FF0000"/>
              </a:buClr>
              <a:buSzPct val="75000"/>
              <a:buFont typeface="Wingdings" panose="05000000000000000000" pitchFamily="2" charset="2"/>
              <a:buChar char="l"/>
            </a:pPr>
            <a:r>
              <a:rPr lang="zh-CN" altLang="en-US" sz="3200" dirty="0">
                <a:ea typeface="黑体" panose="02010609060101010101" pitchFamily="49" charset="-122"/>
              </a:rPr>
              <a:t>坚持完成您全部的培训。</a:t>
            </a:r>
          </a:p>
        </p:txBody>
      </p:sp>
      <p:sp>
        <p:nvSpPr>
          <p:cNvPr id="5124" name="灯片编号占位符 1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None/>
            </a:pPr>
            <a:fld id="{CB182D9F-7071-4629-A6B5-BCAB770BB470}" type="slidenum">
              <a:rPr lang="zh-CN" altLang="en-US"/>
              <a:t>2</a:t>
            </a:fld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t>20</a:t>
            </a:fld>
            <a:endParaRPr lang="zh-CN" altLang="en-US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619672" y="404664"/>
            <a:ext cx="6696744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part2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、</a:t>
            </a: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BIM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的演化和发展</a:t>
            </a:r>
          </a:p>
        </p:txBody>
      </p:sp>
      <p:graphicFrame>
        <p:nvGraphicFramePr>
          <p:cNvPr id="6" name="内容占位符 3"/>
          <p:cNvGraphicFramePr/>
          <p:nvPr/>
        </p:nvGraphicFramePr>
        <p:xfrm>
          <a:off x="323528" y="2924944"/>
          <a:ext cx="8488290" cy="950216"/>
        </p:xfrm>
        <a:graphic>
          <a:graphicData uri="http://schemas.openxmlformats.org/drawingml/2006/table">
            <a:tbl>
              <a:tblPr firstRow="1" bandRow="1"/>
              <a:tblGrid>
                <a:gridCol w="84882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7630">
                <a:tc>
                  <a:txBody>
                    <a:bodyPr/>
                    <a:lstStyle>
                      <a:lvl1pPr marL="0" indent="0" algn="ctr" defTabSz="91440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3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1pPr>
                      <a:lvl2pPr marL="4572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2pPr>
                      <a:lvl3pPr marL="9144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3pPr>
                      <a:lvl4pPr marL="13716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4pPr>
                      <a:lvl5pPr marL="18288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5pPr>
                      <a:lvl6pPr marL="22860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6pPr>
                      <a:lvl7pPr marL="27432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7pPr>
                      <a:lvl8pPr marL="32004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8pPr>
                      <a:lvl9pPr marL="36576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2000" dirty="0">
                          <a:solidFill>
                            <a:srgbClr val="FF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住建部</a:t>
                      </a:r>
                      <a:r>
                        <a:rPr lang="en-US" altLang="zh-CN" sz="2000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《</a:t>
                      </a:r>
                      <a:r>
                        <a:rPr lang="zh-CN" altLang="en-US" sz="2000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建筑信息模型施工应用标准</a:t>
                      </a:r>
                      <a:r>
                        <a:rPr lang="en-US" altLang="zh-CN" sz="2000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》</a:t>
                      </a:r>
                      <a:endParaRPr lang="zh-CN" altLang="en-US" sz="2000" dirty="0"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51435" marR="51435" marT="25718" marB="25718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A5A5A5"/>
                      </a:solidFill>
                    </a:lnT>
                    <a:lnB w="12700" cmpd="sng">
                      <a:solidFill>
                        <a:srgbClr val="A5A5A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A5A5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0828">
                <a:tc>
                  <a:txBody>
                    <a:bodyPr/>
                    <a:lstStyle>
                      <a:lvl1pPr marL="0" indent="0" algn="ctr" defTabSz="91440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3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1pPr>
                      <a:lvl2pPr marL="4572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2pPr>
                      <a:lvl3pPr marL="9144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3pPr>
                      <a:lvl4pPr marL="13716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4pPr>
                      <a:lvl5pPr marL="18288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5pPr>
                      <a:lvl6pPr marL="22860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6pPr>
                      <a:lvl7pPr marL="27432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7pPr>
                      <a:lvl8pPr marL="32004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8pPr>
                      <a:lvl9pPr marL="36576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algn="l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 i="0" u="none" kern="1200" baseline="0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发布时间：</a:t>
                      </a:r>
                      <a:r>
                        <a:rPr lang="en-US" altLang="zh-CN" sz="1800" b="1" i="0" u="none" kern="1200" baseline="0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2017</a:t>
                      </a:r>
                      <a:r>
                        <a:rPr lang="zh-CN" altLang="en-US" sz="1800" b="1" i="0" u="none" kern="1200" baseline="0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年</a:t>
                      </a:r>
                      <a:r>
                        <a:rPr lang="en-US" altLang="zh-CN" sz="1800" b="1" i="0" u="none" kern="1200" baseline="0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5</a:t>
                      </a:r>
                      <a:r>
                        <a:rPr lang="zh-CN" altLang="en-US" sz="1800" b="1" i="0" u="none" kern="1200" baseline="0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月</a:t>
                      </a:r>
                      <a:r>
                        <a:rPr lang="en-US" altLang="zh-CN" sz="1800" b="1" i="0" u="none" kern="1200" baseline="0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4</a:t>
                      </a:r>
                      <a:r>
                        <a:rPr lang="zh-CN" altLang="en-US" sz="1800" b="1" i="0" u="none" kern="1200" baseline="0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日</a:t>
                      </a:r>
                      <a:endParaRPr lang="en-US" altLang="zh-CN" sz="1800" b="1" i="0" u="none" kern="1200" baseline="0" dirty="0">
                        <a:solidFill>
                          <a:schemeClr val="tx1"/>
                        </a:solidFill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 i="0" u="none" kern="1200" baseline="0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重点摘要：</a:t>
                      </a:r>
                      <a:r>
                        <a:rPr lang="en-US" altLang="zh-CN" sz="1800" b="1" i="0" u="none" kern="1200" baseline="0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GB/T51235-2017</a:t>
                      </a:r>
                      <a:r>
                        <a:rPr lang="zh-CN" altLang="en-US" sz="1800" b="1" i="0" u="none" kern="1200" baseline="0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，自</a:t>
                      </a:r>
                      <a:r>
                        <a:rPr lang="en-US" altLang="zh-CN" sz="1800" b="1" i="0" u="none" kern="1200" baseline="0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2018</a:t>
                      </a:r>
                      <a:r>
                        <a:rPr lang="zh-CN" altLang="en-US" sz="1800" b="1" i="0" u="none" kern="1200" baseline="0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年</a:t>
                      </a:r>
                      <a:r>
                        <a:rPr lang="en-US" altLang="zh-CN" sz="1800" b="1" i="0" u="none" kern="1200" baseline="0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</a:t>
                      </a:r>
                      <a:r>
                        <a:rPr lang="zh-CN" altLang="en-US" sz="1800" b="1" i="0" u="none" kern="1200" baseline="0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月</a:t>
                      </a:r>
                      <a:r>
                        <a:rPr lang="en-US" altLang="zh-CN" sz="1800" b="1" i="0" u="none" kern="1200" baseline="0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</a:t>
                      </a:r>
                      <a:r>
                        <a:rPr lang="zh-CN" altLang="en-US" sz="1800" b="1" i="0" u="none" kern="1200" baseline="0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日起实施。</a:t>
                      </a:r>
                      <a:endParaRPr lang="zh-CN" altLang="en-US" sz="1800" b="1" i="0" u="none" kern="1200" baseline="0" dirty="0">
                        <a:solidFill>
                          <a:schemeClr val="tx1"/>
                        </a:solidFill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51435" marR="51435" marT="25718" marB="25718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A5A5A5"/>
                      </a:solidFill>
                    </a:lnT>
                    <a:lnB w="12700" cmpd="sng">
                      <a:solidFill>
                        <a:srgbClr val="A5A5A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alpha val="20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内容占位符 3"/>
          <p:cNvGraphicFramePr/>
          <p:nvPr/>
        </p:nvGraphicFramePr>
        <p:xfrm>
          <a:off x="323528" y="1340768"/>
          <a:ext cx="8496944" cy="1296144"/>
        </p:xfrm>
        <a:graphic>
          <a:graphicData uri="http://schemas.openxmlformats.org/drawingml/2006/table">
            <a:tbl>
              <a:tblPr firstRow="1" bandRow="1"/>
              <a:tblGrid>
                <a:gridCol w="8496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5894">
                <a:tc>
                  <a:txBody>
                    <a:bodyPr/>
                    <a:lstStyle>
                      <a:lvl1pPr marL="0" indent="0" algn="ctr" defTabSz="91440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3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1pPr>
                      <a:lvl2pPr marL="4572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2pPr>
                      <a:lvl3pPr marL="9144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3pPr>
                      <a:lvl4pPr marL="13716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4pPr>
                      <a:lvl5pPr marL="18288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5pPr>
                      <a:lvl6pPr marL="22860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6pPr>
                      <a:lvl7pPr marL="27432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7pPr>
                      <a:lvl8pPr marL="32004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8pPr>
                      <a:lvl9pPr marL="36576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2000" dirty="0">
                          <a:solidFill>
                            <a:srgbClr val="FF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国务院</a:t>
                      </a:r>
                      <a:r>
                        <a:rPr lang="en-US" altLang="zh-CN" sz="2000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《</a:t>
                      </a:r>
                      <a:r>
                        <a:rPr lang="zh-CN" altLang="en-US" sz="2000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关于促进建筑业持续健康发展的意见</a:t>
                      </a:r>
                      <a:r>
                        <a:rPr lang="en-US" altLang="zh-CN" sz="2000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》</a:t>
                      </a:r>
                      <a:endParaRPr lang="zh-CN" altLang="en-US" sz="2000" dirty="0"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51435" marR="51435" marT="25718" marB="25718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A5A5A5"/>
                      </a:solidFill>
                    </a:lnT>
                    <a:lnB w="12700" cmpd="sng">
                      <a:solidFill>
                        <a:srgbClr val="A5A5A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A5A5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0868">
                <a:tc>
                  <a:txBody>
                    <a:bodyPr/>
                    <a:lstStyle>
                      <a:lvl1pPr marL="0" indent="0" algn="ctr" defTabSz="91440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3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1pPr>
                      <a:lvl2pPr marL="4572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2pPr>
                      <a:lvl3pPr marL="9144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3pPr>
                      <a:lvl4pPr marL="13716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4pPr>
                      <a:lvl5pPr marL="18288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5pPr>
                      <a:lvl6pPr marL="22860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6pPr>
                      <a:lvl7pPr marL="27432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7pPr>
                      <a:lvl8pPr marL="32004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8pPr>
                      <a:lvl9pPr marL="36576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algn="l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发布时间：</a:t>
                      </a: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2017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年</a:t>
                      </a: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2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月</a:t>
                      </a: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21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日</a:t>
                      </a:r>
                      <a:endParaRPr lang="en-US" altLang="zh-CN" sz="1800" b="1" dirty="0">
                        <a:solidFill>
                          <a:schemeClr val="tx1"/>
                        </a:solidFill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重点摘要：</a:t>
                      </a:r>
                      <a:r>
                        <a:rPr lang="zh-CN" altLang="en-US" sz="1800" b="1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加快</a:t>
                      </a:r>
                      <a:r>
                        <a:rPr lang="en-US" altLang="zh-CN" sz="1800" b="1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BIM</a:t>
                      </a:r>
                      <a:r>
                        <a:rPr lang="zh-CN" altLang="en-US" sz="1800" b="1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技术在规划、勘察、设计、施工和运营全过程的集成应用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，实</a:t>
                      </a:r>
                      <a:endParaRPr lang="en-US" altLang="zh-CN" sz="1800" b="1" dirty="0">
                        <a:solidFill>
                          <a:schemeClr val="tx1"/>
                        </a:solidFill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          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现工程建设全生命周期数据共享和信息化管理</a:t>
                      </a:r>
                      <a:r>
                        <a:rPr lang="zh-CN" altLang="en-US" sz="1800" b="1" i="0" u="none" kern="1200" baseline="0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。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51435" marR="51435" marT="25718" marB="25718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A5A5A5"/>
                      </a:solidFill>
                    </a:lnT>
                    <a:lnB w="12700" cmpd="sng">
                      <a:solidFill>
                        <a:srgbClr val="A5A5A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alpha val="20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内容占位符 3"/>
          <p:cNvGraphicFramePr/>
          <p:nvPr/>
        </p:nvGraphicFramePr>
        <p:xfrm>
          <a:off x="323528" y="4149080"/>
          <a:ext cx="8488290" cy="1008112"/>
        </p:xfrm>
        <a:graphic>
          <a:graphicData uri="http://schemas.openxmlformats.org/drawingml/2006/table">
            <a:tbl>
              <a:tblPr firstRow="1" bandRow="1"/>
              <a:tblGrid>
                <a:gridCol w="84882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7630">
                <a:tc>
                  <a:txBody>
                    <a:bodyPr/>
                    <a:lstStyle>
                      <a:lvl1pPr marL="0" indent="0" algn="ctr" defTabSz="91440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3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1pPr>
                      <a:lvl2pPr marL="4572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2pPr>
                      <a:lvl3pPr marL="9144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3pPr>
                      <a:lvl4pPr marL="13716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4pPr>
                      <a:lvl5pPr marL="18288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5pPr>
                      <a:lvl6pPr marL="22860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6pPr>
                      <a:lvl7pPr marL="27432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7pPr>
                      <a:lvl8pPr marL="32004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8pPr>
                      <a:lvl9pPr marL="36576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2000" dirty="0">
                          <a:solidFill>
                            <a:srgbClr val="FF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住建部</a:t>
                      </a:r>
                      <a:r>
                        <a:rPr lang="en-US" altLang="zh-CN" sz="2000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《</a:t>
                      </a:r>
                      <a:r>
                        <a:rPr lang="zh-CN" altLang="en-US" sz="2000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建筑工程设计信息模型制图标准</a:t>
                      </a:r>
                      <a:r>
                        <a:rPr lang="en-US" altLang="zh-CN" sz="2000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》</a:t>
                      </a:r>
                      <a:endParaRPr lang="zh-CN" altLang="en-US" sz="2000" dirty="0"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51435" marR="51435" marT="25718" marB="25718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A5A5A5"/>
                      </a:solidFill>
                    </a:lnT>
                    <a:lnB w="12700" cmpd="sng">
                      <a:solidFill>
                        <a:srgbClr val="A5A5A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A5A5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2836">
                <a:tc>
                  <a:txBody>
                    <a:bodyPr/>
                    <a:lstStyle>
                      <a:lvl1pPr marL="0" indent="0" algn="ctr" defTabSz="91440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3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1pPr>
                      <a:lvl2pPr marL="4572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2pPr>
                      <a:lvl3pPr marL="9144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3pPr>
                      <a:lvl4pPr marL="13716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4pPr>
                      <a:lvl5pPr marL="18288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5pPr>
                      <a:lvl6pPr marL="22860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6pPr>
                      <a:lvl7pPr marL="27432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7pPr>
                      <a:lvl8pPr marL="32004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8pPr>
                      <a:lvl9pPr marL="36576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algn="l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 i="0" u="none" kern="1200" baseline="0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发布时间：</a:t>
                      </a:r>
                      <a:r>
                        <a:rPr lang="en-US" altLang="zh-CN" sz="1800" b="1" i="0" u="none" kern="1200" baseline="0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2018</a:t>
                      </a:r>
                      <a:r>
                        <a:rPr lang="zh-CN" altLang="en-US" sz="1800" b="1" i="0" u="none" kern="1200" baseline="0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年</a:t>
                      </a:r>
                      <a:r>
                        <a:rPr lang="en-US" altLang="zh-CN" sz="1800" b="1" i="0" u="none" kern="1200" baseline="0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12</a:t>
                      </a:r>
                      <a:r>
                        <a:rPr lang="zh-CN" altLang="en-US" sz="1800" b="1" i="0" u="none" kern="1200" baseline="0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月</a:t>
                      </a:r>
                      <a:r>
                        <a:rPr lang="en-US" altLang="zh-CN" sz="1800" b="1" i="0" u="none" kern="1200" baseline="0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6</a:t>
                      </a:r>
                      <a:r>
                        <a:rPr lang="zh-CN" altLang="en-US" sz="1800" b="1" i="0" u="none" kern="1200" baseline="0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日</a:t>
                      </a:r>
                      <a:endParaRPr lang="en-US" altLang="zh-CN" sz="1800" b="1" i="0" u="none" kern="1200" baseline="0" dirty="0">
                        <a:solidFill>
                          <a:schemeClr val="tx1"/>
                        </a:solidFill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 i="0" u="none" kern="1200" baseline="0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重点摘要：</a:t>
                      </a:r>
                      <a:r>
                        <a:rPr lang="en-US" altLang="zh-CN" sz="1800" b="1" i="0" u="none" kern="1200" baseline="0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JGJ/T448-2018</a:t>
                      </a:r>
                      <a:r>
                        <a:rPr lang="zh-CN" altLang="en-US" sz="1800" b="1" i="0" u="none" kern="1200" baseline="0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，自</a:t>
                      </a:r>
                      <a:r>
                        <a:rPr lang="en-US" altLang="zh-CN" sz="1800" b="1" i="0" u="none" kern="1200" baseline="0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2019</a:t>
                      </a:r>
                      <a:r>
                        <a:rPr lang="zh-CN" altLang="en-US" sz="1800" b="1" i="0" u="none" kern="1200" baseline="0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年</a:t>
                      </a:r>
                      <a:r>
                        <a:rPr lang="en-US" altLang="zh-CN" sz="1800" b="1" i="0" u="none" kern="1200" baseline="0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6</a:t>
                      </a:r>
                      <a:r>
                        <a:rPr lang="zh-CN" altLang="en-US" sz="1800" b="1" i="0" u="none" kern="1200" baseline="0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月</a:t>
                      </a:r>
                      <a:r>
                        <a:rPr lang="en-US" altLang="zh-CN" sz="1800" b="1" i="0" u="none" kern="1200" baseline="0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</a:t>
                      </a:r>
                      <a:r>
                        <a:rPr lang="zh-CN" altLang="en-US" sz="1800" b="1" i="0" u="none" kern="1200" baseline="0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日起实施。</a:t>
                      </a:r>
                      <a:endParaRPr lang="zh-CN" altLang="en-US" sz="1800" b="1" i="0" u="none" kern="1200" baseline="0" dirty="0">
                        <a:solidFill>
                          <a:schemeClr val="tx1"/>
                        </a:solidFill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51435" marR="51435" marT="25718" marB="25718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A5A5A5"/>
                      </a:solidFill>
                    </a:lnT>
                    <a:lnB w="12700" cmpd="sng">
                      <a:solidFill>
                        <a:srgbClr val="A5A5A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alpha val="20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9" name="内容占位符 3"/>
          <p:cNvGraphicFramePr/>
          <p:nvPr/>
        </p:nvGraphicFramePr>
        <p:xfrm>
          <a:off x="323528" y="5445224"/>
          <a:ext cx="8488290" cy="1008112"/>
        </p:xfrm>
        <a:graphic>
          <a:graphicData uri="http://schemas.openxmlformats.org/drawingml/2006/table">
            <a:tbl>
              <a:tblPr firstRow="1" bandRow="1"/>
              <a:tblGrid>
                <a:gridCol w="84882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7630">
                <a:tc>
                  <a:txBody>
                    <a:bodyPr/>
                    <a:lstStyle>
                      <a:lvl1pPr marL="0" indent="0" algn="ctr" defTabSz="91440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3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1pPr>
                      <a:lvl2pPr marL="4572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2pPr>
                      <a:lvl3pPr marL="9144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3pPr>
                      <a:lvl4pPr marL="13716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4pPr>
                      <a:lvl5pPr marL="18288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5pPr>
                      <a:lvl6pPr marL="22860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6pPr>
                      <a:lvl7pPr marL="27432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7pPr>
                      <a:lvl8pPr marL="32004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8pPr>
                      <a:lvl9pPr marL="36576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2000" b="1" i="0" u="none" kern="1200" baseline="0" dirty="0">
                          <a:solidFill>
                            <a:srgbClr val="FF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内蒙古</a:t>
                      </a:r>
                      <a:r>
                        <a:rPr lang="en-US" altLang="zh-CN" sz="2000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《</a:t>
                      </a:r>
                      <a:r>
                        <a:rPr lang="zh-CN" altLang="en-US" sz="2000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建筑信息模型（</a:t>
                      </a:r>
                      <a:r>
                        <a:rPr lang="en-US" altLang="zh-CN" sz="2000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BIM</a:t>
                      </a:r>
                      <a:r>
                        <a:rPr lang="zh-CN" altLang="en-US" sz="2000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）技术实施应用收费指南</a:t>
                      </a:r>
                      <a:r>
                        <a:rPr lang="en-US" altLang="zh-CN" sz="2000" dirty="0"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》</a:t>
                      </a:r>
                      <a:endParaRPr lang="zh-CN" altLang="en-US" sz="2000" dirty="0"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51435" marR="51435" marT="25718" marB="25718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A5A5A5"/>
                      </a:solidFill>
                    </a:lnT>
                    <a:lnB w="12700" cmpd="sng">
                      <a:solidFill>
                        <a:srgbClr val="A5A5A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A5A5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2836">
                <a:tc>
                  <a:txBody>
                    <a:bodyPr/>
                    <a:lstStyle>
                      <a:lvl1pPr marL="0" indent="0" algn="ctr" defTabSz="91440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3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1pPr>
                      <a:lvl2pPr marL="4572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2pPr>
                      <a:lvl3pPr marL="9144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3pPr>
                      <a:lvl4pPr marL="13716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4pPr>
                      <a:lvl5pPr marL="18288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5pPr>
                      <a:lvl6pPr marL="22860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6pPr>
                      <a:lvl7pPr marL="27432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7pPr>
                      <a:lvl8pPr marL="32004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8pPr>
                      <a:lvl9pPr marL="3657600" indent="0" algn="ctr" defTabSz="91440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66FF"/>
                        </a:buClr>
                        <a:buFont typeface="Wingdings" panose="05000000000000000000" pitchFamily="2" charset="2"/>
                        <a:buChar char="Ø"/>
                        <a:defRPr sz="1800" b="1" i="0" u="none" kern="1200" baseline="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algn="l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 i="0" u="none" kern="1200" baseline="0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发布时间：</a:t>
                      </a:r>
                      <a:r>
                        <a:rPr lang="en-US" altLang="zh-CN" sz="1800" b="1" i="0" u="none" kern="1200" baseline="0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2020</a:t>
                      </a:r>
                      <a:r>
                        <a:rPr lang="zh-CN" altLang="en-US" sz="1800" b="1" i="0" u="none" kern="1200" baseline="0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年</a:t>
                      </a:r>
                      <a:r>
                        <a:rPr lang="en-US" altLang="zh-CN" sz="1800" b="1" i="0" u="none" kern="1200" baseline="0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4</a:t>
                      </a:r>
                      <a:r>
                        <a:rPr lang="zh-CN" altLang="en-US" sz="1800" b="1" i="0" u="none" kern="1200" baseline="0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月</a:t>
                      </a:r>
                      <a:r>
                        <a:rPr lang="en-US" altLang="zh-CN" sz="1800" b="1" i="0" u="none" kern="1200" baseline="0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20</a:t>
                      </a:r>
                      <a:r>
                        <a:rPr lang="zh-CN" altLang="en-US" sz="1800" b="1" i="0" u="none" kern="1200" baseline="0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日</a:t>
                      </a:r>
                      <a:endParaRPr lang="en-US" altLang="zh-CN" sz="1800" b="1" i="0" u="none" kern="1200" baseline="0" dirty="0">
                        <a:solidFill>
                          <a:schemeClr val="tx1"/>
                        </a:solidFill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 i="0" u="none" kern="1200" baseline="0" dirty="0">
                          <a:solidFill>
                            <a:schemeClr val="tx1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重点摘要：</a:t>
                      </a:r>
                      <a:r>
                        <a:rPr lang="en-US" altLang="zh-CN" sz="1800" b="1" i="0" u="none" kern="1200" baseline="0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T/NCIA0001-2020,</a:t>
                      </a:r>
                      <a:r>
                        <a:rPr lang="zh-CN" altLang="en-US" sz="1800" b="1" i="0" u="none" kern="1200" baseline="0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自</a:t>
                      </a:r>
                      <a:r>
                        <a:rPr lang="en-US" altLang="zh-CN" sz="1800" b="1" i="0" u="none" kern="1200" baseline="0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2020</a:t>
                      </a:r>
                      <a:r>
                        <a:rPr lang="zh-CN" altLang="en-US" sz="1800" b="1" i="0" u="none" kern="1200" baseline="0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年</a:t>
                      </a:r>
                      <a:r>
                        <a:rPr lang="en-US" altLang="zh-CN" sz="1800" b="1" i="0" u="none" kern="1200" baseline="0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5</a:t>
                      </a:r>
                      <a:r>
                        <a:rPr lang="zh-CN" altLang="en-US" sz="1800" b="1" i="0" u="none" kern="1200" baseline="0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月</a:t>
                      </a:r>
                      <a:r>
                        <a:rPr lang="en-US" altLang="zh-CN" sz="1800" b="1" i="0" u="none" kern="1200" baseline="0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20</a:t>
                      </a:r>
                      <a:r>
                        <a:rPr lang="zh-CN" altLang="en-US" sz="1800" b="1" i="0" u="none" kern="1200" baseline="0" dirty="0">
                          <a:solidFill>
                            <a:srgbClr val="C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日实施。</a:t>
                      </a:r>
                      <a:endParaRPr lang="zh-CN" altLang="en-US" sz="1800" b="1" i="0" u="none" kern="1200" baseline="0" dirty="0">
                        <a:solidFill>
                          <a:schemeClr val="tx1"/>
                        </a:solidFill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51435" marR="51435" marT="25718" marB="25718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rgbClr val="A5A5A5"/>
                      </a:solidFill>
                    </a:lnT>
                    <a:lnB w="12700" cmpd="sng">
                      <a:solidFill>
                        <a:srgbClr val="A5A5A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alpha val="20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t>21</a:t>
            </a:fld>
            <a:endParaRPr lang="zh-CN" altLang="en-US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619672" y="404664"/>
            <a:ext cx="6696744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part2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、</a:t>
            </a: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BIM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的演化和发展</a:t>
            </a:r>
          </a:p>
        </p:txBody>
      </p:sp>
      <p:sp>
        <p:nvSpPr>
          <p:cNvPr id="6" name="内容占位符 4"/>
          <p:cNvSpPr txBox="1"/>
          <p:nvPr/>
        </p:nvSpPr>
        <p:spPr>
          <a:xfrm>
            <a:off x="456591" y="1052736"/>
            <a:ext cx="8219256" cy="64807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b="0" dirty="0">
                <a:cs typeface="+mn-ea"/>
                <a:sym typeface="+mn-lt"/>
              </a:rPr>
              <a:t>BIM</a:t>
            </a:r>
            <a:r>
              <a:rPr lang="zh-CN" altLang="en-US" b="0" dirty="0">
                <a:cs typeface="+mn-ea"/>
                <a:sym typeface="+mn-lt"/>
              </a:rPr>
              <a:t>软件可分为</a:t>
            </a:r>
            <a:r>
              <a:rPr lang="en-US" altLang="zh-CN" b="0" dirty="0">
                <a:solidFill>
                  <a:srgbClr val="FF0000"/>
                </a:solidFill>
                <a:cs typeface="+mn-ea"/>
                <a:sym typeface="+mn-lt"/>
              </a:rPr>
              <a:t>BIM</a:t>
            </a:r>
            <a:r>
              <a:rPr lang="zh-CN" altLang="en-US" b="0" dirty="0">
                <a:solidFill>
                  <a:srgbClr val="FF0000"/>
                </a:solidFill>
                <a:cs typeface="+mn-ea"/>
                <a:sym typeface="+mn-lt"/>
              </a:rPr>
              <a:t>基础软件、</a:t>
            </a:r>
            <a:r>
              <a:rPr lang="en-US" altLang="zh-CN" b="0" dirty="0">
                <a:solidFill>
                  <a:srgbClr val="FF0000"/>
                </a:solidFill>
                <a:cs typeface="+mn-ea"/>
                <a:sym typeface="+mn-lt"/>
              </a:rPr>
              <a:t>BIM</a:t>
            </a:r>
            <a:r>
              <a:rPr lang="zh-CN" altLang="en-US" b="0" dirty="0">
                <a:solidFill>
                  <a:srgbClr val="FF0000"/>
                </a:solidFill>
                <a:cs typeface="+mn-ea"/>
                <a:sym typeface="+mn-lt"/>
              </a:rPr>
              <a:t>工具软件和</a:t>
            </a:r>
            <a:r>
              <a:rPr lang="en-US" altLang="zh-CN" b="0" dirty="0">
                <a:solidFill>
                  <a:srgbClr val="FF0000"/>
                </a:solidFill>
                <a:cs typeface="+mn-ea"/>
                <a:sym typeface="+mn-lt"/>
              </a:rPr>
              <a:t>BIM</a:t>
            </a:r>
            <a:r>
              <a:rPr lang="zh-CN" altLang="en-US" b="0" dirty="0">
                <a:solidFill>
                  <a:srgbClr val="FF0000"/>
                </a:solidFill>
                <a:cs typeface="+mn-ea"/>
                <a:sym typeface="+mn-lt"/>
              </a:rPr>
              <a:t>平台软件</a:t>
            </a:r>
            <a:endParaRPr lang="en-US" altLang="zh-CN" b="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859" y="1774205"/>
            <a:ext cx="6480720" cy="494727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t>22</a:t>
            </a:fld>
            <a:endParaRPr lang="zh-CN" altLang="en-US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619672" y="404664"/>
            <a:ext cx="6696744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part2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、</a:t>
            </a: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BIM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的演化和发展</a:t>
            </a:r>
          </a:p>
        </p:txBody>
      </p:sp>
      <p:pic>
        <p:nvPicPr>
          <p:cNvPr id="4" name="内容占位符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89" y="1295802"/>
            <a:ext cx="9032240" cy="5157534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t>23</a:t>
            </a:fld>
            <a:endParaRPr lang="zh-CN" alt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black">
          <a:xfrm>
            <a:off x="450167" y="1897292"/>
            <a:ext cx="8442313" cy="600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endParaRPr lang="en-US" altLang="zh-CN" sz="1000" dirty="0">
              <a:solidFill>
                <a:srgbClr val="B10303"/>
              </a:solidFill>
              <a:latin typeface="Arial" panose="020B0604020202020204" pitchFamily="34" charset="0"/>
            </a:endParaRPr>
          </a:p>
          <a:p>
            <a:pPr eaLnBrk="0" hangingPunct="0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0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三维设计软件</a:t>
            </a:r>
            <a:r>
              <a:rPr lang="zh-CN" altLang="en-US" sz="2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，有建筑版、结构版、机电版（设备版）。</a:t>
            </a:r>
            <a:endParaRPr lang="en-US" altLang="zh-CN" sz="2000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 flipH="1">
            <a:off x="336600" y="1284089"/>
            <a:ext cx="4762" cy="3095625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5" name="Line 24"/>
          <p:cNvSpPr>
            <a:spLocks noChangeShapeType="1"/>
          </p:cNvSpPr>
          <p:nvPr/>
        </p:nvSpPr>
        <p:spPr bwMode="auto">
          <a:xfrm rot="16200000" flipH="1">
            <a:off x="2119362" y="213221"/>
            <a:ext cx="6350" cy="3557588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544" y="1323750"/>
            <a:ext cx="2159566" cy="7017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3600" dirty="0">
                <a:solidFill>
                  <a:srgbClr val="B10303"/>
                </a:solidFill>
                <a:ea typeface="华文行楷" panose="02010800040101010101" pitchFamily="2" charset="-122"/>
                <a:cs typeface="Times New Roman" panose="02020603050405020304" pitchFamily="18" charset="0"/>
              </a:rPr>
              <a:t>Revit</a:t>
            </a:r>
            <a:r>
              <a:rPr lang="zh-CN" altLang="en-US" sz="3600" dirty="0">
                <a:solidFill>
                  <a:srgbClr val="B1030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软件</a:t>
            </a:r>
            <a:endParaRPr lang="en-US" altLang="zh-CN" sz="3600" dirty="0">
              <a:solidFill>
                <a:srgbClr val="B10303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1547664" y="302483"/>
            <a:ext cx="6696744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part2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、</a:t>
            </a: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BIM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的演化和发展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688" y="2643392"/>
            <a:ext cx="5593196" cy="397588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2643392"/>
            <a:ext cx="6317332" cy="404086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34596" y="2648354"/>
            <a:ext cx="6375516" cy="40780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t>24</a:t>
            </a:fld>
            <a:endParaRPr lang="zh-CN" alt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black">
          <a:xfrm>
            <a:off x="450167" y="1897292"/>
            <a:ext cx="8442313" cy="600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endParaRPr lang="en-US" altLang="zh-CN" sz="1000" dirty="0">
              <a:solidFill>
                <a:srgbClr val="B10303"/>
              </a:solidFill>
              <a:latin typeface="Arial" panose="020B0604020202020204" pitchFamily="34" charset="0"/>
            </a:endParaRPr>
          </a:p>
          <a:p>
            <a:pPr eaLnBrk="0" hangingPunct="0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000" dirty="0">
                <a:latin typeface="仿宋" panose="02010609060101010101" pitchFamily="49" charset="-122"/>
                <a:ea typeface="仿宋" panose="02010609060101010101" pitchFamily="49" charset="-122"/>
              </a:rPr>
              <a:t>基于</a:t>
            </a:r>
            <a:r>
              <a:rPr lang="en-US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AutoCAD</a:t>
            </a:r>
            <a:r>
              <a:rPr lang="zh-CN" altLang="en-US" sz="2000" dirty="0">
                <a:latin typeface="仿宋" panose="02010609060101010101" pitchFamily="49" charset="-122"/>
                <a:ea typeface="仿宋" panose="02010609060101010101" pitchFamily="49" charset="-122"/>
              </a:rPr>
              <a:t>和</a:t>
            </a:r>
            <a:r>
              <a:rPr lang="en-US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Revit</a:t>
            </a:r>
            <a:r>
              <a:rPr lang="zh-CN" altLang="en-US" sz="2000" dirty="0">
                <a:latin typeface="仿宋" panose="02010609060101010101" pitchFamily="49" charset="-122"/>
                <a:ea typeface="仿宋" panose="02010609060101010101" pitchFamily="49" charset="-122"/>
              </a:rPr>
              <a:t>双平台的</a:t>
            </a:r>
            <a:r>
              <a:rPr lang="zh-CN" altLang="en-US" sz="20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建筑设备行业的三维设计软件</a:t>
            </a:r>
            <a:endParaRPr lang="en-US" altLang="zh-CN" sz="2000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 flipH="1">
            <a:off x="336600" y="1284089"/>
            <a:ext cx="4762" cy="3095625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5" name="Line 24"/>
          <p:cNvSpPr>
            <a:spLocks noChangeShapeType="1"/>
          </p:cNvSpPr>
          <p:nvPr/>
        </p:nvSpPr>
        <p:spPr bwMode="auto">
          <a:xfrm rot="16200000" flipH="1">
            <a:off x="2119362" y="213221"/>
            <a:ext cx="6350" cy="3557588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544" y="1323750"/>
            <a:ext cx="3134191" cy="6878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3600" dirty="0" err="1">
                <a:solidFill>
                  <a:srgbClr val="B10303"/>
                </a:solidFill>
                <a:ea typeface="华文行楷" panose="02010800040101010101" pitchFamily="2" charset="-122"/>
                <a:cs typeface="Times New Roman" panose="02020603050405020304" pitchFamily="18" charset="0"/>
              </a:rPr>
              <a:t>MagiCAD</a:t>
            </a:r>
            <a:r>
              <a:rPr lang="zh-CN" altLang="en-US" sz="3600" dirty="0">
                <a:solidFill>
                  <a:srgbClr val="B1030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软件</a:t>
            </a:r>
            <a:endParaRPr lang="en-US" altLang="zh-CN" sz="3600" dirty="0">
              <a:solidFill>
                <a:srgbClr val="B10303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1547664" y="302483"/>
            <a:ext cx="6696744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part2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、</a:t>
            </a: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BIM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的演化和发展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803" y="2585173"/>
            <a:ext cx="7462652" cy="4012178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t>25</a:t>
            </a:fld>
            <a:endParaRPr lang="zh-CN" alt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black">
          <a:xfrm>
            <a:off x="450167" y="1897292"/>
            <a:ext cx="8442313" cy="93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endParaRPr lang="en-US" altLang="zh-CN" sz="1000" dirty="0">
              <a:solidFill>
                <a:srgbClr val="B10303"/>
              </a:solidFill>
              <a:latin typeface="Arial" panose="020B0604020202020204" pitchFamily="34" charset="0"/>
            </a:endParaRPr>
          </a:p>
          <a:p>
            <a:pPr eaLnBrk="0" hangingPunct="0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000" dirty="0">
                <a:latin typeface="仿宋" panose="02010609060101010101" pitchFamily="49" charset="-122"/>
                <a:ea typeface="仿宋" panose="02010609060101010101" pitchFamily="49" charset="-122"/>
              </a:rPr>
              <a:t>可将设计、施工和其他数据集成，实现模型</a:t>
            </a:r>
            <a:r>
              <a:rPr lang="zh-CN" altLang="en-US" sz="20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可视化和实时漫游</a:t>
            </a:r>
            <a:r>
              <a:rPr lang="zh-CN" altLang="en-US" sz="2000" dirty="0"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zh-CN" altLang="en-US" sz="20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优化审核</a:t>
            </a:r>
            <a:r>
              <a:rPr lang="zh-CN" altLang="en-US" sz="2000" dirty="0"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zh-CN" altLang="en-US" sz="20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进度模拟</a:t>
            </a:r>
            <a:r>
              <a:rPr lang="zh-CN" altLang="en-US" sz="2000" dirty="0">
                <a:latin typeface="仿宋" panose="02010609060101010101" pitchFamily="49" charset="-122"/>
                <a:ea typeface="仿宋" panose="02010609060101010101" pitchFamily="49" charset="-122"/>
              </a:rPr>
              <a:t>和</a:t>
            </a:r>
            <a:r>
              <a:rPr lang="zh-CN" altLang="en-US" sz="20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碰撞检测</a:t>
            </a:r>
            <a:r>
              <a:rPr lang="zh-CN" altLang="en-US" sz="2000" dirty="0">
                <a:latin typeface="仿宋" panose="02010609060101010101" pitchFamily="49" charset="-122"/>
                <a:ea typeface="仿宋" panose="02010609060101010101" pitchFamily="49" charset="-122"/>
              </a:rPr>
              <a:t>等功能。</a:t>
            </a:r>
            <a:endParaRPr lang="en-US" altLang="zh-CN" sz="20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 flipH="1">
            <a:off x="336600" y="1284089"/>
            <a:ext cx="4762" cy="3095625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5" name="Line 24"/>
          <p:cNvSpPr>
            <a:spLocks noChangeShapeType="1"/>
          </p:cNvSpPr>
          <p:nvPr/>
        </p:nvSpPr>
        <p:spPr bwMode="auto">
          <a:xfrm rot="16200000" flipH="1">
            <a:off x="2119362" y="213221"/>
            <a:ext cx="6350" cy="3557588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544" y="1323750"/>
            <a:ext cx="3416320" cy="6878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3600" dirty="0" err="1">
                <a:solidFill>
                  <a:srgbClr val="B10303"/>
                </a:solidFill>
                <a:ea typeface="华文行楷" panose="02010800040101010101" pitchFamily="2" charset="-122"/>
                <a:cs typeface="Times New Roman" panose="02020603050405020304" pitchFamily="18" charset="0"/>
              </a:rPr>
              <a:t>Navisworks</a:t>
            </a:r>
            <a:r>
              <a:rPr lang="zh-CN" altLang="en-US" sz="3600" dirty="0">
                <a:solidFill>
                  <a:srgbClr val="B1030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软件</a:t>
            </a:r>
            <a:endParaRPr lang="en-US" altLang="zh-CN" sz="3600" dirty="0">
              <a:solidFill>
                <a:srgbClr val="B10303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1547664" y="302483"/>
            <a:ext cx="6696744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part2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、</a:t>
            </a: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BIM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的演化和发展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1717" y="2907772"/>
            <a:ext cx="5479835" cy="370185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1717" y="2904457"/>
            <a:ext cx="6496675" cy="386355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5860" y="2859461"/>
            <a:ext cx="6562532" cy="39535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t>26</a:t>
            </a:fld>
            <a:endParaRPr lang="zh-CN" alt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black">
          <a:xfrm>
            <a:off x="450167" y="1897292"/>
            <a:ext cx="8442313" cy="598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endParaRPr lang="en-US" altLang="zh-CN" sz="1000" dirty="0">
              <a:solidFill>
                <a:srgbClr val="B10303"/>
              </a:solidFill>
              <a:latin typeface="Arial" panose="020B0604020202020204" pitchFamily="34" charset="0"/>
            </a:endParaRPr>
          </a:p>
          <a:p>
            <a:pPr eaLnBrk="0" hangingPunct="0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0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图形算量</a:t>
            </a:r>
            <a:r>
              <a:rPr lang="zh-CN" altLang="en-US" sz="2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软件、</a:t>
            </a:r>
            <a:r>
              <a:rPr lang="zh-CN" altLang="en-US" sz="20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钢筋算量</a:t>
            </a:r>
            <a:r>
              <a:rPr lang="zh-CN" altLang="en-US" sz="2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软件、</a:t>
            </a:r>
            <a:r>
              <a:rPr lang="zh-CN" altLang="en-US" sz="20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工程计价</a:t>
            </a:r>
            <a:r>
              <a:rPr lang="zh-CN" altLang="en-US" sz="2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软件。广联达、鲁班、斯维尔</a:t>
            </a:r>
            <a:endParaRPr lang="en-US" altLang="zh-CN" sz="2000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 flipH="1">
            <a:off x="336600" y="1284089"/>
            <a:ext cx="4762" cy="3095625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5" name="Line 24"/>
          <p:cNvSpPr>
            <a:spLocks noChangeShapeType="1"/>
          </p:cNvSpPr>
          <p:nvPr/>
        </p:nvSpPr>
        <p:spPr bwMode="auto">
          <a:xfrm rot="16200000" flipH="1">
            <a:off x="2119362" y="213221"/>
            <a:ext cx="6350" cy="3557588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544" y="1323750"/>
            <a:ext cx="2954655" cy="6878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3600" dirty="0">
                <a:solidFill>
                  <a:srgbClr val="B10303"/>
                </a:solidFill>
                <a:ea typeface="华文行楷" panose="02010800040101010101" pitchFamily="2" charset="-122"/>
                <a:cs typeface="Times New Roman" panose="02020603050405020304" pitchFamily="18" charset="0"/>
              </a:rPr>
              <a:t>BIM</a:t>
            </a:r>
            <a:r>
              <a:rPr lang="zh-CN" altLang="en-US" sz="3600" dirty="0">
                <a:solidFill>
                  <a:srgbClr val="B10303"/>
                </a:solidFill>
                <a:ea typeface="华文行楷" panose="02010800040101010101" pitchFamily="2" charset="-122"/>
                <a:cs typeface="Times New Roman" panose="02020603050405020304" pitchFamily="18" charset="0"/>
              </a:rPr>
              <a:t>造价</a:t>
            </a:r>
            <a:r>
              <a:rPr lang="zh-CN" altLang="en-US" sz="3600" dirty="0">
                <a:solidFill>
                  <a:srgbClr val="B1030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软件</a:t>
            </a:r>
            <a:endParaRPr lang="en-US" altLang="zh-CN" sz="3600" dirty="0">
              <a:solidFill>
                <a:srgbClr val="B10303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1547664" y="302483"/>
            <a:ext cx="6696744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part2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、</a:t>
            </a: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BIM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的演化和发展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1442" y="2526665"/>
            <a:ext cx="6317290" cy="421507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1442" y="2532480"/>
            <a:ext cx="6408712" cy="418577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1442" y="2489365"/>
            <a:ext cx="7094690" cy="4293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t>27</a:t>
            </a:fld>
            <a:endParaRPr lang="zh-CN" alt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black">
          <a:xfrm>
            <a:off x="450167" y="1897292"/>
            <a:ext cx="8442313" cy="558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endParaRPr lang="en-US" altLang="zh-CN" sz="1000" dirty="0">
              <a:solidFill>
                <a:srgbClr val="B10303"/>
              </a:solidFill>
              <a:latin typeface="Arial" panose="020B0604020202020204" pitchFamily="34" charset="0"/>
            </a:endParaRPr>
          </a:p>
          <a:p>
            <a:pPr eaLnBrk="0" hangingPunct="0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000" dirty="0">
                <a:latin typeface="仿宋" panose="02010609060101010101" pitchFamily="49" charset="-122"/>
                <a:ea typeface="仿宋" panose="02010609060101010101" pitchFamily="49" charset="-122"/>
              </a:rPr>
              <a:t>用于建设项目</a:t>
            </a:r>
            <a:r>
              <a:rPr lang="zh-CN" altLang="en-US" sz="20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全过程临建规划设计的三维软件。关联达、</a:t>
            </a:r>
            <a:r>
              <a:rPr lang="en-US" altLang="zh-CN" sz="20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PKPM</a:t>
            </a:r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 flipH="1">
            <a:off x="336600" y="1284089"/>
            <a:ext cx="4762" cy="3095625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5" name="Line 24"/>
          <p:cNvSpPr>
            <a:spLocks noChangeShapeType="1"/>
          </p:cNvSpPr>
          <p:nvPr/>
        </p:nvSpPr>
        <p:spPr bwMode="auto">
          <a:xfrm rot="16200000" flipH="1">
            <a:off x="2806300" y="-473718"/>
            <a:ext cx="0" cy="4925115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544" y="1323750"/>
            <a:ext cx="4801314" cy="7017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3600" dirty="0">
                <a:solidFill>
                  <a:srgbClr val="B10303"/>
                </a:solidFill>
                <a:ea typeface="华文行楷" panose="02010800040101010101" pitchFamily="2" charset="-122"/>
                <a:cs typeface="Times New Roman" panose="02020603050405020304" pitchFamily="18" charset="0"/>
              </a:rPr>
              <a:t>BIM</a:t>
            </a:r>
            <a:r>
              <a:rPr lang="zh-CN" altLang="en-US" sz="3600" dirty="0">
                <a:solidFill>
                  <a:srgbClr val="B10303"/>
                </a:solidFill>
                <a:ea typeface="华文行楷" panose="02010800040101010101" pitchFamily="2" charset="-122"/>
                <a:cs typeface="Times New Roman" panose="02020603050405020304" pitchFamily="18" charset="0"/>
              </a:rPr>
              <a:t>施工场地布置</a:t>
            </a:r>
            <a:r>
              <a:rPr lang="zh-CN" altLang="en-US" sz="3600" dirty="0">
                <a:solidFill>
                  <a:srgbClr val="B1030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软件</a:t>
            </a:r>
            <a:endParaRPr lang="en-US" altLang="zh-CN" sz="3600" dirty="0">
              <a:solidFill>
                <a:srgbClr val="B10303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1547664" y="302483"/>
            <a:ext cx="6696744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part2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、</a:t>
            </a: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BIM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的演化和发展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648" y="2547646"/>
            <a:ext cx="6120680" cy="396144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t>28</a:t>
            </a:fld>
            <a:endParaRPr lang="zh-CN" alt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black">
          <a:xfrm>
            <a:off x="450167" y="1897292"/>
            <a:ext cx="8442313" cy="598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endParaRPr lang="en-US" altLang="zh-CN" sz="1000" dirty="0">
              <a:solidFill>
                <a:srgbClr val="B10303"/>
              </a:solidFill>
              <a:latin typeface="Arial" panose="020B0604020202020204" pitchFamily="34" charset="0"/>
            </a:endParaRPr>
          </a:p>
          <a:p>
            <a:pPr eaLnBrk="0" hangingPunct="0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000" dirty="0">
                <a:latin typeface="仿宋" panose="02010609060101010101" pitchFamily="49" charset="-122"/>
                <a:ea typeface="仿宋" panose="02010609060101010101" pitchFamily="49" charset="-122"/>
              </a:rPr>
              <a:t>微软</a:t>
            </a:r>
            <a:r>
              <a:rPr lang="en-US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Project</a:t>
            </a:r>
            <a:r>
              <a:rPr lang="zh-CN" altLang="en-US" sz="2000" dirty="0">
                <a:latin typeface="仿宋" panose="02010609060101010101" pitchFamily="49" charset="-122"/>
                <a:ea typeface="仿宋" panose="02010609060101010101" pitchFamily="49" charset="-122"/>
              </a:rPr>
              <a:t>软件、广联达梦龙软件、</a:t>
            </a:r>
            <a:r>
              <a:rPr lang="en-US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PKPM</a:t>
            </a:r>
            <a:r>
              <a:rPr lang="zh-CN" altLang="en-US" sz="2000" dirty="0">
                <a:latin typeface="仿宋" panose="02010609060101010101" pitchFamily="49" charset="-122"/>
                <a:ea typeface="仿宋" panose="02010609060101010101" pitchFamily="49" charset="-122"/>
              </a:rPr>
              <a:t>网络计划软件。。。</a:t>
            </a:r>
            <a:endParaRPr lang="en-US" altLang="zh-CN" sz="20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 flipH="1">
            <a:off x="336600" y="1284089"/>
            <a:ext cx="4762" cy="3095625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5" name="Line 24"/>
          <p:cNvSpPr>
            <a:spLocks noChangeShapeType="1"/>
          </p:cNvSpPr>
          <p:nvPr/>
        </p:nvSpPr>
        <p:spPr bwMode="auto">
          <a:xfrm rot="16200000" flipH="1">
            <a:off x="2806300" y="-473718"/>
            <a:ext cx="0" cy="4925115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544" y="1323750"/>
            <a:ext cx="3877985" cy="7017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3600" dirty="0">
                <a:solidFill>
                  <a:srgbClr val="B10303"/>
                </a:solidFill>
                <a:ea typeface="华文行楷" panose="02010800040101010101" pitchFamily="2" charset="-122"/>
                <a:cs typeface="Times New Roman" panose="02020603050405020304" pitchFamily="18" charset="0"/>
              </a:rPr>
              <a:t>施工进度计划</a:t>
            </a:r>
            <a:r>
              <a:rPr lang="zh-CN" altLang="en-US" sz="3600" dirty="0">
                <a:solidFill>
                  <a:srgbClr val="B1030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软件</a:t>
            </a:r>
            <a:endParaRPr lang="en-US" altLang="zh-CN" sz="3600" dirty="0">
              <a:solidFill>
                <a:srgbClr val="B10303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1547664" y="302483"/>
            <a:ext cx="6696744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part2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、</a:t>
            </a: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BIM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的演化和发展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84" y="2693590"/>
            <a:ext cx="7416824" cy="3810653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t>29</a:t>
            </a:fld>
            <a:endParaRPr lang="zh-CN" alt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black">
          <a:xfrm>
            <a:off x="539552" y="2135325"/>
            <a:ext cx="8442313" cy="429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000" dirty="0">
                <a:latin typeface="仿宋" panose="02010609060101010101" pitchFamily="49" charset="-122"/>
                <a:ea typeface="仿宋" panose="02010609060101010101" pitchFamily="49" charset="-122"/>
              </a:rPr>
              <a:t>广联达</a:t>
            </a:r>
            <a:r>
              <a:rPr lang="en-US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5D</a:t>
            </a:r>
            <a:r>
              <a:rPr lang="zh-CN" altLang="en-US" sz="2000" dirty="0">
                <a:latin typeface="仿宋" panose="02010609060101010101" pitchFamily="49" charset="-122"/>
                <a:ea typeface="仿宋" panose="02010609060101010101" pitchFamily="49" charset="-122"/>
              </a:rPr>
              <a:t>系列软件、鲁班</a:t>
            </a:r>
            <a:r>
              <a:rPr lang="en-US" altLang="zh-CN" sz="2000" dirty="0">
                <a:latin typeface="仿宋" panose="02010609060101010101" pitchFamily="49" charset="-122"/>
                <a:ea typeface="仿宋" panose="02010609060101010101" pitchFamily="49" charset="-122"/>
              </a:rPr>
              <a:t>BIM</a:t>
            </a:r>
            <a:r>
              <a:rPr lang="zh-CN" altLang="en-US" sz="2000" dirty="0">
                <a:latin typeface="仿宋" panose="02010609060101010101" pitchFamily="49" charset="-122"/>
                <a:ea typeface="仿宋" panose="02010609060101010101" pitchFamily="49" charset="-122"/>
              </a:rPr>
              <a:t>系列软件</a:t>
            </a:r>
            <a:endParaRPr lang="en-US" altLang="zh-CN" sz="20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 flipH="1">
            <a:off x="336600" y="1284089"/>
            <a:ext cx="4762" cy="3095625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5" name="Line 24"/>
          <p:cNvSpPr>
            <a:spLocks noChangeShapeType="1"/>
          </p:cNvSpPr>
          <p:nvPr/>
        </p:nvSpPr>
        <p:spPr bwMode="auto">
          <a:xfrm rot="16200000" flipH="1">
            <a:off x="2806300" y="-473718"/>
            <a:ext cx="0" cy="4925115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544" y="1323750"/>
            <a:ext cx="3877985" cy="6878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3600" dirty="0">
                <a:solidFill>
                  <a:srgbClr val="B10303"/>
                </a:solidFill>
                <a:ea typeface="华文行楷" panose="02010800040101010101" pitchFamily="2" charset="-122"/>
                <a:cs typeface="Times New Roman" panose="02020603050405020304" pitchFamily="18" charset="0"/>
              </a:rPr>
              <a:t>BIM</a:t>
            </a:r>
            <a:r>
              <a:rPr lang="zh-CN" altLang="en-US" sz="3600" dirty="0">
                <a:solidFill>
                  <a:srgbClr val="B10303"/>
                </a:solidFill>
                <a:ea typeface="华文行楷" panose="02010800040101010101" pitchFamily="2" charset="-122"/>
                <a:cs typeface="Times New Roman" panose="02020603050405020304" pitchFamily="18" charset="0"/>
              </a:rPr>
              <a:t>施工管理</a:t>
            </a:r>
            <a:r>
              <a:rPr lang="zh-CN" altLang="en-US" sz="3600" dirty="0">
                <a:solidFill>
                  <a:srgbClr val="B1030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软件</a:t>
            </a:r>
            <a:endParaRPr lang="en-US" altLang="zh-CN" sz="3600" dirty="0">
              <a:solidFill>
                <a:srgbClr val="B10303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1547664" y="302483"/>
            <a:ext cx="6696744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part2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、</a:t>
            </a: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BIM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的演化和发展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401" y="2595809"/>
            <a:ext cx="7623007" cy="400343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灯片编号占位符 5"/>
          <p:cNvSpPr txBox="1">
            <a:spLocks noGrp="1" noChangeArrowheads="1"/>
          </p:cNvSpPr>
          <p:nvPr/>
        </p:nvSpPr>
        <p:spPr bwMode="auto">
          <a:xfrm>
            <a:off x="6786578" y="6143644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endParaRPr lang="zh-CN" altLang="en-US" sz="1400" b="0" dirty="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907704" y="20283"/>
            <a:ext cx="5500726" cy="1071546"/>
          </a:xfrm>
        </p:spPr>
        <p:txBody>
          <a:bodyPr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本次培训主要内容</a:t>
            </a:r>
          </a:p>
        </p:txBody>
      </p:sp>
      <p:sp>
        <p:nvSpPr>
          <p:cNvPr id="21555" name="灯片编号占位符 1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858016" y="6215082"/>
            <a:ext cx="2133600" cy="476250"/>
          </a:xfrm>
          <a:noFill/>
          <a:ln>
            <a:miter lim="800000"/>
          </a:ln>
        </p:spPr>
        <p:txBody>
          <a:bodyPr/>
          <a:lstStyle/>
          <a:p>
            <a:pPr>
              <a:buNone/>
            </a:pPr>
            <a:fld id="{3EC5881E-34FC-4A7B-9280-065C9EC8CC1E}" type="slidenum">
              <a:rPr lang="zh-CN" altLang="en-US"/>
              <a:t>3</a:t>
            </a:fld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611560" y="1772816"/>
            <a:ext cx="7776864" cy="4025173"/>
            <a:chOff x="1122172" y="2149158"/>
            <a:chExt cx="6844858" cy="3387258"/>
          </a:xfrm>
        </p:grpSpPr>
        <p:sp>
          <p:nvSpPr>
            <p:cNvPr id="55" name="圆角矩形 24623"/>
            <p:cNvSpPr>
              <a:spLocks noChangeArrowheads="1"/>
            </p:cNvSpPr>
            <p:nvPr/>
          </p:nvSpPr>
          <p:spPr bwMode="auto">
            <a:xfrm>
              <a:off x="2026598" y="5013176"/>
              <a:ext cx="4831418" cy="523240"/>
            </a:xfrm>
            <a:prstGeom prst="roundRect">
              <a:avLst>
                <a:gd name="adj" fmla="val 16667"/>
              </a:avLst>
            </a:prstGeom>
            <a:solidFill>
              <a:srgbClr val="99CCFF"/>
            </a:solidFill>
            <a:ln w="9525">
              <a:solidFill>
                <a:srgbClr val="000000"/>
              </a:solidFill>
              <a:round/>
            </a:ln>
          </p:spPr>
          <p:txBody>
            <a:bodyPr wrap="none" anchor="ctr"/>
            <a:lstStyle/>
            <a:p>
              <a:pPr marL="342900" indent="-342900" algn="ctr">
                <a:lnSpc>
                  <a:spcPct val="135000"/>
                </a:lnSpc>
                <a:buClr>
                  <a:schemeClr val="folHlink"/>
                </a:buClr>
                <a:buSzPct val="85000"/>
                <a:buNone/>
              </a:pPr>
              <a:r>
                <a:rPr lang="zh-CN" altLang="en-US" sz="3600" dirty="0">
                  <a:solidFill>
                    <a:srgbClr val="FF33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全过程的信息化管理</a:t>
              </a:r>
            </a:p>
          </p:txBody>
        </p:sp>
        <p:sp>
          <p:nvSpPr>
            <p:cNvPr id="48" name="圆角矩形 24623"/>
            <p:cNvSpPr>
              <a:spLocks noChangeArrowheads="1"/>
            </p:cNvSpPr>
            <p:nvPr/>
          </p:nvSpPr>
          <p:spPr bwMode="auto">
            <a:xfrm>
              <a:off x="1122172" y="2492896"/>
              <a:ext cx="2485415" cy="523240"/>
            </a:xfrm>
            <a:prstGeom prst="roundRect">
              <a:avLst>
                <a:gd name="adj" fmla="val 16667"/>
              </a:avLst>
            </a:prstGeom>
            <a:solidFill>
              <a:srgbClr val="99CCFF"/>
            </a:solidFill>
            <a:ln w="9525">
              <a:solidFill>
                <a:srgbClr val="000000"/>
              </a:solidFill>
              <a:round/>
            </a:ln>
          </p:spPr>
          <p:txBody>
            <a:bodyPr wrap="none" anchor="ctr"/>
            <a:lstStyle/>
            <a:p>
              <a:pPr marL="342900" indent="-342900" algn="ctr">
                <a:lnSpc>
                  <a:spcPct val="135000"/>
                </a:lnSpc>
                <a:buClr>
                  <a:schemeClr val="folHlink"/>
                </a:buClr>
                <a:buSzPct val="85000"/>
                <a:buNone/>
              </a:pPr>
              <a:r>
                <a:rPr lang="en-US" altLang="zh-CN" sz="3600" dirty="0">
                  <a:solidFill>
                    <a:srgbClr val="FF33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BIM</a:t>
              </a:r>
              <a:r>
                <a:rPr lang="zh-CN" altLang="en-US" sz="3600" dirty="0">
                  <a:solidFill>
                    <a:srgbClr val="FF33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技术概述</a:t>
              </a: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3643553" y="2149158"/>
              <a:ext cx="1275697" cy="1210716"/>
            </a:xfrm>
            <a:prstGeom prst="rect">
              <a:avLst/>
            </a:prstGeom>
          </p:spPr>
        </p:pic>
        <p:sp>
          <p:nvSpPr>
            <p:cNvPr id="51" name="圆角矩形 24623"/>
            <p:cNvSpPr>
              <a:spLocks noChangeArrowheads="1"/>
            </p:cNvSpPr>
            <p:nvPr/>
          </p:nvSpPr>
          <p:spPr bwMode="auto">
            <a:xfrm>
              <a:off x="4946832" y="2492896"/>
              <a:ext cx="3020198" cy="523240"/>
            </a:xfrm>
            <a:prstGeom prst="roundRect">
              <a:avLst>
                <a:gd name="adj" fmla="val 16667"/>
              </a:avLst>
            </a:prstGeom>
            <a:solidFill>
              <a:srgbClr val="99CCFF"/>
            </a:solidFill>
            <a:ln w="9525">
              <a:solidFill>
                <a:srgbClr val="000000"/>
              </a:solidFill>
              <a:round/>
            </a:ln>
          </p:spPr>
          <p:txBody>
            <a:bodyPr wrap="none" anchor="ctr"/>
            <a:lstStyle/>
            <a:p>
              <a:pPr marL="342900" indent="-342900" algn="ctr">
                <a:lnSpc>
                  <a:spcPct val="135000"/>
                </a:lnSpc>
                <a:buClr>
                  <a:schemeClr val="folHlink"/>
                </a:buClr>
                <a:buSzPct val="85000"/>
                <a:buNone/>
              </a:pPr>
              <a:r>
                <a:rPr lang="en-US" altLang="zh-CN" sz="3600" dirty="0">
                  <a:solidFill>
                    <a:srgbClr val="FF33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BIM</a:t>
              </a:r>
              <a:r>
                <a:rPr lang="zh-CN" altLang="en-US" sz="3600" dirty="0">
                  <a:solidFill>
                    <a:srgbClr val="FF33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技术应用</a:t>
              </a:r>
            </a:p>
          </p:txBody>
        </p:sp>
        <p:sp>
          <p:nvSpPr>
            <p:cNvPr id="5" name="下箭头 4"/>
            <p:cNvSpPr/>
            <p:nvPr/>
          </p:nvSpPr>
          <p:spPr>
            <a:xfrm>
              <a:off x="3913340" y="3549271"/>
              <a:ext cx="736121" cy="1296144"/>
            </a:xfrm>
            <a:prstGeom prst="down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t>30</a:t>
            </a:fld>
            <a:endParaRPr lang="zh-CN" altLang="en-US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619672" y="404664"/>
            <a:ext cx="6696744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part3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、</a:t>
            </a: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BIM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的应用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1441161"/>
            <a:ext cx="8640960" cy="4804064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268759"/>
            <a:ext cx="8784976" cy="5452715"/>
          </a:xfrm>
          <a:prstGeom prst="rect">
            <a:avLst/>
          </a:prstGeom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t>31</a:t>
            </a:fld>
            <a:endParaRPr lang="zh-CN" altLang="en-US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2627784" y="404664"/>
            <a:ext cx="4464769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part3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、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BIM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技术应用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18" y="1486677"/>
            <a:ext cx="8763470" cy="4974767"/>
          </a:xfrm>
          <a:prstGeom prst="rect">
            <a:avLst/>
          </a:prstGeom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t>32</a:t>
            </a:fld>
            <a:endParaRPr lang="zh-CN" altLang="en-US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619672" y="404664"/>
            <a:ext cx="6696744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part3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、</a:t>
            </a: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BIM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的应用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782DE-50FF-413B-B030-C9B21B39F213}" type="slidenum">
              <a:rPr lang="zh-CN" altLang="zh-CN"/>
              <a:t>33</a:t>
            </a:fld>
            <a:endParaRPr lang="zh-CN" altLang="zh-CN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t>34</a:t>
            </a:fld>
            <a:endParaRPr lang="zh-CN" altLang="en-US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619672" y="404664"/>
            <a:ext cx="6696744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>
              <a:lnSpc>
                <a:spcPct val="100000"/>
              </a:lnSpc>
              <a:spcBef>
                <a:spcPct val="0"/>
              </a:spcBef>
              <a:buClrTx/>
              <a:buNone/>
              <a:defRPr/>
            </a:pP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1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、设计阶段应用</a:t>
            </a:r>
            <a:r>
              <a:rPr lang="en-US" altLang="zh-CN" sz="4400" dirty="0">
                <a:solidFill>
                  <a:schemeClr val="bg1"/>
                </a:solidFill>
                <a:ea typeface="黑体" panose="02010609060101010101" pitchFamily="49" charset="-122"/>
              </a:rPr>
              <a:t>3D</a:t>
            </a:r>
            <a:endParaRPr lang="zh-CN" altLang="en-US" sz="44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9372" y="1340768"/>
            <a:ext cx="2971800" cy="490445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1848" y="1340768"/>
            <a:ext cx="2736304" cy="4904457"/>
          </a:xfrm>
          <a:prstGeom prst="rect">
            <a:avLst/>
          </a:prstGeom>
        </p:spPr>
      </p:pic>
      <p:sp>
        <p:nvSpPr>
          <p:cNvPr id="7" name="内容占位符 4"/>
          <p:cNvSpPr txBox="1"/>
          <p:nvPr/>
        </p:nvSpPr>
        <p:spPr>
          <a:xfrm>
            <a:off x="238760" y="2275772"/>
            <a:ext cx="2739936" cy="316945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ts val="0"/>
              </a:spcBef>
              <a:buClrTx/>
              <a:buFont typeface="Wingdings" panose="05000000000000000000" pitchFamily="2" charset="2"/>
              <a:buChar char="u"/>
            </a:pPr>
            <a:r>
              <a:rPr lang="zh-CN" altLang="en-US" sz="2800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方案建模</a:t>
            </a:r>
            <a:endParaRPr lang="en-US" altLang="zh-CN" sz="2800" dirty="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  <a:cs typeface="+mn-ea"/>
              <a:sym typeface="+mn-lt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2800" b="0" dirty="0"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提供标准方案及建模环境，可创建较为复杂的模型体</a:t>
            </a:r>
            <a:endParaRPr lang="en-US" altLang="zh-CN" sz="2800" b="0" dirty="0">
              <a:latin typeface="仿宋" panose="02010609060101010101" pitchFamily="49" charset="-122"/>
              <a:ea typeface="仿宋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t>35</a:t>
            </a:fld>
            <a:endParaRPr lang="zh-CN" altLang="en-US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619672" y="404664"/>
            <a:ext cx="6696744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>
              <a:lnSpc>
                <a:spcPct val="100000"/>
              </a:lnSpc>
              <a:spcBef>
                <a:spcPct val="0"/>
              </a:spcBef>
              <a:buClrTx/>
              <a:buNone/>
              <a:defRPr/>
            </a:pP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1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、设计阶段应用</a:t>
            </a:r>
            <a:r>
              <a:rPr lang="en-US" altLang="zh-CN" sz="4400" dirty="0">
                <a:solidFill>
                  <a:schemeClr val="bg1"/>
                </a:solidFill>
                <a:ea typeface="黑体" panose="02010609060101010101" pitchFamily="49" charset="-122"/>
              </a:rPr>
              <a:t>3D</a:t>
            </a:r>
            <a:endParaRPr lang="zh-CN" altLang="en-US" sz="44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9992" y="1354931"/>
            <a:ext cx="3600450" cy="4890294"/>
          </a:xfrm>
          <a:prstGeom prst="rect">
            <a:avLst/>
          </a:prstGeom>
        </p:spPr>
      </p:pic>
      <p:sp>
        <p:nvSpPr>
          <p:cNvPr id="6" name="内容占位符 4"/>
          <p:cNvSpPr txBox="1"/>
          <p:nvPr/>
        </p:nvSpPr>
        <p:spPr>
          <a:xfrm>
            <a:off x="179512" y="1862534"/>
            <a:ext cx="3826565" cy="3510682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ClrTx/>
              <a:buFont typeface="Wingdings" panose="05000000000000000000" pitchFamily="2" charset="2"/>
              <a:buChar char="u"/>
            </a:pPr>
            <a:r>
              <a:rPr lang="zh-CN" altLang="en-US" sz="2800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全专业三维模型创建</a:t>
            </a:r>
            <a:endParaRPr lang="en-US" altLang="zh-CN" sz="2800" dirty="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  <a:cs typeface="+mn-ea"/>
              <a:sym typeface="+mn-lt"/>
            </a:endParaRPr>
          </a:p>
          <a:p>
            <a:pPr lvl="1">
              <a:lnSpc>
                <a:spcPct val="130000"/>
              </a:lnSpc>
              <a:spcBef>
                <a:spcPct val="0"/>
              </a:spcBef>
              <a:buClrTx/>
              <a:buFont typeface="Wingdings" panose="05000000000000000000" pitchFamily="2" charset="2"/>
              <a:buChar char="Ø"/>
            </a:pPr>
            <a:r>
              <a:rPr lang="zh-CN" altLang="en-US" sz="2800" b="0" dirty="0"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建筑</a:t>
            </a:r>
            <a:endParaRPr lang="en-US" altLang="zh-CN" sz="2800" b="0" dirty="0">
              <a:latin typeface="仿宋" panose="02010609060101010101" pitchFamily="49" charset="-122"/>
              <a:ea typeface="仿宋" panose="02010609060101010101" pitchFamily="49" charset="-122"/>
              <a:cs typeface="+mn-ea"/>
              <a:sym typeface="+mn-lt"/>
            </a:endParaRPr>
          </a:p>
          <a:p>
            <a:pPr lvl="1">
              <a:lnSpc>
                <a:spcPct val="130000"/>
              </a:lnSpc>
              <a:spcBef>
                <a:spcPct val="0"/>
              </a:spcBef>
              <a:buClrTx/>
              <a:buFont typeface="Wingdings" panose="05000000000000000000" pitchFamily="2" charset="2"/>
              <a:buChar char="Ø"/>
            </a:pPr>
            <a:r>
              <a:rPr lang="zh-CN" altLang="en-US" sz="2800" b="0" dirty="0"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结构</a:t>
            </a:r>
            <a:endParaRPr lang="en-US" altLang="zh-CN" sz="2800" b="0" dirty="0">
              <a:latin typeface="仿宋" panose="02010609060101010101" pitchFamily="49" charset="-122"/>
              <a:ea typeface="仿宋" panose="02010609060101010101" pitchFamily="49" charset="-122"/>
              <a:cs typeface="+mn-ea"/>
              <a:sym typeface="+mn-lt"/>
            </a:endParaRPr>
          </a:p>
          <a:p>
            <a:pPr lvl="1">
              <a:lnSpc>
                <a:spcPct val="130000"/>
              </a:lnSpc>
              <a:spcBef>
                <a:spcPct val="0"/>
              </a:spcBef>
              <a:buClrTx/>
              <a:buFont typeface="Wingdings" panose="05000000000000000000" pitchFamily="2" charset="2"/>
              <a:buChar char="Ø"/>
            </a:pPr>
            <a:r>
              <a:rPr lang="zh-CN" altLang="en-US" sz="2800" b="0" dirty="0"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给排水</a:t>
            </a:r>
            <a:endParaRPr lang="en-US" altLang="zh-CN" sz="2800" b="0" dirty="0">
              <a:latin typeface="仿宋" panose="02010609060101010101" pitchFamily="49" charset="-122"/>
              <a:ea typeface="仿宋" panose="02010609060101010101" pitchFamily="49" charset="-122"/>
              <a:cs typeface="+mn-ea"/>
              <a:sym typeface="+mn-lt"/>
            </a:endParaRPr>
          </a:p>
          <a:p>
            <a:pPr lvl="1">
              <a:lnSpc>
                <a:spcPct val="130000"/>
              </a:lnSpc>
              <a:spcBef>
                <a:spcPct val="0"/>
              </a:spcBef>
              <a:buClrTx/>
              <a:buFont typeface="Wingdings" panose="05000000000000000000" pitchFamily="2" charset="2"/>
              <a:buChar char="Ø"/>
            </a:pPr>
            <a:r>
              <a:rPr lang="zh-CN" altLang="en-US" sz="2800" b="0" dirty="0"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暖通</a:t>
            </a:r>
            <a:endParaRPr lang="en-US" altLang="zh-CN" sz="2800" b="0" dirty="0">
              <a:latin typeface="仿宋" panose="02010609060101010101" pitchFamily="49" charset="-122"/>
              <a:ea typeface="仿宋" panose="02010609060101010101" pitchFamily="49" charset="-122"/>
              <a:cs typeface="+mn-ea"/>
              <a:sym typeface="+mn-lt"/>
            </a:endParaRPr>
          </a:p>
          <a:p>
            <a:pPr lvl="1">
              <a:lnSpc>
                <a:spcPct val="130000"/>
              </a:lnSpc>
              <a:spcBef>
                <a:spcPct val="0"/>
              </a:spcBef>
              <a:buClrTx/>
              <a:buFont typeface="Wingdings" panose="05000000000000000000" pitchFamily="2" charset="2"/>
              <a:buChar char="Ø"/>
            </a:pPr>
            <a:r>
              <a:rPr lang="zh-CN" altLang="en-US" sz="2800" b="0" dirty="0"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电气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1760" y="2515542"/>
            <a:ext cx="5962650" cy="4105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l="345" t="-464" r="28842" b="464"/>
          <a:stretch>
            <a:fillRect/>
          </a:stretch>
        </p:blipFill>
        <p:spPr>
          <a:xfrm>
            <a:off x="5990946" y="1516062"/>
            <a:ext cx="3130547" cy="4791075"/>
          </a:xfrm>
          <a:prstGeom prst="rect">
            <a:avLst/>
          </a:prstGeom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t>36</a:t>
            </a:fld>
            <a:endParaRPr lang="zh-CN" altLang="en-US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619672" y="404664"/>
            <a:ext cx="6696744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>
              <a:lnSpc>
                <a:spcPct val="100000"/>
              </a:lnSpc>
              <a:spcBef>
                <a:spcPct val="0"/>
              </a:spcBef>
              <a:buClrTx/>
              <a:buNone/>
              <a:defRPr/>
            </a:pP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1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、设计阶段应用</a:t>
            </a:r>
            <a:r>
              <a:rPr lang="en-US" altLang="zh-CN" sz="4400" dirty="0">
                <a:solidFill>
                  <a:schemeClr val="bg1"/>
                </a:solidFill>
                <a:ea typeface="黑体" panose="02010609060101010101" pitchFamily="49" charset="-122"/>
              </a:rPr>
              <a:t>3D</a:t>
            </a:r>
            <a:endParaRPr lang="zh-CN" altLang="en-US" sz="44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4" name="内容占位符 4"/>
          <p:cNvSpPr txBox="1"/>
          <p:nvPr/>
        </p:nvSpPr>
        <p:spPr>
          <a:xfrm>
            <a:off x="256828" y="1196752"/>
            <a:ext cx="2725688" cy="372221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ts val="0"/>
              </a:spcBef>
              <a:buClrTx/>
              <a:buFont typeface="Wingdings" panose="05000000000000000000" pitchFamily="2" charset="2"/>
              <a:buChar char="u"/>
            </a:pPr>
            <a:r>
              <a:rPr lang="zh-CN" altLang="en-US" sz="2800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性能分析</a:t>
            </a:r>
            <a:endParaRPr lang="en-US" altLang="zh-CN" sz="2800" dirty="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  <a:cs typeface="+mn-ea"/>
              <a:sym typeface="+mn-lt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buClrTx/>
              <a:buNone/>
            </a:pPr>
            <a:r>
              <a:rPr lang="zh-CN" altLang="en-US" sz="2800" b="0" dirty="0"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基于日照、风环境、辐射、能耗分析都可基于现有的模型进行分析。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6" y="4488517"/>
            <a:ext cx="2826332" cy="22654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92118" y="4488517"/>
            <a:ext cx="3016475" cy="22654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46515" y="1516063"/>
            <a:ext cx="2934829" cy="2633018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t>37</a:t>
            </a:fld>
            <a:endParaRPr lang="zh-CN" altLang="en-US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619672" y="404664"/>
            <a:ext cx="6696744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>
              <a:lnSpc>
                <a:spcPct val="100000"/>
              </a:lnSpc>
              <a:spcBef>
                <a:spcPct val="0"/>
              </a:spcBef>
              <a:buClrTx/>
              <a:buNone/>
              <a:defRPr/>
            </a:pP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1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、设计阶段应用</a:t>
            </a:r>
            <a:r>
              <a:rPr lang="en-US" altLang="zh-CN" sz="4400" dirty="0">
                <a:solidFill>
                  <a:schemeClr val="bg1"/>
                </a:solidFill>
                <a:ea typeface="黑体" panose="02010609060101010101" pitchFamily="49" charset="-122"/>
              </a:rPr>
              <a:t>3D</a:t>
            </a:r>
            <a:endParaRPr lang="zh-CN" altLang="en-US" sz="44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033" y="2474838"/>
            <a:ext cx="4203030" cy="377038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372" y="2474838"/>
            <a:ext cx="4322635" cy="377038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60342" y="1502562"/>
            <a:ext cx="2492990" cy="812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buClrTx/>
              <a:buFont typeface="Wingdings" panose="05000000000000000000" pitchFamily="2" charset="2"/>
              <a:buChar char="u"/>
            </a:pPr>
            <a:r>
              <a:rPr lang="zh-CN" altLang="en-US" sz="3600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数据统计</a:t>
            </a:r>
            <a:endParaRPr lang="en-US" altLang="zh-CN" sz="3600" dirty="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t>38</a:t>
            </a:fld>
            <a:endParaRPr lang="zh-CN" altLang="en-US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619672" y="404664"/>
            <a:ext cx="6696744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1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、设计阶段应用</a:t>
            </a: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3D</a:t>
            </a:r>
            <a:endParaRPr lang="zh-CN" altLang="en-US" sz="4400" dirty="0">
              <a:solidFill>
                <a:schemeClr val="bg1"/>
              </a:solidFill>
              <a:latin typeface="+mj-lt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7" name="内容占位符 4"/>
          <p:cNvSpPr txBox="1"/>
          <p:nvPr/>
        </p:nvSpPr>
        <p:spPr>
          <a:xfrm>
            <a:off x="3262464" y="1096670"/>
            <a:ext cx="4104456" cy="79208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ts val="0"/>
              </a:spcBef>
              <a:buClrTx/>
              <a:buFont typeface="Wingdings" panose="05000000000000000000" pitchFamily="2" charset="2"/>
              <a:buChar char="u"/>
            </a:pPr>
            <a:r>
              <a:rPr lang="zh-CN" altLang="en-US" sz="3600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碰撞检查与深化</a:t>
            </a:r>
            <a:endParaRPr lang="en-US" altLang="zh-CN" sz="3600" dirty="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  <a:cs typeface="+mn-ea"/>
              <a:sym typeface="+mn-lt"/>
            </a:endParaRPr>
          </a:p>
        </p:txBody>
      </p:sp>
      <p:pic>
        <p:nvPicPr>
          <p:cNvPr id="10" name="图片 9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0960" y="1805940"/>
            <a:ext cx="9227185" cy="5109845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t>39</a:t>
            </a:fld>
            <a:endParaRPr lang="zh-CN" altLang="en-US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619672" y="404664"/>
            <a:ext cx="6696744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1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、设计阶段应用</a:t>
            </a: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3D</a:t>
            </a:r>
            <a:endParaRPr lang="zh-CN" altLang="en-US" sz="4400" dirty="0">
              <a:solidFill>
                <a:schemeClr val="bg1"/>
              </a:solidFill>
              <a:latin typeface="+mj-lt"/>
              <a:ea typeface="黑体" panose="02010609060101010101" pitchFamily="49" charset="-122"/>
              <a:cs typeface="+mj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40030" y="1161415"/>
            <a:ext cx="8688070" cy="5270500"/>
            <a:chOff x="396" y="4379"/>
            <a:chExt cx="13682" cy="573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6" y="4379"/>
              <a:ext cx="7083" cy="573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54" y="4379"/>
              <a:ext cx="6425" cy="573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t>4</a:t>
            </a:fld>
            <a:endParaRPr lang="zh-CN" altLang="en-US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853709" y="307633"/>
            <a:ext cx="5809357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part1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、什么是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BIM?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j-cs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683568" y="1844824"/>
            <a:ext cx="7109122" cy="3724275"/>
            <a:chOff x="417367" y="2036247"/>
            <a:chExt cx="7109122" cy="3724275"/>
          </a:xfrm>
        </p:grpSpPr>
        <p:sp>
          <p:nvSpPr>
            <p:cNvPr id="6" name="AutoShape 3"/>
            <p:cNvSpPr>
              <a:spLocks noChangeArrowheads="1"/>
            </p:cNvSpPr>
            <p:nvPr/>
          </p:nvSpPr>
          <p:spPr bwMode="ltGray">
            <a:xfrm>
              <a:off x="3818089" y="2036247"/>
              <a:ext cx="3702050" cy="1066800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F8A230">
                    <a:gamma/>
                    <a:tint val="76078"/>
                    <a:invGamma/>
                  </a:srgbClr>
                </a:gs>
                <a:gs pos="100000">
                  <a:srgbClr val="F8A230"/>
                </a:gs>
              </a:gsLst>
              <a:lin ang="5400000" scaled="1"/>
            </a:gradFill>
            <a:ln w="25400">
              <a:solidFill>
                <a:srgbClr val="FEFFFF"/>
              </a:solidFill>
              <a:rou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pic>
          <p:nvPicPr>
            <p:cNvPr id="7" name="Picture 4" descr="Picture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4764" y="2087047"/>
              <a:ext cx="792163" cy="673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AutoShape 5"/>
            <p:cNvSpPr>
              <a:spLocks noChangeArrowheads="1"/>
            </p:cNvSpPr>
            <p:nvPr/>
          </p:nvSpPr>
          <p:spPr bwMode="ltGray">
            <a:xfrm>
              <a:off x="3821264" y="3363397"/>
              <a:ext cx="3702050" cy="1066800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5CACE2">
                    <a:gamma/>
                    <a:tint val="80000"/>
                    <a:invGamma/>
                  </a:srgbClr>
                </a:gs>
                <a:gs pos="100000">
                  <a:srgbClr val="5CACE2"/>
                </a:gs>
              </a:gsLst>
              <a:lin ang="5400000" scaled="1"/>
            </a:gradFill>
            <a:ln w="25400">
              <a:solidFill>
                <a:srgbClr val="FEFFFF"/>
              </a:solidFill>
              <a:rou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pic>
          <p:nvPicPr>
            <p:cNvPr id="9" name="Picture 6" descr="Picture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1589" y="3417372"/>
              <a:ext cx="793750" cy="673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AutoShape 7"/>
            <p:cNvSpPr>
              <a:spLocks noChangeArrowheads="1"/>
            </p:cNvSpPr>
            <p:nvPr/>
          </p:nvSpPr>
          <p:spPr bwMode="gray">
            <a:xfrm>
              <a:off x="3824439" y="4693722"/>
              <a:ext cx="3702050" cy="1066800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95D844">
                    <a:gamma/>
                    <a:tint val="80000"/>
                    <a:invGamma/>
                  </a:srgbClr>
                </a:gs>
                <a:gs pos="100000">
                  <a:srgbClr val="95D844"/>
                </a:gs>
              </a:gsLst>
              <a:lin ang="5400000" scaled="1"/>
            </a:gradFill>
            <a:ln w="25400">
              <a:solidFill>
                <a:srgbClr val="FEFFFF"/>
              </a:solidFill>
              <a:rou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pic>
          <p:nvPicPr>
            <p:cNvPr id="11" name="Picture 8" descr="Picture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0002" y="4741347"/>
              <a:ext cx="792162" cy="673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2" name="Rectangle 39"/>
            <p:cNvSpPr>
              <a:spLocks noChangeArrowheads="1"/>
            </p:cNvSpPr>
            <p:nvPr/>
          </p:nvSpPr>
          <p:spPr bwMode="black">
            <a:xfrm>
              <a:off x="3953027" y="3495159"/>
              <a:ext cx="3425825" cy="9379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zh-CN" dirty="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zh-CN" sz="2400" dirty="0">
                  <a:solidFill>
                    <a:srgbClr val="000000"/>
                  </a:solidFill>
                  <a:latin typeface="Arial" panose="020B0604020202020204" pitchFamily="34" charset="0"/>
                </a:rPr>
                <a:t>Building Information </a:t>
              </a:r>
              <a:r>
                <a:rPr lang="en-US" altLang="zh-CN" sz="2400" dirty="0">
                  <a:solidFill>
                    <a:srgbClr val="FF0000"/>
                  </a:solidFill>
                  <a:latin typeface="Arial" panose="020B0604020202020204" pitchFamily="34" charset="0"/>
                </a:rPr>
                <a:t>Modeling</a:t>
              </a:r>
            </a:p>
          </p:txBody>
        </p:sp>
        <p:sp>
          <p:nvSpPr>
            <p:cNvPr id="43" name="Rectangle 40"/>
            <p:cNvSpPr>
              <a:spLocks noChangeArrowheads="1"/>
            </p:cNvSpPr>
            <p:nvPr/>
          </p:nvSpPr>
          <p:spPr bwMode="black">
            <a:xfrm>
              <a:off x="3953027" y="2160072"/>
              <a:ext cx="3425825" cy="9379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2400" dirty="0">
                  <a:solidFill>
                    <a:srgbClr val="000000"/>
                  </a:solidFill>
                  <a:latin typeface="Arial" panose="020B0604020202020204" pitchFamily="34" charset="0"/>
                </a:rPr>
                <a:t>Building Information </a:t>
              </a:r>
              <a:r>
                <a:rPr lang="en-US" altLang="zh-CN" sz="2400" dirty="0">
                  <a:solidFill>
                    <a:srgbClr val="FF0000"/>
                  </a:solidFill>
                  <a:latin typeface="Arial" panose="020B0604020202020204" pitchFamily="34" charset="0"/>
                </a:rPr>
                <a:t>Model</a:t>
              </a:r>
            </a:p>
          </p:txBody>
        </p:sp>
        <p:sp>
          <p:nvSpPr>
            <p:cNvPr id="44" name="Rectangle 41"/>
            <p:cNvSpPr>
              <a:spLocks noChangeArrowheads="1"/>
            </p:cNvSpPr>
            <p:nvPr/>
          </p:nvSpPr>
          <p:spPr bwMode="black">
            <a:xfrm>
              <a:off x="3953027" y="4808022"/>
              <a:ext cx="3425825" cy="9379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2400" dirty="0">
                  <a:solidFill>
                    <a:srgbClr val="000000"/>
                  </a:solidFill>
                  <a:latin typeface="Arial" panose="020B0604020202020204" pitchFamily="34" charset="0"/>
                </a:rPr>
                <a:t>Building Information </a:t>
              </a:r>
              <a:r>
                <a:rPr lang="en-US" altLang="zh-CN" sz="2400" dirty="0">
                  <a:solidFill>
                    <a:srgbClr val="FF0000"/>
                  </a:solidFill>
                  <a:latin typeface="Arial" panose="020B0604020202020204" pitchFamily="34" charset="0"/>
                </a:rPr>
                <a:t>Management</a:t>
              </a: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417367" y="2986336"/>
              <a:ext cx="2123227" cy="1955594"/>
              <a:chOff x="899592" y="2899534"/>
              <a:chExt cx="1905000" cy="1825625"/>
            </a:xfrm>
          </p:grpSpPr>
          <p:grpSp>
            <p:nvGrpSpPr>
              <p:cNvPr id="12" name="Group 9"/>
              <p:cNvGrpSpPr/>
              <p:nvPr/>
            </p:nvGrpSpPr>
            <p:grpSpPr bwMode="auto">
              <a:xfrm>
                <a:off x="915702" y="2899534"/>
                <a:ext cx="1879600" cy="1825625"/>
                <a:chOff x="2457" y="2000"/>
                <a:chExt cx="901" cy="888"/>
              </a:xfrm>
            </p:grpSpPr>
            <p:pic>
              <p:nvPicPr>
                <p:cNvPr id="13" name="Picture 10" descr="circuler_1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ltGray">
                <a:xfrm>
                  <a:off x="2457" y="2000"/>
                  <a:ext cx="901" cy="88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4" name="Oval 11"/>
                <p:cNvSpPr>
                  <a:spLocks noChangeArrowheads="1"/>
                </p:cNvSpPr>
                <p:nvPr/>
              </p:nvSpPr>
              <p:spPr bwMode="ltGray">
                <a:xfrm>
                  <a:off x="2457" y="2000"/>
                  <a:ext cx="895" cy="8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8F8F8">
                        <a:gamma/>
                        <a:shade val="26275"/>
                        <a:invGamma/>
                        <a:alpha val="89999"/>
                      </a:srgbClr>
                    </a:gs>
                    <a:gs pos="50000">
                      <a:srgbClr val="F8F8F8">
                        <a:alpha val="45000"/>
                      </a:srgbClr>
                    </a:gs>
                    <a:gs pos="100000">
                      <a:srgbClr val="F8F8F8">
                        <a:gamma/>
                        <a:shade val="26275"/>
                        <a:invGamma/>
                        <a:alpha val="89999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ClrTx/>
                    <a:buFontTx/>
                    <a:buNone/>
                  </a:pPr>
                  <a:endParaRPr lang="zh-CN" altLang="en-US" b="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" name="Freeform 12"/>
                <p:cNvSpPr/>
                <p:nvPr/>
              </p:nvSpPr>
              <p:spPr bwMode="ltGray">
                <a:xfrm>
                  <a:off x="2550" y="2018"/>
                  <a:ext cx="703" cy="308"/>
                </a:xfrm>
                <a:custGeom>
                  <a:avLst/>
                  <a:gdLst>
                    <a:gd name="T0" fmla="*/ 1301 w 1321"/>
                    <a:gd name="T1" fmla="*/ 401 h 712"/>
                    <a:gd name="T2" fmla="*/ 1317 w 1321"/>
                    <a:gd name="T3" fmla="*/ 442 h 712"/>
                    <a:gd name="T4" fmla="*/ 1321 w 1321"/>
                    <a:gd name="T5" fmla="*/ 481 h 712"/>
                    <a:gd name="T6" fmla="*/ 1315 w 1321"/>
                    <a:gd name="T7" fmla="*/ 516 h 712"/>
                    <a:gd name="T8" fmla="*/ 1298 w 1321"/>
                    <a:gd name="T9" fmla="*/ 550 h 712"/>
                    <a:gd name="T10" fmla="*/ 1272 w 1321"/>
                    <a:gd name="T11" fmla="*/ 579 h 712"/>
                    <a:gd name="T12" fmla="*/ 1239 w 1321"/>
                    <a:gd name="T13" fmla="*/ 604 h 712"/>
                    <a:gd name="T14" fmla="*/ 1196 w 1321"/>
                    <a:gd name="T15" fmla="*/ 628 h 712"/>
                    <a:gd name="T16" fmla="*/ 1147 w 1321"/>
                    <a:gd name="T17" fmla="*/ 649 h 712"/>
                    <a:gd name="T18" fmla="*/ 1092 w 1321"/>
                    <a:gd name="T19" fmla="*/ 667 h 712"/>
                    <a:gd name="T20" fmla="*/ 1031 w 1321"/>
                    <a:gd name="T21" fmla="*/ 683 h 712"/>
                    <a:gd name="T22" fmla="*/ 967 w 1321"/>
                    <a:gd name="T23" fmla="*/ 694 h 712"/>
                    <a:gd name="T24" fmla="*/ 896 w 1321"/>
                    <a:gd name="T25" fmla="*/ 704 h 712"/>
                    <a:gd name="T26" fmla="*/ 824 w 1321"/>
                    <a:gd name="T27" fmla="*/ 710 h 712"/>
                    <a:gd name="T28" fmla="*/ 795 w 1321"/>
                    <a:gd name="T29" fmla="*/ 712 h 712"/>
                    <a:gd name="T30" fmla="*/ 476 w 1321"/>
                    <a:gd name="T31" fmla="*/ 712 h 712"/>
                    <a:gd name="T32" fmla="*/ 472 w 1321"/>
                    <a:gd name="T33" fmla="*/ 712 h 712"/>
                    <a:gd name="T34" fmla="*/ 409 w 1321"/>
                    <a:gd name="T35" fmla="*/ 708 h 712"/>
                    <a:gd name="T36" fmla="*/ 348 w 1321"/>
                    <a:gd name="T37" fmla="*/ 704 h 712"/>
                    <a:gd name="T38" fmla="*/ 290 w 1321"/>
                    <a:gd name="T39" fmla="*/ 696 h 712"/>
                    <a:gd name="T40" fmla="*/ 235 w 1321"/>
                    <a:gd name="T41" fmla="*/ 689 h 712"/>
                    <a:gd name="T42" fmla="*/ 186 w 1321"/>
                    <a:gd name="T43" fmla="*/ 677 h 712"/>
                    <a:gd name="T44" fmla="*/ 141 w 1321"/>
                    <a:gd name="T45" fmla="*/ 663 h 712"/>
                    <a:gd name="T46" fmla="*/ 102 w 1321"/>
                    <a:gd name="T47" fmla="*/ 648 h 712"/>
                    <a:gd name="T48" fmla="*/ 67 w 1321"/>
                    <a:gd name="T49" fmla="*/ 630 h 712"/>
                    <a:gd name="T50" fmla="*/ 39 w 1321"/>
                    <a:gd name="T51" fmla="*/ 608 h 712"/>
                    <a:gd name="T52" fmla="*/ 18 w 1321"/>
                    <a:gd name="T53" fmla="*/ 583 h 712"/>
                    <a:gd name="T54" fmla="*/ 6 w 1321"/>
                    <a:gd name="T55" fmla="*/ 554 h 712"/>
                    <a:gd name="T56" fmla="*/ 0 w 1321"/>
                    <a:gd name="T57" fmla="*/ 524 h 712"/>
                    <a:gd name="T58" fmla="*/ 0 w 1321"/>
                    <a:gd name="T59" fmla="*/ 520 h 712"/>
                    <a:gd name="T60" fmla="*/ 4 w 1321"/>
                    <a:gd name="T61" fmla="*/ 487 h 712"/>
                    <a:gd name="T62" fmla="*/ 16 w 1321"/>
                    <a:gd name="T63" fmla="*/ 446 h 712"/>
                    <a:gd name="T64" fmla="*/ 51 w 1321"/>
                    <a:gd name="T65" fmla="*/ 370 h 712"/>
                    <a:gd name="T66" fmla="*/ 94 w 1321"/>
                    <a:gd name="T67" fmla="*/ 299 h 712"/>
                    <a:gd name="T68" fmla="*/ 147 w 1321"/>
                    <a:gd name="T69" fmla="*/ 235 h 712"/>
                    <a:gd name="T70" fmla="*/ 204 w 1321"/>
                    <a:gd name="T71" fmla="*/ 176 h 712"/>
                    <a:gd name="T72" fmla="*/ 270 w 1321"/>
                    <a:gd name="T73" fmla="*/ 125 h 712"/>
                    <a:gd name="T74" fmla="*/ 341 w 1321"/>
                    <a:gd name="T75" fmla="*/ 82 h 712"/>
                    <a:gd name="T76" fmla="*/ 415 w 1321"/>
                    <a:gd name="T77" fmla="*/ 47 h 712"/>
                    <a:gd name="T78" fmla="*/ 497 w 1321"/>
                    <a:gd name="T79" fmla="*/ 21 h 712"/>
                    <a:gd name="T80" fmla="*/ 581 w 1321"/>
                    <a:gd name="T81" fmla="*/ 6 h 712"/>
                    <a:gd name="T82" fmla="*/ 667 w 1321"/>
                    <a:gd name="T83" fmla="*/ 0 h 712"/>
                    <a:gd name="T84" fmla="*/ 667 w 1321"/>
                    <a:gd name="T85" fmla="*/ 0 h 712"/>
                    <a:gd name="T86" fmla="*/ 759 w 1321"/>
                    <a:gd name="T87" fmla="*/ 6 h 712"/>
                    <a:gd name="T88" fmla="*/ 847 w 1321"/>
                    <a:gd name="T89" fmla="*/ 23 h 712"/>
                    <a:gd name="T90" fmla="*/ 932 w 1321"/>
                    <a:gd name="T91" fmla="*/ 53 h 712"/>
                    <a:gd name="T92" fmla="*/ 1010 w 1321"/>
                    <a:gd name="T93" fmla="*/ 90 h 712"/>
                    <a:gd name="T94" fmla="*/ 1082 w 1321"/>
                    <a:gd name="T95" fmla="*/ 137 h 712"/>
                    <a:gd name="T96" fmla="*/ 1149 w 1321"/>
                    <a:gd name="T97" fmla="*/ 194 h 712"/>
                    <a:gd name="T98" fmla="*/ 1208 w 1321"/>
                    <a:gd name="T99" fmla="*/ 256 h 712"/>
                    <a:gd name="T100" fmla="*/ 1258 w 1321"/>
                    <a:gd name="T101" fmla="*/ 325 h 712"/>
                    <a:gd name="T102" fmla="*/ 1301 w 1321"/>
                    <a:gd name="T103" fmla="*/ 401 h 712"/>
                    <a:gd name="T104" fmla="*/ 1301 w 1321"/>
                    <a:gd name="T105" fmla="*/ 401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DDDDDD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BBF6EE"/>
                      </a:solidFill>
                      <a:prstDash val="solid"/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ClrTx/>
                    <a:buFontTx/>
                    <a:buNone/>
                  </a:pPr>
                  <a:endParaRPr lang="zh-CN" altLang="en-US" b="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  <p:grpSp>
              <p:nvGrpSpPr>
                <p:cNvPr id="16" name="Group 13"/>
                <p:cNvGrpSpPr/>
                <p:nvPr/>
              </p:nvGrpSpPr>
              <p:grpSpPr bwMode="auto">
                <a:xfrm rot="-1297425" flipH="1" flipV="1">
                  <a:off x="2525" y="2693"/>
                  <a:ext cx="781" cy="188"/>
                  <a:chOff x="2532" y="1051"/>
                  <a:chExt cx="893" cy="246"/>
                </a:xfrm>
              </p:grpSpPr>
              <p:grpSp>
                <p:nvGrpSpPr>
                  <p:cNvPr id="17" name="Group 14"/>
                  <p:cNvGrpSpPr/>
                  <p:nvPr/>
                </p:nvGrpSpPr>
                <p:grpSpPr bwMode="auto">
                  <a:xfrm>
                    <a:off x="2532" y="1051"/>
                    <a:ext cx="743" cy="185"/>
                    <a:chOff x="1565" y="2568"/>
                    <a:chExt cx="1118" cy="279"/>
                  </a:xfrm>
                </p:grpSpPr>
                <p:sp>
                  <p:nvSpPr>
                    <p:cNvPr id="23" name="AutoShape 15"/>
                    <p:cNvSpPr>
                      <a:spLocks noChangeArrowheads="1"/>
                    </p:cNvSpPr>
                    <p:nvPr/>
                  </p:nvSpPr>
                  <p:spPr bwMode="lt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8F8F8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ct val="0"/>
                        </a:spcBef>
                        <a:buClrTx/>
                        <a:buFontTx/>
                        <a:buNone/>
                      </a:pPr>
                      <a:endParaRPr lang="zh-CN" altLang="en-US" b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24" name="AutoShape 16"/>
                    <p:cNvSpPr>
                      <a:spLocks noChangeArrowheads="1"/>
                    </p:cNvSpPr>
                    <p:nvPr/>
                  </p:nvSpPr>
                  <p:spPr bwMode="lt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8F8F8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ct val="0"/>
                        </a:spcBef>
                        <a:buClrTx/>
                        <a:buFontTx/>
                        <a:buNone/>
                      </a:pPr>
                      <a:endParaRPr lang="zh-CN" altLang="en-US" b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25" name="AutoShape 17"/>
                    <p:cNvSpPr>
                      <a:spLocks noChangeArrowheads="1"/>
                    </p:cNvSpPr>
                    <p:nvPr/>
                  </p:nvSpPr>
                  <p:spPr bwMode="lt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8F8F8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ct val="0"/>
                        </a:spcBef>
                        <a:buClrTx/>
                        <a:buFontTx/>
                        <a:buNone/>
                      </a:pPr>
                      <a:endParaRPr lang="zh-CN" altLang="en-US" b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26" name="AutoShape 18"/>
                    <p:cNvSpPr>
                      <a:spLocks noChangeArrowheads="1"/>
                    </p:cNvSpPr>
                    <p:nvPr/>
                  </p:nvSpPr>
                  <p:spPr bwMode="lt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8F8F8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ct val="0"/>
                        </a:spcBef>
                        <a:buClrTx/>
                        <a:buFontTx/>
                        <a:buNone/>
                      </a:pPr>
                      <a:endParaRPr lang="zh-CN" altLang="en-US" b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p:txBody>
                </p:sp>
              </p:grpSp>
              <p:grpSp>
                <p:nvGrpSpPr>
                  <p:cNvPr id="18" name="Group 19"/>
                  <p:cNvGrpSpPr/>
                  <p:nvPr/>
                </p:nvGrpSpPr>
                <p:grpSpPr bwMode="auto">
                  <a:xfrm rot="1353540">
                    <a:off x="2682" y="1111"/>
                    <a:ext cx="743" cy="186"/>
                    <a:chOff x="1565" y="2568"/>
                    <a:chExt cx="1118" cy="279"/>
                  </a:xfrm>
                </p:grpSpPr>
                <p:sp>
                  <p:nvSpPr>
                    <p:cNvPr id="19" name="AutoShape 20"/>
                    <p:cNvSpPr>
                      <a:spLocks noChangeArrowheads="1"/>
                    </p:cNvSpPr>
                    <p:nvPr/>
                  </p:nvSpPr>
                  <p:spPr bwMode="lt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8F8F8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ct val="0"/>
                        </a:spcBef>
                        <a:buClrTx/>
                        <a:buFontTx/>
                        <a:buNone/>
                      </a:pPr>
                      <a:endParaRPr lang="zh-CN" altLang="en-US" b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20" name="AutoShape 21"/>
                    <p:cNvSpPr>
                      <a:spLocks noChangeArrowheads="1"/>
                    </p:cNvSpPr>
                    <p:nvPr/>
                  </p:nvSpPr>
                  <p:spPr bwMode="lt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8F8F8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ct val="0"/>
                        </a:spcBef>
                        <a:buClrTx/>
                        <a:buFontTx/>
                        <a:buNone/>
                      </a:pPr>
                      <a:endParaRPr lang="zh-CN" altLang="en-US" b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21" name="AutoShape 22"/>
                    <p:cNvSpPr>
                      <a:spLocks noChangeArrowheads="1"/>
                    </p:cNvSpPr>
                    <p:nvPr/>
                  </p:nvSpPr>
                  <p:spPr bwMode="lt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8F8F8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ct val="0"/>
                        </a:spcBef>
                        <a:buClrTx/>
                        <a:buFontTx/>
                        <a:buNone/>
                      </a:pPr>
                      <a:endParaRPr lang="zh-CN" altLang="en-US" b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22" name="AutoShape 23"/>
                    <p:cNvSpPr>
                      <a:spLocks noChangeArrowheads="1"/>
                    </p:cNvSpPr>
                    <p:nvPr/>
                  </p:nvSpPr>
                  <p:spPr bwMode="lt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8F8F8">
                        <a:alpha val="3999"/>
                      </a:srgbClr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ct val="0"/>
                        </a:spcBef>
                        <a:buClrTx/>
                        <a:buFontTx/>
                        <a:buNone/>
                      </a:pPr>
                      <a:endParaRPr lang="zh-CN" altLang="en-US" b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p:txBody>
                </p:sp>
              </p:grpSp>
            </p:grpSp>
          </p:grpSp>
          <p:sp>
            <p:nvSpPr>
              <p:cNvPr id="45" name="Text Box 42"/>
              <p:cNvSpPr txBox="1">
                <a:spLocks noChangeArrowheads="1"/>
              </p:cNvSpPr>
              <p:nvPr/>
            </p:nvSpPr>
            <p:spPr bwMode="auto">
              <a:xfrm>
                <a:off x="899592" y="3724805"/>
                <a:ext cx="1905000" cy="3641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lnSpc>
                    <a:spcPct val="50000"/>
                  </a:lnSpc>
                  <a:spcBef>
                    <a:spcPct val="50000"/>
                  </a:spcBef>
                  <a:buClrTx/>
                  <a:buFontTx/>
                  <a:buNone/>
                </a:pPr>
                <a:r>
                  <a:rPr lang="en-US" altLang="zh-CN" sz="5400" dirty="0">
                    <a:solidFill>
                      <a:srgbClr val="FF0000"/>
                    </a:solidFill>
                    <a:latin typeface="Arial" panose="020B0604020202020204" pitchFamily="34" charset="0"/>
                  </a:rPr>
                  <a:t>BIM</a:t>
                </a:r>
              </a:p>
            </p:txBody>
          </p:sp>
        </p:grpSp>
        <p:sp>
          <p:nvSpPr>
            <p:cNvPr id="47" name="Freeform 44"/>
            <p:cNvSpPr/>
            <p:nvPr/>
          </p:nvSpPr>
          <p:spPr bwMode="gray">
            <a:xfrm rot="16200000" flipH="1">
              <a:off x="2520528" y="4174830"/>
              <a:ext cx="1323976" cy="1155262"/>
            </a:xfrm>
            <a:custGeom>
              <a:avLst/>
              <a:gdLst>
                <a:gd name="T0" fmla="*/ 0 w 735"/>
                <a:gd name="T1" fmla="*/ 0 h 532"/>
                <a:gd name="T2" fmla="*/ 382 w 735"/>
                <a:gd name="T3" fmla="*/ 202 h 532"/>
                <a:gd name="T4" fmla="*/ 577 w 735"/>
                <a:gd name="T5" fmla="*/ 202 h 532"/>
                <a:gd name="T6" fmla="*/ 637 w 735"/>
                <a:gd name="T7" fmla="*/ 249 h 532"/>
                <a:gd name="T8" fmla="*/ 639 w 735"/>
                <a:gd name="T9" fmla="*/ 402 h 532"/>
                <a:gd name="T10" fmla="*/ 598 w 735"/>
                <a:gd name="T11" fmla="*/ 400 h 532"/>
                <a:gd name="T12" fmla="*/ 669 w 735"/>
                <a:gd name="T13" fmla="*/ 532 h 532"/>
                <a:gd name="T14" fmla="*/ 735 w 735"/>
                <a:gd name="T15" fmla="*/ 402 h 532"/>
                <a:gd name="T16" fmla="*/ 696 w 735"/>
                <a:gd name="T17" fmla="*/ 402 h 532"/>
                <a:gd name="T18" fmla="*/ 694 w 735"/>
                <a:gd name="T19" fmla="*/ 226 h 532"/>
                <a:gd name="T20" fmla="*/ 616 w 735"/>
                <a:gd name="T21" fmla="*/ 150 h 532"/>
                <a:gd name="T22" fmla="*/ 335 w 735"/>
                <a:gd name="T23" fmla="*/ 149 h 532"/>
                <a:gd name="T24" fmla="*/ 69 w 735"/>
                <a:gd name="T25" fmla="*/ 0 h 532"/>
                <a:gd name="T26" fmla="*/ 0 w 735"/>
                <a:gd name="T27" fmla="*/ 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5" h="532">
                  <a:moveTo>
                    <a:pt x="0" y="0"/>
                  </a:moveTo>
                  <a:cubicBezTo>
                    <a:pt x="0" y="0"/>
                    <a:pt x="85" y="216"/>
                    <a:pt x="382" y="202"/>
                  </a:cubicBezTo>
                  <a:cubicBezTo>
                    <a:pt x="479" y="202"/>
                    <a:pt x="577" y="202"/>
                    <a:pt x="577" y="202"/>
                  </a:cubicBezTo>
                  <a:cubicBezTo>
                    <a:pt x="577" y="202"/>
                    <a:pt x="639" y="201"/>
                    <a:pt x="637" y="249"/>
                  </a:cubicBezTo>
                  <a:cubicBezTo>
                    <a:pt x="638" y="325"/>
                    <a:pt x="639" y="402"/>
                    <a:pt x="639" y="402"/>
                  </a:cubicBezTo>
                  <a:lnTo>
                    <a:pt x="598" y="400"/>
                  </a:lnTo>
                  <a:lnTo>
                    <a:pt x="669" y="532"/>
                  </a:lnTo>
                  <a:lnTo>
                    <a:pt x="735" y="402"/>
                  </a:lnTo>
                  <a:lnTo>
                    <a:pt x="696" y="402"/>
                  </a:lnTo>
                  <a:cubicBezTo>
                    <a:pt x="696" y="402"/>
                    <a:pt x="695" y="314"/>
                    <a:pt x="694" y="226"/>
                  </a:cubicBezTo>
                  <a:cubicBezTo>
                    <a:pt x="687" y="160"/>
                    <a:pt x="616" y="150"/>
                    <a:pt x="616" y="150"/>
                  </a:cubicBezTo>
                  <a:cubicBezTo>
                    <a:pt x="556" y="137"/>
                    <a:pt x="473" y="153"/>
                    <a:pt x="335" y="149"/>
                  </a:cubicBezTo>
                  <a:cubicBezTo>
                    <a:pt x="110" y="126"/>
                    <a:pt x="69" y="0"/>
                    <a:pt x="6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6666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48" name="Freeform 45"/>
            <p:cNvSpPr/>
            <p:nvPr/>
          </p:nvSpPr>
          <p:spPr bwMode="gray">
            <a:xfrm rot="16200000">
              <a:off x="3019208" y="3311464"/>
              <a:ext cx="314325" cy="1162802"/>
            </a:xfrm>
            <a:custGeom>
              <a:avLst/>
              <a:gdLst>
                <a:gd name="T0" fmla="*/ 37 w 142"/>
                <a:gd name="T1" fmla="*/ 1 h 604"/>
                <a:gd name="T2" fmla="*/ 45 w 142"/>
                <a:gd name="T3" fmla="*/ 472 h 604"/>
                <a:gd name="T4" fmla="*/ 0 w 142"/>
                <a:gd name="T5" fmla="*/ 474 h 604"/>
                <a:gd name="T6" fmla="*/ 72 w 142"/>
                <a:gd name="T7" fmla="*/ 604 h 604"/>
                <a:gd name="T8" fmla="*/ 142 w 142"/>
                <a:gd name="T9" fmla="*/ 474 h 604"/>
                <a:gd name="T10" fmla="*/ 100 w 142"/>
                <a:gd name="T11" fmla="*/ 474 h 604"/>
                <a:gd name="T12" fmla="*/ 99 w 142"/>
                <a:gd name="T13" fmla="*/ 0 h 604"/>
                <a:gd name="T14" fmla="*/ 37 w 142"/>
                <a:gd name="T15" fmla="*/ 1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" h="604">
                  <a:moveTo>
                    <a:pt x="37" y="1"/>
                  </a:moveTo>
                  <a:lnTo>
                    <a:pt x="45" y="472"/>
                  </a:lnTo>
                  <a:lnTo>
                    <a:pt x="0" y="474"/>
                  </a:lnTo>
                  <a:lnTo>
                    <a:pt x="72" y="604"/>
                  </a:lnTo>
                  <a:lnTo>
                    <a:pt x="142" y="474"/>
                  </a:lnTo>
                  <a:lnTo>
                    <a:pt x="100" y="474"/>
                  </a:lnTo>
                  <a:lnTo>
                    <a:pt x="99" y="0"/>
                  </a:lnTo>
                  <a:lnTo>
                    <a:pt x="37" y="1"/>
                  </a:lnTo>
                  <a:close/>
                </a:path>
              </a:pathLst>
            </a:custGeom>
            <a:solidFill>
              <a:srgbClr val="006666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52" name="Freeform 44"/>
            <p:cNvSpPr/>
            <p:nvPr/>
          </p:nvSpPr>
          <p:spPr bwMode="gray">
            <a:xfrm rot="16200000">
              <a:off x="2548463" y="2537071"/>
              <a:ext cx="1202361" cy="1114012"/>
            </a:xfrm>
            <a:custGeom>
              <a:avLst/>
              <a:gdLst>
                <a:gd name="T0" fmla="*/ 0 w 735"/>
                <a:gd name="T1" fmla="*/ 0 h 532"/>
                <a:gd name="T2" fmla="*/ 382 w 735"/>
                <a:gd name="T3" fmla="*/ 202 h 532"/>
                <a:gd name="T4" fmla="*/ 577 w 735"/>
                <a:gd name="T5" fmla="*/ 202 h 532"/>
                <a:gd name="T6" fmla="*/ 637 w 735"/>
                <a:gd name="T7" fmla="*/ 249 h 532"/>
                <a:gd name="T8" fmla="*/ 639 w 735"/>
                <a:gd name="T9" fmla="*/ 402 h 532"/>
                <a:gd name="T10" fmla="*/ 598 w 735"/>
                <a:gd name="T11" fmla="*/ 400 h 532"/>
                <a:gd name="T12" fmla="*/ 669 w 735"/>
                <a:gd name="T13" fmla="*/ 532 h 532"/>
                <a:gd name="T14" fmla="*/ 735 w 735"/>
                <a:gd name="T15" fmla="*/ 402 h 532"/>
                <a:gd name="T16" fmla="*/ 696 w 735"/>
                <a:gd name="T17" fmla="*/ 402 h 532"/>
                <a:gd name="T18" fmla="*/ 694 w 735"/>
                <a:gd name="T19" fmla="*/ 226 h 532"/>
                <a:gd name="T20" fmla="*/ 616 w 735"/>
                <a:gd name="T21" fmla="*/ 150 h 532"/>
                <a:gd name="T22" fmla="*/ 335 w 735"/>
                <a:gd name="T23" fmla="*/ 149 h 532"/>
                <a:gd name="T24" fmla="*/ 69 w 735"/>
                <a:gd name="T25" fmla="*/ 0 h 532"/>
                <a:gd name="T26" fmla="*/ 0 w 735"/>
                <a:gd name="T27" fmla="*/ 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5" h="532">
                  <a:moveTo>
                    <a:pt x="0" y="0"/>
                  </a:moveTo>
                  <a:cubicBezTo>
                    <a:pt x="0" y="0"/>
                    <a:pt x="85" y="216"/>
                    <a:pt x="382" y="202"/>
                  </a:cubicBezTo>
                  <a:cubicBezTo>
                    <a:pt x="479" y="202"/>
                    <a:pt x="577" y="202"/>
                    <a:pt x="577" y="202"/>
                  </a:cubicBezTo>
                  <a:cubicBezTo>
                    <a:pt x="577" y="202"/>
                    <a:pt x="639" y="201"/>
                    <a:pt x="637" y="249"/>
                  </a:cubicBezTo>
                  <a:cubicBezTo>
                    <a:pt x="638" y="325"/>
                    <a:pt x="639" y="402"/>
                    <a:pt x="639" y="402"/>
                  </a:cubicBezTo>
                  <a:lnTo>
                    <a:pt x="598" y="400"/>
                  </a:lnTo>
                  <a:lnTo>
                    <a:pt x="669" y="532"/>
                  </a:lnTo>
                  <a:lnTo>
                    <a:pt x="735" y="402"/>
                  </a:lnTo>
                  <a:lnTo>
                    <a:pt x="696" y="402"/>
                  </a:lnTo>
                  <a:cubicBezTo>
                    <a:pt x="696" y="402"/>
                    <a:pt x="695" y="314"/>
                    <a:pt x="694" y="226"/>
                  </a:cubicBezTo>
                  <a:cubicBezTo>
                    <a:pt x="687" y="160"/>
                    <a:pt x="616" y="150"/>
                    <a:pt x="616" y="150"/>
                  </a:cubicBezTo>
                  <a:cubicBezTo>
                    <a:pt x="556" y="137"/>
                    <a:pt x="473" y="153"/>
                    <a:pt x="335" y="149"/>
                  </a:cubicBezTo>
                  <a:cubicBezTo>
                    <a:pt x="110" y="126"/>
                    <a:pt x="69" y="0"/>
                    <a:pt x="6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6666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t>40</a:t>
            </a:fld>
            <a:endParaRPr lang="zh-CN" altLang="en-US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619672" y="404664"/>
            <a:ext cx="6696744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1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、设计阶段应用</a:t>
            </a: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3D</a:t>
            </a:r>
            <a:endParaRPr lang="zh-CN" altLang="en-US" sz="4400" dirty="0">
              <a:solidFill>
                <a:schemeClr val="bg1"/>
              </a:solidFill>
              <a:latin typeface="+mj-lt"/>
              <a:ea typeface="黑体" panose="02010609060101010101" pitchFamily="49" charset="-122"/>
              <a:cs typeface="+mj-cs"/>
            </a:endParaRPr>
          </a:p>
        </p:txBody>
      </p:sp>
      <p:pic>
        <p:nvPicPr>
          <p:cNvPr id="7" name="内容占位符 3" descr="B区B1走廊交叉对比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1263015"/>
            <a:ext cx="8971915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t>41</a:t>
            </a:fld>
            <a:endParaRPr lang="zh-CN" altLang="en-US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619672" y="404664"/>
            <a:ext cx="6696744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>
              <a:lnSpc>
                <a:spcPct val="100000"/>
              </a:lnSpc>
              <a:spcBef>
                <a:spcPct val="0"/>
              </a:spcBef>
              <a:buClrTx/>
              <a:buNone/>
              <a:defRPr/>
            </a:pP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1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、设计阶段应用</a:t>
            </a:r>
            <a:r>
              <a:rPr lang="en-US" altLang="zh-CN" sz="4400" dirty="0">
                <a:solidFill>
                  <a:schemeClr val="bg1"/>
                </a:solidFill>
                <a:ea typeface="黑体" panose="02010609060101010101" pitchFamily="49" charset="-122"/>
              </a:rPr>
              <a:t>3D</a:t>
            </a:r>
            <a:endParaRPr lang="zh-CN" altLang="en-US" sz="44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3808" y="1318250"/>
            <a:ext cx="6023370" cy="4907705"/>
          </a:xfrm>
          <a:prstGeom prst="rect">
            <a:avLst/>
          </a:prstGeom>
        </p:spPr>
      </p:pic>
      <p:sp>
        <p:nvSpPr>
          <p:cNvPr id="6" name="内容占位符 4"/>
          <p:cNvSpPr txBox="1"/>
          <p:nvPr/>
        </p:nvSpPr>
        <p:spPr>
          <a:xfrm>
            <a:off x="251520" y="2132856"/>
            <a:ext cx="2592288" cy="295232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ts val="0"/>
              </a:spcBef>
              <a:buClrTx/>
              <a:buFont typeface="Wingdings" panose="05000000000000000000" pitchFamily="2" charset="2"/>
              <a:buChar char="u"/>
            </a:pPr>
            <a:r>
              <a:rPr lang="en-US" altLang="zh-CN" sz="2800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3D</a:t>
            </a:r>
            <a:r>
              <a:rPr lang="zh-CN" altLang="en-US" sz="2800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设计审查</a:t>
            </a:r>
            <a:endParaRPr lang="en-US" altLang="zh-CN" sz="2800" dirty="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  <a:cs typeface="+mn-ea"/>
              <a:sym typeface="+mn-lt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buClrTx/>
              <a:buNone/>
            </a:pPr>
            <a:r>
              <a:rPr lang="zh-CN" altLang="en-US" sz="2800" b="0" dirty="0"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二三维互助式操作空间，方便查看、讨论和调整。</a:t>
            </a:r>
            <a:endParaRPr lang="en-US" altLang="zh-CN" sz="2800" b="0" dirty="0">
              <a:latin typeface="仿宋" panose="02010609060101010101" pitchFamily="49" charset="-122"/>
              <a:ea typeface="仿宋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445" y="1035050"/>
            <a:ext cx="8691245" cy="5686425"/>
          </a:xfrm>
          <a:prstGeom prst="rect">
            <a:avLst/>
          </a:prstGeom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t>42</a:t>
            </a:fld>
            <a:endParaRPr lang="zh-CN" altLang="en-US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619672" y="404664"/>
            <a:ext cx="6696744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2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、招投标阶段应用</a:t>
            </a:r>
          </a:p>
        </p:txBody>
      </p:sp>
      <p:sp>
        <p:nvSpPr>
          <p:cNvPr id="3" name="矩形 2"/>
          <p:cNvSpPr/>
          <p:nvPr/>
        </p:nvSpPr>
        <p:spPr>
          <a:xfrm>
            <a:off x="2696106" y="2087954"/>
            <a:ext cx="3750945" cy="17703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eaLnBrk="0" hangingPunct="0">
              <a:lnSpc>
                <a:spcPct val="130000"/>
              </a:lnSpc>
              <a:spcBef>
                <a:spcPts val="0"/>
              </a:spcBef>
              <a:buClrTx/>
              <a:buFont typeface="Wingdings" panose="05000000000000000000" pitchFamily="2" charset="2"/>
              <a:buChar char="u"/>
            </a:pPr>
            <a:r>
              <a:rPr lang="zh-CN" altLang="en-US" sz="2800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设计优化、方案展示</a:t>
            </a:r>
          </a:p>
          <a:p>
            <a:pPr marL="342900" indent="-342900" eaLnBrk="0" hangingPunct="0">
              <a:lnSpc>
                <a:spcPct val="130000"/>
              </a:lnSpc>
              <a:spcBef>
                <a:spcPts val="0"/>
              </a:spcBef>
              <a:buClrTx/>
              <a:buFont typeface="Wingdings" panose="05000000000000000000" pitchFamily="2" charset="2"/>
              <a:buChar char="u"/>
            </a:pPr>
            <a:r>
              <a:rPr lang="zh-CN" altLang="en-US" sz="2800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工程量统计、计价</a:t>
            </a:r>
          </a:p>
          <a:p>
            <a:pPr marL="342900" indent="-342900" eaLnBrk="0" hangingPunct="0">
              <a:lnSpc>
                <a:spcPct val="130000"/>
              </a:lnSpc>
              <a:spcBef>
                <a:spcPts val="0"/>
              </a:spcBef>
              <a:buClrTx/>
              <a:buFont typeface="Wingdings" panose="05000000000000000000" pitchFamily="2" charset="2"/>
              <a:buChar char="u"/>
            </a:pPr>
            <a:r>
              <a:rPr lang="zh-CN" altLang="en-US" sz="2800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工期校验、施工模拟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t>43</a:t>
            </a:fld>
            <a:endParaRPr lang="zh-CN" altLang="en-US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619672" y="404664"/>
            <a:ext cx="6696744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3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、施工阶段应用</a:t>
            </a: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4D</a:t>
            </a:r>
            <a:endParaRPr lang="zh-CN" altLang="en-US" sz="4400" dirty="0">
              <a:solidFill>
                <a:schemeClr val="bg1"/>
              </a:solidFill>
              <a:latin typeface="+mj-lt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15816" y="1110689"/>
            <a:ext cx="3937635" cy="650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 eaLnBrk="0" hangingPunct="0">
              <a:lnSpc>
                <a:spcPct val="130000"/>
              </a:lnSpc>
              <a:spcBef>
                <a:spcPts val="0"/>
              </a:spcBef>
              <a:buClrTx/>
              <a:buFont typeface="Wingdings" panose="05000000000000000000" pitchFamily="2" charset="2"/>
              <a:buNone/>
            </a:pPr>
            <a:r>
              <a:rPr lang="en-US" altLang="zh-CN" sz="2800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1</a:t>
            </a:r>
            <a:r>
              <a:rPr lang="zh-CN" altLang="en-US" sz="2800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）施工组织设计及审查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2705" y="1760855"/>
            <a:ext cx="9058275" cy="4946762"/>
            <a:chOff x="2455" y="2334"/>
            <a:chExt cx="14265" cy="7496"/>
          </a:xfrm>
        </p:grpSpPr>
        <p:sp>
          <p:nvSpPr>
            <p:cNvPr id="12" name="Text Box 169"/>
            <p:cNvSpPr txBox="1">
              <a:spLocks noChangeArrowheads="1"/>
            </p:cNvSpPr>
            <p:nvPr/>
          </p:nvSpPr>
          <p:spPr bwMode="auto">
            <a:xfrm>
              <a:off x="3371" y="4584"/>
              <a:ext cx="2554" cy="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rPr>
                <a:t>施工总计划校核</a:t>
              </a:r>
            </a:p>
          </p:txBody>
        </p:sp>
        <p:sp>
          <p:nvSpPr>
            <p:cNvPr id="13" name="Text Box 180"/>
            <p:cNvSpPr txBox="1">
              <a:spLocks noChangeArrowheads="1"/>
            </p:cNvSpPr>
            <p:nvPr/>
          </p:nvSpPr>
          <p:spPr bwMode="auto">
            <a:xfrm>
              <a:off x="8747" y="4599"/>
              <a:ext cx="1906" cy="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rPr>
                <a:t>流水段划分</a:t>
              </a:r>
            </a:p>
          </p:txBody>
        </p:sp>
        <p:pic>
          <p:nvPicPr>
            <p:cNvPr id="14" name="图片 13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73" y="2334"/>
              <a:ext cx="4198" cy="2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 Box 189"/>
            <p:cNvSpPr txBox="1">
              <a:spLocks noChangeArrowheads="1"/>
            </p:cNvSpPr>
            <p:nvPr/>
          </p:nvSpPr>
          <p:spPr bwMode="auto">
            <a:xfrm>
              <a:off x="3664" y="9264"/>
              <a:ext cx="2343" cy="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rPr>
                <a:t>场地规划分析</a:t>
              </a:r>
            </a:p>
          </p:txBody>
        </p:sp>
        <p:pic>
          <p:nvPicPr>
            <p:cNvPr id="16" name="图片 2867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70" y="7053"/>
              <a:ext cx="4109" cy="2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 Box 197"/>
            <p:cNvSpPr txBox="1">
              <a:spLocks noChangeArrowheads="1"/>
            </p:cNvSpPr>
            <p:nvPr/>
          </p:nvSpPr>
          <p:spPr bwMode="auto">
            <a:xfrm>
              <a:off x="13339" y="9264"/>
              <a:ext cx="2553" cy="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rPr>
                <a:t>重难点施工方案</a:t>
              </a:r>
            </a:p>
          </p:txBody>
        </p:sp>
        <p:pic>
          <p:nvPicPr>
            <p:cNvPr id="18" name="Picture 2" descr="CIMG723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88" y="7035"/>
              <a:ext cx="4232" cy="2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97"/>
            <p:cNvSpPr txBox="1">
              <a:spLocks noChangeArrowheads="1"/>
            </p:cNvSpPr>
            <p:nvPr/>
          </p:nvSpPr>
          <p:spPr bwMode="auto">
            <a:xfrm>
              <a:off x="13311" y="4588"/>
              <a:ext cx="2552" cy="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rPr>
                <a:t>资源需求计划等</a:t>
              </a: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 bwMode="auto">
            <a:xfrm>
              <a:off x="12391" y="2334"/>
              <a:ext cx="4178" cy="2219"/>
            </a:xfrm>
            <a:prstGeom prst="rect">
              <a:avLst/>
            </a:prstGeom>
            <a:ln>
              <a:solidFill>
                <a:srgbClr val="1F497D">
                  <a:lumMod val="20000"/>
                  <a:lumOff val="80000"/>
                </a:srgbClr>
              </a:solidFill>
            </a:ln>
          </p:spPr>
        </p:pic>
        <p:pic>
          <p:nvPicPr>
            <p:cNvPr id="21" name="图片 2867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7" y="2334"/>
              <a:ext cx="4078" cy="2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Text Box 180"/>
            <p:cNvSpPr txBox="1">
              <a:spLocks noChangeArrowheads="1"/>
            </p:cNvSpPr>
            <p:nvPr/>
          </p:nvSpPr>
          <p:spPr bwMode="auto">
            <a:xfrm>
              <a:off x="9005" y="9319"/>
              <a:ext cx="1583" cy="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rPr>
                <a:t>典型工况</a:t>
              </a:r>
            </a:p>
          </p:txBody>
        </p:sp>
        <p:pic>
          <p:nvPicPr>
            <p:cNvPr id="23" name="图片 2868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1" y="7035"/>
              <a:ext cx="4270" cy="2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4" name="组合 23"/>
            <p:cNvGrpSpPr/>
            <p:nvPr/>
          </p:nvGrpSpPr>
          <p:grpSpPr>
            <a:xfrm>
              <a:off x="2455" y="5220"/>
              <a:ext cx="14120" cy="1672"/>
              <a:chOff x="1558925" y="3328049"/>
              <a:chExt cx="8966200" cy="1061921"/>
            </a:xfrm>
          </p:grpSpPr>
          <p:grpSp>
            <p:nvGrpSpPr>
              <p:cNvPr id="25" name="Group 161"/>
              <p:cNvGrpSpPr/>
              <p:nvPr/>
            </p:nvGrpSpPr>
            <p:grpSpPr bwMode="auto">
              <a:xfrm>
                <a:off x="1558925" y="3737852"/>
                <a:ext cx="8966200" cy="250972"/>
                <a:chOff x="312" y="2331"/>
                <a:chExt cx="5010" cy="262"/>
              </a:xfrm>
              <a:solidFill>
                <a:srgbClr val="91A6C9">
                  <a:alpha val="58000"/>
                </a:srgbClr>
              </a:solidFill>
            </p:grpSpPr>
            <p:sp>
              <p:nvSpPr>
                <p:cNvPr id="32" name="AutoShape 54"/>
                <p:cNvSpPr>
                  <a:spLocks noChangeArrowheads="1"/>
                </p:cNvSpPr>
                <p:nvPr/>
              </p:nvSpPr>
              <p:spPr bwMode="auto">
                <a:xfrm>
                  <a:off x="312" y="2346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solidFill>
                  <a:srgbClr val="C0504D"/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" name="AutoShape 55"/>
                <p:cNvSpPr>
                  <a:spLocks noChangeArrowheads="1"/>
                </p:cNvSpPr>
                <p:nvPr/>
              </p:nvSpPr>
              <p:spPr bwMode="auto">
                <a:xfrm>
                  <a:off x="412" y="2346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" name="AutoShape 56"/>
                <p:cNvSpPr>
                  <a:spLocks noChangeArrowheads="1"/>
                </p:cNvSpPr>
                <p:nvPr/>
              </p:nvSpPr>
              <p:spPr bwMode="auto">
                <a:xfrm>
                  <a:off x="512" y="2346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" name="AutoShape 57"/>
                <p:cNvSpPr>
                  <a:spLocks noChangeArrowheads="1"/>
                </p:cNvSpPr>
                <p:nvPr/>
              </p:nvSpPr>
              <p:spPr bwMode="auto">
                <a:xfrm>
                  <a:off x="612" y="2346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" name="AutoShape 58"/>
                <p:cNvSpPr>
                  <a:spLocks noChangeArrowheads="1"/>
                </p:cNvSpPr>
                <p:nvPr/>
              </p:nvSpPr>
              <p:spPr bwMode="auto">
                <a:xfrm>
                  <a:off x="811" y="2346"/>
                  <a:ext cx="130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" name="AutoShape 59"/>
                <p:cNvSpPr>
                  <a:spLocks noChangeArrowheads="1"/>
                </p:cNvSpPr>
                <p:nvPr/>
              </p:nvSpPr>
              <p:spPr bwMode="auto">
                <a:xfrm>
                  <a:off x="711" y="2340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" name="AutoShape 60"/>
                <p:cNvSpPr>
                  <a:spLocks noChangeArrowheads="1"/>
                </p:cNvSpPr>
                <p:nvPr/>
              </p:nvSpPr>
              <p:spPr bwMode="auto">
                <a:xfrm>
                  <a:off x="911" y="2340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" name="AutoShape 61"/>
                <p:cNvSpPr>
                  <a:spLocks noChangeArrowheads="1"/>
                </p:cNvSpPr>
                <p:nvPr/>
              </p:nvSpPr>
              <p:spPr bwMode="auto">
                <a:xfrm>
                  <a:off x="1011" y="2340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" name="AutoShape 62"/>
                <p:cNvSpPr>
                  <a:spLocks noChangeArrowheads="1"/>
                </p:cNvSpPr>
                <p:nvPr/>
              </p:nvSpPr>
              <p:spPr bwMode="auto">
                <a:xfrm>
                  <a:off x="1210" y="2340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" name="AutoShape 63"/>
                <p:cNvSpPr>
                  <a:spLocks noChangeArrowheads="1"/>
                </p:cNvSpPr>
                <p:nvPr/>
              </p:nvSpPr>
              <p:spPr bwMode="auto">
                <a:xfrm>
                  <a:off x="1410" y="2340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2" name="AutoShape 64"/>
                <p:cNvSpPr>
                  <a:spLocks noChangeArrowheads="1"/>
                </p:cNvSpPr>
                <p:nvPr/>
              </p:nvSpPr>
              <p:spPr bwMode="auto">
                <a:xfrm>
                  <a:off x="1110" y="2340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3" name="AutoShape 65"/>
                <p:cNvSpPr>
                  <a:spLocks noChangeArrowheads="1"/>
                </p:cNvSpPr>
                <p:nvPr/>
              </p:nvSpPr>
              <p:spPr bwMode="auto">
                <a:xfrm>
                  <a:off x="1310" y="2340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4" name="AutoShape 66"/>
                <p:cNvSpPr>
                  <a:spLocks noChangeArrowheads="1"/>
                </p:cNvSpPr>
                <p:nvPr/>
              </p:nvSpPr>
              <p:spPr bwMode="auto">
                <a:xfrm>
                  <a:off x="1509" y="2340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5" name="AutoShape 67"/>
                <p:cNvSpPr>
                  <a:spLocks noChangeArrowheads="1"/>
                </p:cNvSpPr>
                <p:nvPr/>
              </p:nvSpPr>
              <p:spPr bwMode="auto">
                <a:xfrm>
                  <a:off x="1609" y="2340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 algn="ctr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" name="AutoShape 68"/>
                <p:cNvSpPr>
                  <a:spLocks noChangeArrowheads="1"/>
                </p:cNvSpPr>
                <p:nvPr/>
              </p:nvSpPr>
              <p:spPr bwMode="auto">
                <a:xfrm>
                  <a:off x="1709" y="2340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" name="AutoShape 69"/>
                <p:cNvSpPr>
                  <a:spLocks noChangeArrowheads="1"/>
                </p:cNvSpPr>
                <p:nvPr/>
              </p:nvSpPr>
              <p:spPr bwMode="auto">
                <a:xfrm>
                  <a:off x="1809" y="2340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8" name="AutoShape 70"/>
                <p:cNvSpPr>
                  <a:spLocks noChangeArrowheads="1"/>
                </p:cNvSpPr>
                <p:nvPr/>
              </p:nvSpPr>
              <p:spPr bwMode="auto">
                <a:xfrm>
                  <a:off x="1908" y="2340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9" name="AutoShape 71"/>
                <p:cNvSpPr>
                  <a:spLocks noChangeArrowheads="1"/>
                </p:cNvSpPr>
                <p:nvPr/>
              </p:nvSpPr>
              <p:spPr bwMode="auto">
                <a:xfrm>
                  <a:off x="2008" y="2340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0" name="AutoShape 72"/>
                <p:cNvSpPr>
                  <a:spLocks noChangeArrowheads="1"/>
                </p:cNvSpPr>
                <p:nvPr/>
              </p:nvSpPr>
              <p:spPr bwMode="auto">
                <a:xfrm>
                  <a:off x="2108" y="2340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solidFill>
                  <a:srgbClr val="C0504D"/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1" name="AutoShape 73"/>
                <p:cNvSpPr>
                  <a:spLocks noChangeArrowheads="1"/>
                </p:cNvSpPr>
                <p:nvPr/>
              </p:nvSpPr>
              <p:spPr bwMode="auto">
                <a:xfrm>
                  <a:off x="2207" y="2340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2" name="AutoShape 74"/>
                <p:cNvSpPr>
                  <a:spLocks noChangeArrowheads="1"/>
                </p:cNvSpPr>
                <p:nvPr/>
              </p:nvSpPr>
              <p:spPr bwMode="auto">
                <a:xfrm>
                  <a:off x="2300" y="2342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3" name="AutoShape 75"/>
                <p:cNvSpPr>
                  <a:spLocks noChangeArrowheads="1"/>
                </p:cNvSpPr>
                <p:nvPr/>
              </p:nvSpPr>
              <p:spPr bwMode="auto">
                <a:xfrm>
                  <a:off x="2400" y="2342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4" name="AutoShape 76"/>
                <p:cNvSpPr>
                  <a:spLocks noChangeArrowheads="1"/>
                </p:cNvSpPr>
                <p:nvPr/>
              </p:nvSpPr>
              <p:spPr bwMode="auto">
                <a:xfrm>
                  <a:off x="2500" y="2342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5" name="AutoShape 77"/>
                <p:cNvSpPr>
                  <a:spLocks noChangeArrowheads="1"/>
                </p:cNvSpPr>
                <p:nvPr/>
              </p:nvSpPr>
              <p:spPr bwMode="auto">
                <a:xfrm>
                  <a:off x="2600" y="2342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6" name="AutoShape 78"/>
                <p:cNvSpPr>
                  <a:spLocks noChangeArrowheads="1"/>
                </p:cNvSpPr>
                <p:nvPr/>
              </p:nvSpPr>
              <p:spPr bwMode="auto">
                <a:xfrm>
                  <a:off x="2799" y="2342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7" name="AutoShape 79"/>
                <p:cNvSpPr>
                  <a:spLocks noChangeArrowheads="1"/>
                </p:cNvSpPr>
                <p:nvPr/>
              </p:nvSpPr>
              <p:spPr bwMode="auto">
                <a:xfrm>
                  <a:off x="2699" y="2336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8" name="AutoShape 80"/>
                <p:cNvSpPr>
                  <a:spLocks noChangeArrowheads="1"/>
                </p:cNvSpPr>
                <p:nvPr/>
              </p:nvSpPr>
              <p:spPr bwMode="auto">
                <a:xfrm>
                  <a:off x="2899" y="2336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 algn="ctr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9" name="AutoShape 81"/>
                <p:cNvSpPr>
                  <a:spLocks noChangeArrowheads="1"/>
                </p:cNvSpPr>
                <p:nvPr/>
              </p:nvSpPr>
              <p:spPr bwMode="auto">
                <a:xfrm>
                  <a:off x="2999" y="2336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0" name="AutoShape 82"/>
                <p:cNvSpPr>
                  <a:spLocks noChangeArrowheads="1"/>
                </p:cNvSpPr>
                <p:nvPr/>
              </p:nvSpPr>
              <p:spPr bwMode="auto">
                <a:xfrm>
                  <a:off x="3198" y="2336"/>
                  <a:ext cx="130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1" name="AutoShape 83"/>
                <p:cNvSpPr>
                  <a:spLocks noChangeArrowheads="1"/>
                </p:cNvSpPr>
                <p:nvPr/>
              </p:nvSpPr>
              <p:spPr bwMode="auto">
                <a:xfrm>
                  <a:off x="3398" y="2336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2" name="AutoShape 84"/>
                <p:cNvSpPr>
                  <a:spLocks noChangeArrowheads="1"/>
                </p:cNvSpPr>
                <p:nvPr/>
              </p:nvSpPr>
              <p:spPr bwMode="auto">
                <a:xfrm>
                  <a:off x="3098" y="2336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3" name="AutoShape 85"/>
                <p:cNvSpPr>
                  <a:spLocks noChangeArrowheads="1"/>
                </p:cNvSpPr>
                <p:nvPr/>
              </p:nvSpPr>
              <p:spPr bwMode="auto">
                <a:xfrm>
                  <a:off x="3298" y="2336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" name="AutoShape 86"/>
                <p:cNvSpPr>
                  <a:spLocks noChangeArrowheads="1"/>
                </p:cNvSpPr>
                <p:nvPr/>
              </p:nvSpPr>
              <p:spPr bwMode="auto">
                <a:xfrm>
                  <a:off x="3497" y="2336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5" name="AutoShape 87"/>
                <p:cNvSpPr>
                  <a:spLocks noChangeArrowheads="1"/>
                </p:cNvSpPr>
                <p:nvPr/>
              </p:nvSpPr>
              <p:spPr bwMode="auto">
                <a:xfrm>
                  <a:off x="3597" y="2336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" name="AutoShape 88"/>
                <p:cNvSpPr>
                  <a:spLocks noChangeArrowheads="1"/>
                </p:cNvSpPr>
                <p:nvPr/>
              </p:nvSpPr>
              <p:spPr bwMode="auto">
                <a:xfrm>
                  <a:off x="3697" y="2336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solidFill>
                  <a:srgbClr val="C0504D"/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" name="AutoShape 89"/>
                <p:cNvSpPr>
                  <a:spLocks noChangeArrowheads="1"/>
                </p:cNvSpPr>
                <p:nvPr/>
              </p:nvSpPr>
              <p:spPr bwMode="auto">
                <a:xfrm>
                  <a:off x="3797" y="2336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8" name="AutoShape 90"/>
                <p:cNvSpPr>
                  <a:spLocks noChangeArrowheads="1"/>
                </p:cNvSpPr>
                <p:nvPr/>
              </p:nvSpPr>
              <p:spPr bwMode="auto">
                <a:xfrm>
                  <a:off x="3896" y="2336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9" name="AutoShape 91"/>
                <p:cNvSpPr>
                  <a:spLocks noChangeArrowheads="1"/>
                </p:cNvSpPr>
                <p:nvPr/>
              </p:nvSpPr>
              <p:spPr bwMode="auto">
                <a:xfrm>
                  <a:off x="3996" y="2336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0" name="AutoShape 92"/>
                <p:cNvSpPr>
                  <a:spLocks noChangeArrowheads="1"/>
                </p:cNvSpPr>
                <p:nvPr/>
              </p:nvSpPr>
              <p:spPr bwMode="auto">
                <a:xfrm>
                  <a:off x="4096" y="2336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" name="AutoShape 93"/>
                <p:cNvSpPr>
                  <a:spLocks noChangeArrowheads="1"/>
                </p:cNvSpPr>
                <p:nvPr/>
              </p:nvSpPr>
              <p:spPr bwMode="auto">
                <a:xfrm>
                  <a:off x="4195" y="2336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 algn="ctr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2" name="AutoShape 94"/>
                <p:cNvSpPr>
                  <a:spLocks noChangeArrowheads="1"/>
                </p:cNvSpPr>
                <p:nvPr/>
              </p:nvSpPr>
              <p:spPr bwMode="auto">
                <a:xfrm>
                  <a:off x="4392" y="2331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3" name="AutoShape 95"/>
                <p:cNvSpPr>
                  <a:spLocks noChangeArrowheads="1"/>
                </p:cNvSpPr>
                <p:nvPr/>
              </p:nvSpPr>
              <p:spPr bwMode="auto">
                <a:xfrm>
                  <a:off x="4292" y="2331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4" name="AutoShape 96"/>
                <p:cNvSpPr>
                  <a:spLocks noChangeArrowheads="1"/>
                </p:cNvSpPr>
                <p:nvPr/>
              </p:nvSpPr>
              <p:spPr bwMode="auto">
                <a:xfrm>
                  <a:off x="4491" y="2331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5" name="AutoShape 97"/>
                <p:cNvSpPr>
                  <a:spLocks noChangeArrowheads="1"/>
                </p:cNvSpPr>
                <p:nvPr/>
              </p:nvSpPr>
              <p:spPr bwMode="auto">
                <a:xfrm>
                  <a:off x="4591" y="2331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6" name="AutoShape 98"/>
                <p:cNvSpPr>
                  <a:spLocks noChangeArrowheads="1"/>
                </p:cNvSpPr>
                <p:nvPr/>
              </p:nvSpPr>
              <p:spPr bwMode="auto">
                <a:xfrm>
                  <a:off x="4691" y="2331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7" name="AutoShape 99"/>
                <p:cNvSpPr>
                  <a:spLocks noChangeArrowheads="1"/>
                </p:cNvSpPr>
                <p:nvPr/>
              </p:nvSpPr>
              <p:spPr bwMode="auto">
                <a:xfrm>
                  <a:off x="4791" y="2331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8" name="AutoShape 100"/>
                <p:cNvSpPr>
                  <a:spLocks noChangeArrowheads="1"/>
                </p:cNvSpPr>
                <p:nvPr/>
              </p:nvSpPr>
              <p:spPr bwMode="auto">
                <a:xfrm>
                  <a:off x="4890" y="2331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9" name="AutoShape 101"/>
                <p:cNvSpPr>
                  <a:spLocks noChangeArrowheads="1"/>
                </p:cNvSpPr>
                <p:nvPr/>
              </p:nvSpPr>
              <p:spPr bwMode="auto">
                <a:xfrm>
                  <a:off x="4990" y="2331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0" name="AutoShape 102"/>
                <p:cNvSpPr>
                  <a:spLocks noChangeArrowheads="1"/>
                </p:cNvSpPr>
                <p:nvPr/>
              </p:nvSpPr>
              <p:spPr bwMode="auto">
                <a:xfrm>
                  <a:off x="5090" y="2331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1" name="AutoShape 103"/>
                <p:cNvSpPr>
                  <a:spLocks noChangeArrowheads="1"/>
                </p:cNvSpPr>
                <p:nvPr/>
              </p:nvSpPr>
              <p:spPr bwMode="auto">
                <a:xfrm>
                  <a:off x="5189" y="2331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solidFill>
                  <a:srgbClr val="C0504D"/>
                </a:solidFill>
                <a:ln w="9525" algn="ctr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26" name="Line 190"/>
              <p:cNvSpPr>
                <a:spLocks noChangeShapeType="1"/>
              </p:cNvSpPr>
              <p:nvPr/>
            </p:nvSpPr>
            <p:spPr bwMode="auto">
              <a:xfrm>
                <a:off x="9272592" y="3328049"/>
                <a:ext cx="0" cy="390260"/>
              </a:xfrm>
              <a:prstGeom prst="line">
                <a:avLst/>
              </a:prstGeom>
              <a:noFill/>
              <a:ln w="15875" cap="rnd">
                <a:solidFill>
                  <a:srgbClr val="91A6C9">
                    <a:alpha val="83000"/>
                  </a:srgbClr>
                </a:solidFill>
                <a:prstDash val="sysDash"/>
                <a:round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27" name="Line 190"/>
              <p:cNvSpPr>
                <a:spLocks noChangeShapeType="1"/>
              </p:cNvSpPr>
              <p:nvPr/>
            </p:nvSpPr>
            <p:spPr bwMode="auto">
              <a:xfrm>
                <a:off x="6273580" y="3328049"/>
                <a:ext cx="0" cy="390260"/>
              </a:xfrm>
              <a:prstGeom prst="line">
                <a:avLst/>
              </a:prstGeom>
              <a:noFill/>
              <a:ln w="15875" cap="rnd">
                <a:solidFill>
                  <a:srgbClr val="91A6C9">
                    <a:alpha val="83000"/>
                  </a:srgbClr>
                </a:solidFill>
                <a:prstDash val="sysDash"/>
                <a:round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28" name="Line 190"/>
              <p:cNvSpPr>
                <a:spLocks noChangeShapeType="1"/>
              </p:cNvSpPr>
              <p:nvPr/>
            </p:nvSpPr>
            <p:spPr bwMode="auto">
              <a:xfrm>
                <a:off x="2990846" y="3358477"/>
                <a:ext cx="0" cy="390261"/>
              </a:xfrm>
              <a:prstGeom prst="line">
                <a:avLst/>
              </a:prstGeom>
              <a:noFill/>
              <a:ln w="15875" cap="rnd">
                <a:solidFill>
                  <a:srgbClr val="91A6C9">
                    <a:alpha val="83000"/>
                  </a:srgbClr>
                </a:solidFill>
                <a:prstDash val="sysDash"/>
                <a:round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29" name="Line 190"/>
              <p:cNvSpPr>
                <a:spLocks noChangeShapeType="1"/>
              </p:cNvSpPr>
              <p:nvPr/>
            </p:nvSpPr>
            <p:spPr bwMode="auto">
              <a:xfrm>
                <a:off x="2990846" y="3999710"/>
                <a:ext cx="0" cy="390260"/>
              </a:xfrm>
              <a:prstGeom prst="line">
                <a:avLst/>
              </a:prstGeom>
              <a:noFill/>
              <a:ln w="15875" cap="rnd">
                <a:solidFill>
                  <a:srgbClr val="91A6C9">
                    <a:alpha val="83000"/>
                  </a:srgbClr>
                </a:solidFill>
                <a:prstDash val="sysDash"/>
                <a:round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30" name="Line 199"/>
              <p:cNvSpPr>
                <a:spLocks noChangeShapeType="1"/>
              </p:cNvSpPr>
              <p:nvPr/>
            </p:nvSpPr>
            <p:spPr bwMode="auto">
              <a:xfrm>
                <a:off x="9272592" y="3985158"/>
                <a:ext cx="0" cy="390261"/>
              </a:xfrm>
              <a:prstGeom prst="line">
                <a:avLst/>
              </a:prstGeom>
              <a:noFill/>
              <a:ln w="15875" cap="rnd">
                <a:solidFill>
                  <a:srgbClr val="91A6C9">
                    <a:alpha val="83000"/>
                  </a:srgbClr>
                </a:solidFill>
                <a:prstDash val="sysDash"/>
                <a:round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31" name="Line 190"/>
              <p:cNvSpPr>
                <a:spLocks noChangeShapeType="1"/>
              </p:cNvSpPr>
              <p:nvPr/>
            </p:nvSpPr>
            <p:spPr bwMode="auto">
              <a:xfrm>
                <a:off x="6274941" y="3980886"/>
                <a:ext cx="0" cy="390260"/>
              </a:xfrm>
              <a:prstGeom prst="line">
                <a:avLst/>
              </a:prstGeom>
              <a:noFill/>
              <a:ln w="15875" cap="rnd">
                <a:solidFill>
                  <a:srgbClr val="91A6C9">
                    <a:alpha val="83000"/>
                  </a:srgbClr>
                </a:solidFill>
                <a:prstDash val="sysDash"/>
                <a:round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t>44</a:t>
            </a:fld>
            <a:endParaRPr lang="zh-CN" altLang="en-US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619672" y="404664"/>
            <a:ext cx="6696744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3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、施工阶段应用</a:t>
            </a: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4D</a:t>
            </a:r>
            <a:endParaRPr lang="zh-CN" altLang="en-US" sz="4400" dirty="0">
              <a:solidFill>
                <a:schemeClr val="bg1"/>
              </a:solidFill>
              <a:latin typeface="+mj-lt"/>
              <a:ea typeface="黑体" panose="02010609060101010101" pitchFamily="49" charset="-122"/>
              <a:cs typeface="+mj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" y="1296035"/>
            <a:ext cx="8953500" cy="55530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t>5</a:t>
            </a:fld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548759" y="1450179"/>
            <a:ext cx="8138041" cy="5033171"/>
            <a:chOff x="537862" y="1319064"/>
            <a:chExt cx="8138041" cy="5033171"/>
          </a:xfrm>
        </p:grpSpPr>
        <p:sp>
          <p:nvSpPr>
            <p:cNvPr id="34" name="AutoShape 3"/>
            <p:cNvSpPr>
              <a:spLocks noChangeArrowheads="1"/>
            </p:cNvSpPr>
            <p:nvPr/>
          </p:nvSpPr>
          <p:spPr bwMode="gray">
            <a:xfrm>
              <a:off x="3300112" y="1569889"/>
              <a:ext cx="2587625" cy="2497137"/>
            </a:xfrm>
            <a:prstGeom prst="roundRect">
              <a:avLst>
                <a:gd name="adj" fmla="val 4639"/>
              </a:avLst>
            </a:prstGeom>
            <a:gradFill rotWithShape="1">
              <a:gsLst>
                <a:gs pos="0">
                  <a:srgbClr val="D7D7D7">
                    <a:gamma/>
                    <a:tint val="4314"/>
                    <a:invGamma/>
                  </a:srgbClr>
                </a:gs>
                <a:gs pos="100000">
                  <a:srgbClr val="D7D7D7"/>
                </a:gs>
              </a:gsLst>
              <a:lin ang="5400000" scaled="1"/>
            </a:gradFill>
            <a:ln w="19050">
              <a:solidFill>
                <a:srgbClr val="C0C0C0"/>
              </a:solidFill>
              <a:rou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endParaRPr lang="zh-CN" altLang="en-US" b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5" name="AutoShape 4"/>
            <p:cNvSpPr>
              <a:spLocks noChangeArrowheads="1"/>
            </p:cNvSpPr>
            <p:nvPr/>
          </p:nvSpPr>
          <p:spPr bwMode="gray">
            <a:xfrm>
              <a:off x="6063949" y="1569889"/>
              <a:ext cx="2587625" cy="2497137"/>
            </a:xfrm>
            <a:prstGeom prst="roundRect">
              <a:avLst>
                <a:gd name="adj" fmla="val 4639"/>
              </a:avLst>
            </a:prstGeom>
            <a:gradFill rotWithShape="1">
              <a:gsLst>
                <a:gs pos="0">
                  <a:srgbClr val="D7D7D7">
                    <a:gamma/>
                    <a:tint val="4314"/>
                    <a:invGamma/>
                  </a:srgbClr>
                </a:gs>
                <a:gs pos="100000">
                  <a:srgbClr val="D7D7D7"/>
                </a:gs>
              </a:gsLst>
              <a:lin ang="5400000" scaled="1"/>
            </a:gradFill>
            <a:ln w="19050">
              <a:solidFill>
                <a:srgbClr val="C0C0C0"/>
              </a:solidFill>
              <a:rou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endParaRPr lang="zh-CN" altLang="en-US" b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36" name="Group 5"/>
            <p:cNvGrpSpPr/>
            <p:nvPr/>
          </p:nvGrpSpPr>
          <p:grpSpPr bwMode="auto">
            <a:xfrm>
              <a:off x="6203649" y="1319064"/>
              <a:ext cx="2355850" cy="523875"/>
              <a:chOff x="3964" y="2071"/>
              <a:chExt cx="1484" cy="330"/>
            </a:xfrm>
          </p:grpSpPr>
          <p:sp>
            <p:nvSpPr>
              <p:cNvPr id="37" name="AutoShape 6"/>
              <p:cNvSpPr>
                <a:spLocks noChangeArrowheads="1"/>
              </p:cNvSpPr>
              <p:nvPr/>
            </p:nvSpPr>
            <p:spPr bwMode="ltGray">
              <a:xfrm>
                <a:off x="3964" y="2071"/>
                <a:ext cx="1484" cy="330"/>
              </a:xfrm>
              <a:prstGeom prst="roundRect">
                <a:avLst>
                  <a:gd name="adj" fmla="val 16667"/>
                </a:avLst>
              </a:prstGeom>
              <a:solidFill>
                <a:srgbClr val="AC8CD0"/>
              </a:solidFill>
              <a:ln w="38100" algn="ctr">
                <a:solidFill>
                  <a:srgbClr val="FFFFFF">
                    <a:alpha val="70000"/>
                  </a:srgbClr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tx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38" name="AutoShape 7"/>
              <p:cNvSpPr>
                <a:spLocks noChangeArrowheads="1"/>
              </p:cNvSpPr>
              <p:nvPr/>
            </p:nvSpPr>
            <p:spPr bwMode="ltGray">
              <a:xfrm>
                <a:off x="3987" y="2091"/>
                <a:ext cx="1432" cy="134"/>
              </a:xfrm>
              <a:prstGeom prst="roundRect">
                <a:avLst>
                  <a:gd name="adj" fmla="val 28356"/>
                </a:avLst>
              </a:prstGeom>
              <a:gradFill rotWithShape="1">
                <a:gsLst>
                  <a:gs pos="0">
                    <a:srgbClr val="FFFFFF">
                      <a:alpha val="70000"/>
                    </a:srgbClr>
                  </a:gs>
                  <a:gs pos="100000">
                    <a:srgbClr val="AC8CD0">
                      <a:alpha val="70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7961" dir="13500000" algn="ctr" rotWithShape="0">
                        <a:srgbClr val="FFFFFF">
                          <a:gamma/>
                          <a:shade val="60000"/>
                          <a:invGamma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39" name="Rectangle 8"/>
            <p:cNvSpPr>
              <a:spLocks noChangeArrowheads="1"/>
            </p:cNvSpPr>
            <p:nvPr/>
          </p:nvSpPr>
          <p:spPr bwMode="black">
            <a:xfrm>
              <a:off x="6360309" y="1369864"/>
              <a:ext cx="2040944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  <a:buClrTx/>
                <a:buNone/>
              </a:pPr>
              <a:r>
                <a:rPr lang="zh-CN" altLang="en-US" sz="2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Arial" panose="020B0604020202020204" pitchFamily="34" charset="0"/>
                </a:rPr>
                <a:t>建筑信息</a:t>
              </a:r>
              <a:r>
                <a:rPr lang="zh-CN" altLang="en-US" sz="2400" dirty="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Arial" panose="020B0604020202020204" pitchFamily="34" charset="0"/>
                </a:rPr>
                <a:t>管理</a:t>
              </a:r>
              <a:endParaRPr lang="en-US" altLang="zh-CN" sz="24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  <p:grpSp>
          <p:nvGrpSpPr>
            <p:cNvPr id="40" name="Group 9"/>
            <p:cNvGrpSpPr/>
            <p:nvPr/>
          </p:nvGrpSpPr>
          <p:grpSpPr bwMode="auto">
            <a:xfrm>
              <a:off x="3411237" y="1319064"/>
              <a:ext cx="2355850" cy="523875"/>
              <a:chOff x="2140" y="2071"/>
              <a:chExt cx="1484" cy="330"/>
            </a:xfrm>
          </p:grpSpPr>
          <p:sp>
            <p:nvSpPr>
              <p:cNvPr id="41" name="AutoShape 10"/>
              <p:cNvSpPr>
                <a:spLocks noChangeArrowheads="1"/>
              </p:cNvSpPr>
              <p:nvPr/>
            </p:nvSpPr>
            <p:spPr bwMode="ltGray">
              <a:xfrm>
                <a:off x="2140" y="2071"/>
                <a:ext cx="1484" cy="330"/>
              </a:xfrm>
              <a:prstGeom prst="roundRect">
                <a:avLst>
                  <a:gd name="adj" fmla="val 16667"/>
                </a:avLst>
              </a:prstGeom>
              <a:solidFill>
                <a:srgbClr val="85A3D5"/>
              </a:solidFill>
              <a:ln w="38100" algn="ctr">
                <a:solidFill>
                  <a:srgbClr val="FFFFFF">
                    <a:alpha val="70000"/>
                  </a:srgbClr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tx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46" name="AutoShape 11"/>
              <p:cNvSpPr>
                <a:spLocks noChangeArrowheads="1"/>
              </p:cNvSpPr>
              <p:nvPr/>
            </p:nvSpPr>
            <p:spPr bwMode="ltGray">
              <a:xfrm>
                <a:off x="2163" y="2091"/>
                <a:ext cx="1432" cy="134"/>
              </a:xfrm>
              <a:prstGeom prst="roundRect">
                <a:avLst>
                  <a:gd name="adj" fmla="val 28356"/>
                </a:avLst>
              </a:prstGeom>
              <a:gradFill rotWithShape="1">
                <a:gsLst>
                  <a:gs pos="0">
                    <a:srgbClr val="FFFFFF">
                      <a:alpha val="70000"/>
                    </a:srgbClr>
                  </a:gs>
                  <a:gs pos="100000">
                    <a:srgbClr val="85A3D5">
                      <a:alpha val="70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7961" dir="13500000" algn="ctr" rotWithShape="0">
                        <a:srgbClr val="FFFFFF">
                          <a:gamma/>
                          <a:shade val="60000"/>
                          <a:invGamma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9" name="Rectangle 12"/>
            <p:cNvSpPr>
              <a:spLocks noChangeArrowheads="1"/>
            </p:cNvSpPr>
            <p:nvPr/>
          </p:nvSpPr>
          <p:spPr bwMode="black">
            <a:xfrm>
              <a:off x="3561547" y="1369864"/>
              <a:ext cx="2040944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  <a:buClrTx/>
                <a:buNone/>
              </a:pPr>
              <a:r>
                <a:rPr lang="zh-CN" altLang="en-US" sz="2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Arial" panose="020B0604020202020204" pitchFamily="34" charset="0"/>
                </a:rPr>
                <a:t>建筑信息</a:t>
              </a:r>
              <a:r>
                <a:rPr lang="zh-CN" altLang="en-US" sz="2400" dirty="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Arial" panose="020B0604020202020204" pitchFamily="34" charset="0"/>
                </a:rPr>
                <a:t>建模</a:t>
              </a:r>
              <a:endParaRPr lang="en-US" altLang="zh-CN" sz="24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51" name="AutoShape 13"/>
            <p:cNvSpPr>
              <a:spLocks noChangeArrowheads="1"/>
            </p:cNvSpPr>
            <p:nvPr/>
          </p:nvSpPr>
          <p:spPr bwMode="gray">
            <a:xfrm>
              <a:off x="537862" y="1569889"/>
              <a:ext cx="2587625" cy="2497137"/>
            </a:xfrm>
            <a:prstGeom prst="roundRect">
              <a:avLst>
                <a:gd name="adj" fmla="val 4639"/>
              </a:avLst>
            </a:prstGeom>
            <a:gradFill rotWithShape="1">
              <a:gsLst>
                <a:gs pos="0">
                  <a:srgbClr val="D7D7D7">
                    <a:gamma/>
                    <a:tint val="4314"/>
                    <a:invGamma/>
                  </a:srgbClr>
                </a:gs>
                <a:gs pos="100000">
                  <a:srgbClr val="D7D7D7"/>
                </a:gs>
              </a:gsLst>
              <a:lin ang="5400000" scaled="1"/>
            </a:gradFill>
            <a:ln w="19050">
              <a:solidFill>
                <a:srgbClr val="C0C0C0"/>
              </a:solidFill>
              <a:rou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endParaRPr lang="zh-CN" altLang="en-US" b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4" name="AutoShape 14"/>
            <p:cNvSpPr>
              <a:spLocks noChangeArrowheads="1"/>
            </p:cNvSpPr>
            <p:nvPr/>
          </p:nvSpPr>
          <p:spPr bwMode="ltGray">
            <a:xfrm>
              <a:off x="636287" y="1319064"/>
              <a:ext cx="2355850" cy="523875"/>
            </a:xfrm>
            <a:prstGeom prst="roundRect">
              <a:avLst>
                <a:gd name="adj" fmla="val 16667"/>
              </a:avLst>
            </a:prstGeom>
            <a:solidFill>
              <a:srgbClr val="DA7F70"/>
            </a:solidFill>
            <a:ln w="38100" algn="ctr">
              <a:solidFill>
                <a:srgbClr val="FFFFFF">
                  <a:alpha val="70000"/>
                </a:srgbClr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55" name="AutoShape 15"/>
            <p:cNvSpPr>
              <a:spLocks noChangeArrowheads="1"/>
            </p:cNvSpPr>
            <p:nvPr/>
          </p:nvSpPr>
          <p:spPr bwMode="ltGray">
            <a:xfrm>
              <a:off x="672799" y="1350814"/>
              <a:ext cx="2273300" cy="125412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DA7F70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56" name="Rectangle 16"/>
            <p:cNvSpPr>
              <a:spLocks noChangeArrowheads="1"/>
            </p:cNvSpPr>
            <p:nvPr/>
          </p:nvSpPr>
          <p:spPr bwMode="black">
            <a:xfrm>
              <a:off x="786597" y="1369864"/>
              <a:ext cx="2040944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2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Arial" panose="020B0604020202020204" pitchFamily="34" charset="0"/>
                </a:rPr>
                <a:t>建筑信息</a:t>
              </a:r>
              <a:r>
                <a:rPr lang="zh-CN" altLang="en-US" sz="2400" dirty="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Arial" panose="020B0604020202020204" pitchFamily="34" charset="0"/>
                </a:rPr>
                <a:t>模型</a:t>
              </a:r>
              <a:endParaRPr lang="en-US" altLang="zh-CN" sz="24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57" name="Text Box 18"/>
            <p:cNvSpPr txBox="1">
              <a:spLocks noChangeArrowheads="1"/>
            </p:cNvSpPr>
            <p:nvPr/>
          </p:nvSpPr>
          <p:spPr bwMode="gray">
            <a:xfrm>
              <a:off x="683118" y="1956960"/>
              <a:ext cx="2262188" cy="18412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ts val="28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2000" dirty="0">
                  <a:solidFill>
                    <a:srgbClr val="000000"/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Arial" panose="020B0604020202020204" pitchFamily="34" charset="0"/>
                </a:rPr>
                <a:t>工程项目设施实体与功能特性的数字化表达。</a:t>
              </a:r>
              <a:endParaRPr lang="en-US" altLang="zh-CN" sz="2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Arial" panose="020B0604020202020204" pitchFamily="34" charset="0"/>
              </a:endParaRPr>
            </a:p>
            <a:p>
              <a:pPr marL="342900" indent="-342900" eaLnBrk="0" hangingPunct="0">
                <a:lnSpc>
                  <a:spcPts val="2800"/>
                </a:lnSpc>
                <a:spcBef>
                  <a:spcPct val="0"/>
                </a:spcBef>
                <a:buClrTx/>
              </a:pPr>
              <a:r>
                <a:rPr lang="zh-CN" altLang="en-US" sz="2000" dirty="0">
                  <a:solidFill>
                    <a:srgbClr val="000000"/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Arial" panose="020B0604020202020204" pitchFamily="34" charset="0"/>
                </a:rPr>
                <a:t>空间信息</a:t>
              </a:r>
              <a:endParaRPr lang="en-US" altLang="zh-CN" sz="2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Arial" panose="020B0604020202020204" pitchFamily="34" charset="0"/>
              </a:endParaRPr>
            </a:p>
            <a:p>
              <a:pPr marL="342900" indent="-342900" eaLnBrk="0" hangingPunct="0">
                <a:lnSpc>
                  <a:spcPts val="2800"/>
                </a:lnSpc>
                <a:spcBef>
                  <a:spcPct val="0"/>
                </a:spcBef>
                <a:buClrTx/>
              </a:pPr>
              <a:r>
                <a:rPr lang="zh-CN" altLang="en-US" sz="2000" dirty="0">
                  <a:solidFill>
                    <a:srgbClr val="000000"/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Arial" panose="020B0604020202020204" pitchFamily="34" charset="0"/>
                </a:rPr>
                <a:t>非空间信息</a:t>
              </a:r>
              <a:endParaRPr lang="en-US" altLang="zh-CN" sz="2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58" name="Text Box 19"/>
            <p:cNvSpPr txBox="1">
              <a:spLocks noChangeArrowheads="1"/>
            </p:cNvSpPr>
            <p:nvPr/>
          </p:nvSpPr>
          <p:spPr bwMode="gray">
            <a:xfrm>
              <a:off x="3368609" y="2030330"/>
              <a:ext cx="2506663" cy="11242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ts val="2800"/>
                </a:lnSpc>
                <a:spcBef>
                  <a:spcPct val="0"/>
                </a:spcBef>
                <a:buClrTx/>
                <a:buNone/>
              </a:pPr>
              <a:r>
                <a:rPr lang="zh-CN" altLang="en-US" sz="2000" dirty="0">
                  <a:solidFill>
                    <a:srgbClr val="000000"/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Arial" panose="020B0604020202020204" pitchFamily="34" charset="0"/>
                </a:rPr>
                <a:t>与建筑信息模型相关的技术、方法、平台、软件等。</a:t>
              </a:r>
              <a:endParaRPr lang="en-US" altLang="zh-CN" sz="2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59" name="Text Box 20"/>
            <p:cNvSpPr txBox="1">
              <a:spLocks noChangeArrowheads="1"/>
            </p:cNvSpPr>
            <p:nvPr/>
          </p:nvSpPr>
          <p:spPr bwMode="gray">
            <a:xfrm>
              <a:off x="6169241" y="1960078"/>
              <a:ext cx="2506662" cy="18412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ts val="2800"/>
                </a:lnSpc>
                <a:spcBef>
                  <a:spcPct val="0"/>
                </a:spcBef>
                <a:buClrTx/>
                <a:buNone/>
              </a:pPr>
              <a:r>
                <a:rPr lang="zh-CN" altLang="en-US" sz="2000" dirty="0">
                  <a:solidFill>
                    <a:srgbClr val="000000"/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Arial" panose="020B0604020202020204" pitchFamily="34" charset="0"/>
                </a:rPr>
                <a:t>在构造与运用模型过程中，对产品模型、过程模型的数据加工和价值应用的数据模型信息的管理。</a:t>
              </a:r>
              <a:endParaRPr lang="en-US" altLang="zh-CN" sz="2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0" name="AutoShape 48"/>
            <p:cNvSpPr>
              <a:spLocks noChangeArrowheads="1"/>
            </p:cNvSpPr>
            <p:nvPr/>
          </p:nvSpPr>
          <p:spPr bwMode="gray">
            <a:xfrm>
              <a:off x="1351455" y="5329885"/>
              <a:ext cx="6461125" cy="1022350"/>
            </a:xfrm>
            <a:prstGeom prst="roundRect">
              <a:avLst>
                <a:gd name="adj" fmla="val 50000"/>
              </a:avLst>
            </a:prstGeom>
            <a:solidFill>
              <a:srgbClr val="FEFEFE">
                <a:alpha val="92000"/>
              </a:srgbClr>
            </a:solidFill>
            <a:ln w="38100" algn="ctr">
              <a:solidFill>
                <a:srgbClr val="336699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" name="AutoShape 50"/>
            <p:cNvSpPr>
              <a:spLocks noChangeArrowheads="1"/>
            </p:cNvSpPr>
            <p:nvPr/>
          </p:nvSpPr>
          <p:spPr bwMode="invGray">
            <a:xfrm>
              <a:off x="4091245" y="4296288"/>
              <a:ext cx="995834" cy="990600"/>
            </a:xfrm>
            <a:prstGeom prst="downArrow">
              <a:avLst>
                <a:gd name="adj1" fmla="val 49861"/>
                <a:gd name="adj2" fmla="val 53847"/>
              </a:avLst>
            </a:prstGeom>
            <a:solidFill>
              <a:srgbClr val="FF0000">
                <a:alpha val="50000"/>
              </a:srgbClr>
            </a:solidFill>
            <a:ln>
              <a:noFill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62" name="Rectangle 54"/>
            <p:cNvSpPr>
              <a:spLocks noChangeArrowheads="1"/>
            </p:cNvSpPr>
            <p:nvPr/>
          </p:nvSpPr>
          <p:spPr bwMode="gray">
            <a:xfrm>
              <a:off x="1582300" y="5462495"/>
              <a:ext cx="5999436" cy="7571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3600" dirty="0">
                  <a:solidFill>
                    <a:srgbClr val="FF0000"/>
                  </a:solidFill>
                  <a:latin typeface="Calibri" panose="020F0502020204030204" pitchFamily="34" charset="0"/>
                  <a:ea typeface="宋体" panose="02010600030101010101" pitchFamily="2" charset="-122"/>
                </a:rPr>
                <a:t>BLM</a:t>
              </a:r>
              <a:r>
                <a:rPr lang="en-US" altLang="zh-CN" sz="2400" dirty="0">
                  <a:solidFill>
                    <a:srgbClr val="006699"/>
                  </a:solidFill>
                  <a:latin typeface="Calibri" panose="020F0502020204030204" pitchFamily="34" charset="0"/>
                  <a:ea typeface="宋体" panose="02010600030101010101" pitchFamily="2" charset="-122"/>
                </a:rPr>
                <a:t>---</a:t>
              </a:r>
              <a:r>
                <a:rPr lang="en-US" altLang="zh-CN" sz="2400" dirty="0">
                  <a:latin typeface="Arial" panose="020B0604020202020204" pitchFamily="34" charset="0"/>
                </a:rPr>
                <a:t>Building </a:t>
              </a:r>
              <a:r>
                <a:rPr lang="en-US" altLang="zh-CN" sz="2400" dirty="0">
                  <a:solidFill>
                    <a:srgbClr val="C00000"/>
                  </a:solidFill>
                  <a:latin typeface="Arial" panose="020B0604020202020204" pitchFamily="34" charset="0"/>
                </a:rPr>
                <a:t>Lifecycle</a:t>
              </a:r>
              <a:r>
                <a:rPr lang="en-US" altLang="zh-CN" sz="2400" dirty="0">
                  <a:latin typeface="Arial" panose="020B0604020202020204" pitchFamily="34" charset="0"/>
                </a:rPr>
                <a:t> Management</a:t>
              </a:r>
            </a:p>
          </p:txBody>
        </p:sp>
      </p:grpSp>
      <p:sp>
        <p:nvSpPr>
          <p:cNvPr id="25" name="Rectangle 2"/>
          <p:cNvSpPr txBox="1">
            <a:spLocks noChangeArrowheads="1"/>
          </p:cNvSpPr>
          <p:nvPr/>
        </p:nvSpPr>
        <p:spPr bwMode="auto">
          <a:xfrm>
            <a:off x="1853709" y="307633"/>
            <a:ext cx="5809357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part1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、什么是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BIM?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j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t>6</a:t>
            </a:fld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529344" y="2109625"/>
            <a:ext cx="8309428" cy="3378867"/>
            <a:chOff x="529344" y="2109625"/>
            <a:chExt cx="8309428" cy="3378867"/>
          </a:xfrm>
        </p:grpSpPr>
        <p:grpSp>
          <p:nvGrpSpPr>
            <p:cNvPr id="3" name="组合 2"/>
            <p:cNvGrpSpPr/>
            <p:nvPr/>
          </p:nvGrpSpPr>
          <p:grpSpPr>
            <a:xfrm>
              <a:off x="2915816" y="2109625"/>
              <a:ext cx="3231684" cy="683123"/>
              <a:chOff x="665212" y="2511223"/>
              <a:chExt cx="3231684" cy="683123"/>
            </a:xfrm>
          </p:grpSpPr>
          <p:sp>
            <p:nvSpPr>
              <p:cNvPr id="24" name="Line 256"/>
              <p:cNvSpPr>
                <a:spLocks noChangeShapeType="1"/>
              </p:cNvSpPr>
              <p:nvPr/>
            </p:nvSpPr>
            <p:spPr bwMode="gray">
              <a:xfrm>
                <a:off x="970012" y="3194346"/>
                <a:ext cx="2926884" cy="0"/>
              </a:xfrm>
              <a:prstGeom prst="line">
                <a:avLst/>
              </a:prstGeom>
              <a:noFill/>
              <a:ln w="25400">
                <a:solidFill>
                  <a:srgbClr val="1C4372"/>
                </a:solidFill>
                <a:prstDash val="sysDot"/>
                <a:round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</a:endParaRPr>
              </a:p>
            </p:txBody>
          </p:sp>
          <p:sp>
            <p:nvSpPr>
              <p:cNvPr id="25" name="Rectangle 257"/>
              <p:cNvSpPr>
                <a:spLocks noChangeArrowheads="1"/>
              </p:cNvSpPr>
              <p:nvPr/>
            </p:nvSpPr>
            <p:spPr bwMode="gray">
              <a:xfrm rot="3419336">
                <a:off x="685849" y="2618084"/>
                <a:ext cx="479425" cy="520700"/>
              </a:xfrm>
              <a:prstGeom prst="rect">
                <a:avLst/>
              </a:prstGeom>
              <a:gradFill rotWithShape="1">
                <a:gsLst>
                  <a:gs pos="0">
                    <a:srgbClr val="4F81BD"/>
                  </a:gs>
                  <a:gs pos="100000">
                    <a:srgbClr val="4F81BD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miter lim="800000"/>
              </a:ln>
              <a:effectLst/>
              <a:scene3d>
                <a:camera prst="legacyPerspectiveFront">
                  <a:rot lat="0" lon="1500000" rev="0"/>
                </a:camera>
                <a:lightRig rig="legacyFlat4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4F81BD"/>
                </a:extrusionClr>
                <a:contourClr>
                  <a:srgbClr val="4F81BD"/>
                </a:contourClr>
              </a:sp3d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</a:endParaRPr>
              </a:p>
            </p:txBody>
          </p:sp>
          <p:sp>
            <p:nvSpPr>
              <p:cNvPr id="26" name="Text Box 258"/>
              <p:cNvSpPr txBox="1">
                <a:spLocks noChangeArrowheads="1"/>
              </p:cNvSpPr>
              <p:nvPr/>
            </p:nvSpPr>
            <p:spPr bwMode="gray">
              <a:xfrm>
                <a:off x="1455202" y="2511223"/>
                <a:ext cx="2441694" cy="5847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0" hangingPunct="0">
                  <a:lnSpc>
                    <a:spcPct val="100000"/>
                  </a:lnSpc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3200" b="0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BIM≠3D</a:t>
                </a:r>
                <a:r>
                  <a:rPr lang="zh-CN" altLang="en-US" sz="3200" b="0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模型</a:t>
                </a:r>
                <a:endParaRPr lang="en-US" altLang="zh-CN" sz="3200" b="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Text Box 259"/>
              <p:cNvSpPr txBox="1">
                <a:spLocks noChangeArrowheads="1"/>
              </p:cNvSpPr>
              <p:nvPr/>
            </p:nvSpPr>
            <p:spPr bwMode="gray">
              <a:xfrm>
                <a:off x="741412" y="2660946"/>
                <a:ext cx="354013" cy="457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>
                  <a:lnSpc>
                    <a:spcPct val="100000"/>
                  </a:lnSpc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2400">
                    <a:solidFill>
                      <a:srgbClr val="FFFFFF"/>
                    </a:solidFill>
                    <a:latin typeface="Arial" panose="020B0604020202020204" pitchFamily="34" charset="0"/>
                  </a:rPr>
                  <a:t>1</a:t>
                </a: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987153" y="3549480"/>
              <a:ext cx="5105400" cy="641504"/>
              <a:chOff x="665212" y="3391042"/>
              <a:chExt cx="5105400" cy="641504"/>
            </a:xfrm>
          </p:grpSpPr>
          <p:sp>
            <p:nvSpPr>
              <p:cNvPr id="28" name="Line 260"/>
              <p:cNvSpPr>
                <a:spLocks noChangeShapeType="1"/>
              </p:cNvSpPr>
              <p:nvPr/>
            </p:nvSpPr>
            <p:spPr bwMode="gray">
              <a:xfrm>
                <a:off x="970012" y="4032546"/>
                <a:ext cx="4800600" cy="0"/>
              </a:xfrm>
              <a:prstGeom prst="line">
                <a:avLst/>
              </a:prstGeom>
              <a:noFill/>
              <a:ln w="25400">
                <a:solidFill>
                  <a:srgbClr val="1C4372"/>
                </a:solidFill>
                <a:prstDash val="sysDot"/>
                <a:round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</a:endParaRPr>
              </a:p>
            </p:txBody>
          </p:sp>
          <p:sp>
            <p:nvSpPr>
              <p:cNvPr id="29" name="Rectangle 261"/>
              <p:cNvSpPr>
                <a:spLocks noChangeArrowheads="1"/>
              </p:cNvSpPr>
              <p:nvPr/>
            </p:nvSpPr>
            <p:spPr bwMode="gray">
              <a:xfrm rot="3419336">
                <a:off x="685849" y="3456284"/>
                <a:ext cx="479425" cy="520700"/>
              </a:xfrm>
              <a:prstGeom prst="rect">
                <a:avLst/>
              </a:prstGeom>
              <a:gradFill rotWithShape="1">
                <a:gsLst>
                  <a:gs pos="0">
                    <a:srgbClr val="C0504D"/>
                  </a:gs>
                  <a:gs pos="100000">
                    <a:srgbClr val="C0504D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miter lim="800000"/>
              </a:ln>
              <a:effectLst/>
              <a:scene3d>
                <a:camera prst="legacyPerspectiveFront">
                  <a:rot lat="0" lon="1500000" rev="0"/>
                </a:camera>
                <a:lightRig rig="legacyFlat4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C0504D"/>
                </a:extrusionClr>
                <a:contourClr>
                  <a:srgbClr val="C0504D"/>
                </a:contourClr>
              </a:sp3d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</a:endParaRPr>
              </a:p>
            </p:txBody>
          </p:sp>
          <p:sp>
            <p:nvSpPr>
              <p:cNvPr id="30" name="Text Box 262"/>
              <p:cNvSpPr txBox="1">
                <a:spLocks noChangeArrowheads="1"/>
              </p:cNvSpPr>
              <p:nvPr/>
            </p:nvSpPr>
            <p:spPr bwMode="gray">
              <a:xfrm>
                <a:off x="741412" y="3499146"/>
                <a:ext cx="354013" cy="457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>
                  <a:lnSpc>
                    <a:spcPct val="100000"/>
                  </a:lnSpc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2400">
                    <a:solidFill>
                      <a:srgbClr val="FFFFFF"/>
                    </a:solidFill>
                    <a:latin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42" name="Text Box 269"/>
              <p:cNvSpPr txBox="1">
                <a:spLocks noChangeArrowheads="1"/>
              </p:cNvSpPr>
              <p:nvPr/>
            </p:nvSpPr>
            <p:spPr bwMode="gray">
              <a:xfrm>
                <a:off x="1439245" y="3391042"/>
                <a:ext cx="4288353" cy="5847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0" hangingPunct="0">
                  <a:lnSpc>
                    <a:spcPct val="100000"/>
                  </a:lnSpc>
                  <a:spcBef>
                    <a:spcPct val="0"/>
                  </a:spcBef>
                  <a:buClrTx/>
                  <a:buNone/>
                </a:pPr>
                <a:r>
                  <a:rPr lang="en-US" altLang="zh-CN" sz="3200" b="0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BIM≠3D</a:t>
                </a:r>
                <a:r>
                  <a:rPr lang="zh-CN" altLang="en-US" sz="3200" b="0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模型</a:t>
                </a:r>
                <a:r>
                  <a:rPr lang="en-US" altLang="zh-CN" sz="3200" b="0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+</a:t>
                </a:r>
                <a:r>
                  <a:rPr lang="zh-CN" altLang="en-US" sz="3200" b="0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数据模型</a:t>
                </a:r>
                <a:endParaRPr lang="en-US" altLang="zh-CN" sz="3200" b="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529344" y="4881778"/>
              <a:ext cx="8309428" cy="606714"/>
              <a:chOff x="665212" y="4262446"/>
              <a:chExt cx="8309428" cy="606714"/>
            </a:xfrm>
          </p:grpSpPr>
          <p:sp>
            <p:nvSpPr>
              <p:cNvPr id="31" name="Line 263"/>
              <p:cNvSpPr>
                <a:spLocks noChangeShapeType="1"/>
              </p:cNvSpPr>
              <p:nvPr/>
            </p:nvSpPr>
            <p:spPr bwMode="gray">
              <a:xfrm>
                <a:off x="971600" y="4869160"/>
                <a:ext cx="7797452" cy="0"/>
              </a:xfrm>
              <a:prstGeom prst="line">
                <a:avLst/>
              </a:prstGeom>
              <a:noFill/>
              <a:ln w="25400">
                <a:solidFill>
                  <a:srgbClr val="1C4372"/>
                </a:solidFill>
                <a:prstDash val="sysDot"/>
                <a:round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</a:endParaRPr>
              </a:p>
            </p:txBody>
          </p:sp>
          <p:sp>
            <p:nvSpPr>
              <p:cNvPr id="32" name="Rectangle 264"/>
              <p:cNvSpPr>
                <a:spLocks noChangeArrowheads="1"/>
              </p:cNvSpPr>
              <p:nvPr/>
            </p:nvSpPr>
            <p:spPr bwMode="gray">
              <a:xfrm rot="3419336">
                <a:off x="685849" y="4294484"/>
                <a:ext cx="479425" cy="520700"/>
              </a:xfrm>
              <a:prstGeom prst="rect">
                <a:avLst/>
              </a:prstGeom>
              <a:gradFill rotWithShape="1">
                <a:gsLst>
                  <a:gs pos="0">
                    <a:srgbClr val="9BBB59"/>
                  </a:gs>
                  <a:gs pos="100000">
                    <a:srgbClr val="9BBB59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miter lim="800000"/>
              </a:ln>
              <a:effectLst/>
              <a:scene3d>
                <a:camera prst="legacyPerspectiveFront">
                  <a:rot lat="0" lon="1500000" rev="0"/>
                </a:camera>
                <a:lightRig rig="legacyFlat4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9BBB59"/>
                </a:extrusionClr>
                <a:contourClr>
                  <a:srgbClr val="9BBB59"/>
                </a:contourClr>
              </a:sp3d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</a:endParaRPr>
              </a:p>
            </p:txBody>
          </p:sp>
          <p:sp>
            <p:nvSpPr>
              <p:cNvPr id="33" name="Text Box 265"/>
              <p:cNvSpPr txBox="1">
                <a:spLocks noChangeArrowheads="1"/>
              </p:cNvSpPr>
              <p:nvPr/>
            </p:nvSpPr>
            <p:spPr bwMode="gray">
              <a:xfrm>
                <a:off x="741412" y="4337346"/>
                <a:ext cx="354013" cy="457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>
                  <a:lnSpc>
                    <a:spcPct val="100000"/>
                  </a:lnSpc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2400">
                    <a:solidFill>
                      <a:srgbClr val="FFFFFF"/>
                    </a:solidFill>
                    <a:latin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43" name="Text Box 270"/>
              <p:cNvSpPr txBox="1">
                <a:spLocks noChangeArrowheads="1"/>
              </p:cNvSpPr>
              <p:nvPr/>
            </p:nvSpPr>
            <p:spPr bwMode="gray">
              <a:xfrm>
                <a:off x="1428985" y="4262446"/>
                <a:ext cx="7545655" cy="523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0" hangingPunct="0">
                  <a:lnSpc>
                    <a:spcPct val="100000"/>
                  </a:lnSpc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2800" b="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BIM</a:t>
                </a:r>
                <a:r>
                  <a:rPr lang="zh-CN" altLang="en-US" sz="2800" b="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必须</a:t>
                </a:r>
                <a:r>
                  <a:rPr lang="zh-CN" altLang="en-US" sz="2800" b="0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有模型、有数据、有流动、有价值应用</a:t>
                </a:r>
                <a:endParaRPr lang="en-US" altLang="zh-CN" sz="2800" b="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20" name="Rectangle 2"/>
          <p:cNvSpPr txBox="1">
            <a:spLocks noChangeArrowheads="1"/>
          </p:cNvSpPr>
          <p:nvPr/>
        </p:nvSpPr>
        <p:spPr bwMode="auto">
          <a:xfrm>
            <a:off x="1853709" y="307633"/>
            <a:ext cx="5809357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part1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、什么是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BIM?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j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t>7</a:t>
            </a:fld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142875" y="1268730"/>
            <a:ext cx="8784590" cy="5452110"/>
            <a:chOff x="225" y="1998"/>
            <a:chExt cx="13834" cy="8586"/>
          </a:xfrm>
        </p:grpSpPr>
        <p:grpSp>
          <p:nvGrpSpPr>
            <p:cNvPr id="8" name="组合 7"/>
            <p:cNvGrpSpPr/>
            <p:nvPr/>
          </p:nvGrpSpPr>
          <p:grpSpPr>
            <a:xfrm>
              <a:off x="3571" y="1998"/>
              <a:ext cx="10489" cy="8587"/>
              <a:chOff x="645488" y="929253"/>
              <a:chExt cx="8074646" cy="5739553"/>
            </a:xfrm>
          </p:grpSpPr>
          <p:pic>
            <p:nvPicPr>
              <p:cNvPr id="21" name="Picture 3" descr="full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434" b="15541"/>
              <a:stretch>
                <a:fillRect/>
              </a:stretch>
            </p:blipFill>
            <p:spPr bwMode="auto">
              <a:xfrm>
                <a:off x="1083461" y="1329402"/>
                <a:ext cx="7056835" cy="50126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22" name="组合 7"/>
              <p:cNvGrpSpPr/>
              <p:nvPr/>
            </p:nvGrpSpPr>
            <p:grpSpPr bwMode="auto">
              <a:xfrm>
                <a:off x="1264707" y="1564720"/>
                <a:ext cx="1839515" cy="1078091"/>
                <a:chOff x="1043608" y="1190699"/>
                <a:chExt cx="1839293" cy="865425"/>
              </a:xfrm>
            </p:grpSpPr>
            <p:sp>
              <p:nvSpPr>
                <p:cNvPr id="23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1043608" y="1190699"/>
                  <a:ext cx="812265" cy="377536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  <a:effectLst>
                  <a:outerShdw dist="25399" dir="2700000" algn="ctr" rotWithShape="0">
                    <a:sysClr val="window" lastClr="FFFFFF">
                      <a:alpha val="79999"/>
                    </a:sysClr>
                  </a:outerShdw>
                </a:effectLst>
              </p:spPr>
              <p:txBody>
                <a:bodyPr wrap="none" lIns="97453" tIns="48728" rIns="97453" bIns="48728">
                  <a:spAutoFit/>
                </a:bodyPr>
                <a:lstStyle/>
                <a:p>
                  <a:pPr marL="0" marR="0" lvl="0" indent="0" defTabSz="115951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800" b="0" i="0" u="none" strike="noStrike" kern="0" cap="none" spc="0" normalizeH="0" baseline="-25000" noProof="0" dirty="0">
                      <a:ln>
                        <a:noFill/>
                      </a:ln>
                      <a:solidFill>
                        <a:srgbClr val="ED7D31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概念设计</a:t>
                  </a:r>
                  <a:endParaRPr kumimoji="0" lang="en-US" altLang="zh-CN" sz="1800" b="0" i="0" u="none" strike="noStrike" kern="0" cap="none" spc="0" normalizeH="0" baseline="-2500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pic>
              <p:nvPicPr>
                <p:cNvPr id="34" name="Picture 28" descr="conceptualdesign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924812" y="1358897"/>
                  <a:ext cx="958089" cy="6972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pic>
            <p:nvPicPr>
              <p:cNvPr id="35" name="Picture 2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316869" y="3015960"/>
                <a:ext cx="2806313" cy="14439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innerShdw blurRad="63500" dist="50800" dir="8100000">
                  <a:prstClr val="black">
                    <a:alpha val="50000"/>
                  </a:prstClr>
                </a:innerShdw>
              </a:effectLst>
            </p:spPr>
          </p:pic>
          <p:grpSp>
            <p:nvGrpSpPr>
              <p:cNvPr id="36" name="组合 11"/>
              <p:cNvGrpSpPr/>
              <p:nvPr/>
            </p:nvGrpSpPr>
            <p:grpSpPr bwMode="auto">
              <a:xfrm>
                <a:off x="2935658" y="967497"/>
                <a:ext cx="1600200" cy="1471743"/>
                <a:chOff x="2814932" y="662577"/>
                <a:chExt cx="1598837" cy="1180485"/>
              </a:xfrm>
            </p:grpSpPr>
            <p:pic>
              <p:nvPicPr>
                <p:cNvPr id="37" name="Picture 27" descr="detaileddesign"/>
                <p:cNvPicPr>
                  <a:picLocks noChangeAspect="1"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297151" y="771550"/>
                  <a:ext cx="1116618" cy="10715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8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2814932" y="662577"/>
                  <a:ext cx="811671" cy="377235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  <a:effectLst>
                  <a:outerShdw dist="25399" dir="2700000" algn="ctr" rotWithShape="0">
                    <a:sysClr val="window" lastClr="FFFFFF">
                      <a:alpha val="79999"/>
                    </a:sysClr>
                  </a:outerShdw>
                </a:effectLst>
              </p:spPr>
              <p:txBody>
                <a:bodyPr wrap="none" lIns="97453" tIns="48728" rIns="97453" bIns="48728">
                  <a:spAutoFit/>
                </a:bodyPr>
                <a:lstStyle/>
                <a:p>
                  <a:pPr marL="0" marR="0" lvl="0" indent="0" defTabSz="115951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800" b="0" i="0" u="none" strike="noStrike" kern="0" cap="none" spc="0" normalizeH="0" baseline="-25000" noProof="0" dirty="0">
                      <a:ln>
                        <a:noFill/>
                      </a:ln>
                      <a:solidFill>
                        <a:srgbClr val="ED7D31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初步设计</a:t>
                  </a:r>
                  <a:endParaRPr kumimoji="0" lang="en-US" altLang="zh-CN" sz="1800" b="0" i="0" u="none" strike="noStrike" kern="0" cap="none" spc="0" normalizeH="0" baseline="-2500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9" name="组合 14"/>
              <p:cNvGrpSpPr/>
              <p:nvPr/>
            </p:nvGrpSpPr>
            <p:grpSpPr bwMode="auto">
              <a:xfrm>
                <a:off x="5095431" y="929253"/>
                <a:ext cx="1411247" cy="1449985"/>
                <a:chOff x="4901953" y="630721"/>
                <a:chExt cx="1411779" cy="1164143"/>
              </a:xfrm>
            </p:grpSpPr>
            <p:pic>
              <p:nvPicPr>
                <p:cNvPr id="40" name="Picture 26" descr="analysis"/>
                <p:cNvPicPr>
                  <a:picLocks noChangeAspect="1"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1953" y="630721"/>
                  <a:ext cx="544051" cy="11641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1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5501063" y="662485"/>
                  <a:ext cx="812669" cy="377596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  <a:effectLst>
                  <a:outerShdw dist="25399" dir="2700000" algn="ctr" rotWithShape="0">
                    <a:sysClr val="window" lastClr="FFFFFF">
                      <a:alpha val="79999"/>
                    </a:sysClr>
                  </a:outerShdw>
                </a:effectLst>
              </p:spPr>
              <p:txBody>
                <a:bodyPr wrap="none" lIns="97453" tIns="48728" rIns="97453" bIns="48728">
                  <a:spAutoFit/>
                </a:bodyPr>
                <a:lstStyle/>
                <a:p>
                  <a:pPr marL="0" marR="0" lvl="0" indent="0" defTabSz="115951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800" b="0" i="0" u="none" strike="noStrike" kern="0" cap="none" spc="0" normalizeH="0" baseline="-25000" noProof="0" dirty="0">
                      <a:ln>
                        <a:noFill/>
                      </a:ln>
                      <a:solidFill>
                        <a:srgbClr val="ED7D31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性能分析</a:t>
                  </a:r>
                  <a:endParaRPr kumimoji="0" lang="en-US" altLang="zh-CN" sz="1800" b="0" i="0" u="none" strike="noStrike" kern="0" cap="none" spc="0" normalizeH="0" baseline="-2500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44" name="组合 17"/>
              <p:cNvGrpSpPr/>
              <p:nvPr/>
            </p:nvGrpSpPr>
            <p:grpSpPr bwMode="auto">
              <a:xfrm>
                <a:off x="6309651" y="1620364"/>
                <a:ext cx="1830645" cy="998966"/>
                <a:chOff x="6228184" y="1220575"/>
                <a:chExt cx="1829935" cy="802030"/>
              </a:xfrm>
            </p:grpSpPr>
            <p:pic>
              <p:nvPicPr>
                <p:cNvPr id="45" name="Picture 25" descr="documentation"/>
                <p:cNvPicPr>
                  <a:picLocks noChangeAspect="1"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228184" y="1470447"/>
                  <a:ext cx="782761" cy="55215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6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7092243" y="1220575"/>
                  <a:ext cx="965876" cy="37759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  <a:effectLst>
                  <a:outerShdw dist="25399" dir="2700000" algn="ctr" rotWithShape="0">
                    <a:sysClr val="window" lastClr="FFFFFF">
                      <a:alpha val="79999"/>
                    </a:sysClr>
                  </a:outerShdw>
                </a:effectLst>
              </p:spPr>
              <p:txBody>
                <a:bodyPr wrap="none" lIns="97453" tIns="48728" rIns="97453" bIns="48728">
                  <a:spAutoFit/>
                </a:bodyPr>
                <a:lstStyle/>
                <a:p>
                  <a:pPr marL="0" marR="0" lvl="0" indent="0" defTabSz="115951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800" b="0" i="0" u="none" strike="noStrike" kern="0" cap="none" spc="0" normalizeH="0" baseline="-25000" noProof="0" dirty="0">
                      <a:ln>
                        <a:noFill/>
                      </a:ln>
                      <a:solidFill>
                        <a:srgbClr val="ED7D31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施工图设计</a:t>
                  </a:r>
                  <a:endParaRPr kumimoji="0" lang="en-US" altLang="zh-CN" sz="1800" b="0" i="0" u="none" strike="noStrike" kern="0" cap="none" spc="0" normalizeH="0" baseline="-2500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47" name="组合 20"/>
              <p:cNvGrpSpPr/>
              <p:nvPr/>
            </p:nvGrpSpPr>
            <p:grpSpPr bwMode="auto">
              <a:xfrm>
                <a:off x="7195777" y="2797869"/>
                <a:ext cx="1524357" cy="1210629"/>
                <a:chOff x="7092280" y="2256213"/>
                <a:chExt cx="1524042" cy="970576"/>
              </a:xfrm>
            </p:grpSpPr>
            <p:pic>
              <p:nvPicPr>
                <p:cNvPr id="48" name="Picture 24" descr="fabrication"/>
                <p:cNvPicPr>
                  <a:picLocks noChangeAspect="1" noChangeArrowheads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092280" y="2256213"/>
                  <a:ext cx="729407" cy="9705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9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7804127" y="2352953"/>
                  <a:ext cx="812195" cy="37705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  <a:effectLst>
                  <a:outerShdw dist="25399" dir="2700000" algn="ctr" rotWithShape="0">
                    <a:sysClr val="window" lastClr="FFFFFF">
                      <a:alpha val="79999"/>
                    </a:sysClr>
                  </a:outerShdw>
                </a:effectLst>
              </p:spPr>
              <p:txBody>
                <a:bodyPr wrap="none" lIns="97453" tIns="48728" rIns="97453" bIns="48728">
                  <a:spAutoFit/>
                </a:bodyPr>
                <a:lstStyle/>
                <a:p>
                  <a:pPr marL="0" marR="0" lvl="0" indent="0" defTabSz="115951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800" b="0" i="0" u="none" strike="noStrike" kern="0" cap="none" spc="0" normalizeH="0" baseline="-25000" noProof="0" dirty="0">
                      <a:ln>
                        <a:noFill/>
                      </a:ln>
                      <a:solidFill>
                        <a:srgbClr val="ED7D31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预制加工</a:t>
                  </a:r>
                  <a:endParaRPr kumimoji="0" lang="en-US" altLang="zh-CN" sz="1800" b="0" i="0" u="none" strike="noStrike" kern="0" cap="none" spc="0" normalizeH="0" baseline="-2500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0" name="组合 23"/>
              <p:cNvGrpSpPr/>
              <p:nvPr/>
            </p:nvGrpSpPr>
            <p:grpSpPr bwMode="auto">
              <a:xfrm>
                <a:off x="6313521" y="4147894"/>
                <a:ext cx="1826775" cy="1336740"/>
                <a:chOff x="6163270" y="3210060"/>
                <a:chExt cx="1827594" cy="1072851"/>
              </a:xfrm>
            </p:grpSpPr>
            <p:pic>
              <p:nvPicPr>
                <p:cNvPr id="51" name="Picture 23" descr="construction"/>
                <p:cNvPicPr>
                  <a:picLocks noChangeAspect="1" noChangeArrowheads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163270" y="3210060"/>
                  <a:ext cx="1041346" cy="8640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2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7178137" y="3905446"/>
                  <a:ext cx="812727" cy="3774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  <a:effectLst>
                  <a:outerShdw dist="25399" dir="2700000" algn="ctr" rotWithShape="0">
                    <a:sysClr val="window" lastClr="FFFFFF">
                      <a:alpha val="79999"/>
                    </a:sysClr>
                  </a:outerShdw>
                </a:effectLst>
              </p:spPr>
              <p:txBody>
                <a:bodyPr wrap="none" lIns="97453" tIns="48728" rIns="97453" bIns="48728">
                  <a:spAutoFit/>
                </a:bodyPr>
                <a:lstStyle/>
                <a:p>
                  <a:pPr marL="0" marR="0" lvl="0" indent="0" defTabSz="115951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800" b="0" i="0" u="none" strike="noStrike" kern="0" cap="none" spc="0" normalizeH="0" baseline="-25000" noProof="0">
                      <a:ln>
                        <a:noFill/>
                      </a:ln>
                      <a:solidFill>
                        <a:srgbClr val="ED7D31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项目管理</a:t>
                  </a:r>
                  <a:endParaRPr kumimoji="0" lang="en-US" altLang="zh-CN" sz="1800" b="0" i="0" u="none" strike="noStrike" kern="0" cap="none" spc="0" normalizeH="0" baseline="-25000" noProof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3" name="组合 26"/>
              <p:cNvGrpSpPr/>
              <p:nvPr/>
            </p:nvGrpSpPr>
            <p:grpSpPr bwMode="auto">
              <a:xfrm>
                <a:off x="5028059" y="4518932"/>
                <a:ext cx="1318380" cy="1815453"/>
                <a:chOff x="4892125" y="3481427"/>
                <a:chExt cx="1318373" cy="1456856"/>
              </a:xfrm>
            </p:grpSpPr>
            <p:pic>
              <p:nvPicPr>
                <p:cNvPr id="54" name="Picture 22" descr="conlogistics"/>
                <p:cNvPicPr>
                  <a:picLocks noChangeAspect="1" noChangeArrowheads="1"/>
                </p:cNvPicPr>
                <p:nvPr/>
              </p:nvPicPr>
              <p:blipFill>
                <a:blip r:embed="rId1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92125" y="3481427"/>
                  <a:ext cx="943823" cy="9359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5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5398139" y="4560871"/>
                  <a:ext cx="812359" cy="3774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  <a:effectLst>
                  <a:outerShdw dist="25399" dir="2700000" algn="ctr" rotWithShape="0">
                    <a:sysClr val="window" lastClr="FFFFFF">
                      <a:alpha val="79999"/>
                    </a:sysClr>
                  </a:outerShdw>
                </a:effectLst>
              </p:spPr>
              <p:txBody>
                <a:bodyPr wrap="none" lIns="97453" tIns="48728" rIns="97453" bIns="48728">
                  <a:spAutoFit/>
                </a:bodyPr>
                <a:lstStyle/>
                <a:p>
                  <a:pPr marL="0" marR="0" lvl="0" indent="0" defTabSz="115951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800" b="0" i="0" u="none" strike="noStrike" kern="0" cap="none" spc="0" normalizeH="0" baseline="-25000" noProof="0" dirty="0">
                      <a:ln>
                        <a:noFill/>
                      </a:ln>
                      <a:solidFill>
                        <a:srgbClr val="ED7D31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施工管理</a:t>
                  </a:r>
                  <a:endParaRPr kumimoji="0" lang="en-US" altLang="zh-CN" sz="1800" b="0" i="0" u="none" strike="noStrike" kern="0" cap="none" spc="0" normalizeH="0" baseline="-2500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6" name="组合 29"/>
              <p:cNvGrpSpPr/>
              <p:nvPr/>
            </p:nvGrpSpPr>
            <p:grpSpPr bwMode="auto">
              <a:xfrm>
                <a:off x="3239983" y="4555625"/>
                <a:ext cx="1130260" cy="1920294"/>
                <a:chOff x="3168843" y="3507854"/>
                <a:chExt cx="1130371" cy="1540509"/>
              </a:xfrm>
            </p:grpSpPr>
            <p:pic>
              <p:nvPicPr>
                <p:cNvPr id="57" name="Picture 21" descr="ops"/>
                <p:cNvPicPr>
                  <a:picLocks noChangeAspect="1" noChangeArrowheads="1"/>
                </p:cNvPicPr>
                <p:nvPr/>
              </p:nvPicPr>
              <p:blipFill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168843" y="3507854"/>
                  <a:ext cx="843889" cy="9854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8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3486771" y="4671068"/>
                  <a:ext cx="812443" cy="3772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  <a:effectLst>
                  <a:outerShdw dist="25399" dir="2700000" algn="ctr" rotWithShape="0">
                    <a:sysClr val="window" lastClr="FFFFFF">
                      <a:alpha val="79999"/>
                    </a:sysClr>
                  </a:outerShdw>
                </a:effectLst>
              </p:spPr>
              <p:txBody>
                <a:bodyPr wrap="none" lIns="97453" tIns="48728" rIns="97453" bIns="48728">
                  <a:spAutoFit/>
                </a:bodyPr>
                <a:lstStyle/>
                <a:p>
                  <a:pPr marL="0" marR="0" lvl="0" indent="0" defTabSz="115951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800" b="0" i="0" u="none" strike="noStrike" kern="0" cap="none" spc="0" normalizeH="0" baseline="-25000" noProof="0" dirty="0">
                      <a:ln>
                        <a:noFill/>
                      </a:ln>
                      <a:solidFill>
                        <a:srgbClr val="ED7D31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运营维护</a:t>
                  </a:r>
                  <a:endParaRPr kumimoji="0" lang="en-US" altLang="zh-CN" sz="1800" b="0" i="0" u="none" strike="noStrike" kern="0" cap="none" spc="0" normalizeH="0" baseline="-2500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9" name="组合 32"/>
              <p:cNvGrpSpPr/>
              <p:nvPr/>
            </p:nvGrpSpPr>
            <p:grpSpPr bwMode="auto">
              <a:xfrm>
                <a:off x="869538" y="5379052"/>
                <a:ext cx="1507331" cy="1289754"/>
                <a:chOff x="388909" y="4018005"/>
                <a:chExt cx="1508042" cy="1034846"/>
              </a:xfrm>
            </p:grpSpPr>
            <p:pic>
              <p:nvPicPr>
                <p:cNvPr id="60" name="Picture 19" descr="demo"/>
                <p:cNvPicPr>
                  <a:picLocks noChangeAspect="1" noChangeArrowheads="1"/>
                </p:cNvPicPr>
                <p:nvPr/>
              </p:nvPicPr>
              <p:blipFill>
                <a:blip r:embed="rId1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78226" y="4018005"/>
                  <a:ext cx="918725" cy="103484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1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388909" y="4568757"/>
                  <a:ext cx="504824" cy="377357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  <a:effectLst>
                  <a:outerShdw dist="25399" dir="2700000" algn="ctr" rotWithShape="0">
                    <a:sysClr val="window" lastClr="FFFFFF">
                      <a:alpha val="79999"/>
                    </a:sysClr>
                  </a:outerShdw>
                </a:effectLst>
              </p:spPr>
              <p:txBody>
                <a:bodyPr wrap="none" lIns="97453" tIns="48728" rIns="97453" bIns="48728">
                  <a:spAutoFit/>
                </a:bodyPr>
                <a:lstStyle/>
                <a:p>
                  <a:pPr marL="0" marR="0" lvl="0" indent="0" defTabSz="115951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800" b="0" i="0" u="none" strike="noStrike" kern="0" cap="none" spc="0" normalizeH="0" baseline="-25000" noProof="0">
                      <a:ln>
                        <a:noFill/>
                      </a:ln>
                      <a:solidFill>
                        <a:srgbClr val="ED7D31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拆除</a:t>
                  </a:r>
                  <a:endParaRPr kumimoji="0" lang="en-US" altLang="zh-CN" sz="1800" b="0" i="0" u="none" strike="noStrike" kern="0" cap="none" spc="0" normalizeH="0" baseline="-25000" noProof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62" name="组合 35"/>
              <p:cNvGrpSpPr/>
              <p:nvPr/>
            </p:nvGrpSpPr>
            <p:grpSpPr bwMode="auto">
              <a:xfrm>
                <a:off x="801104" y="3940189"/>
                <a:ext cx="1920478" cy="1123589"/>
                <a:chOff x="740881" y="3030727"/>
                <a:chExt cx="1920140" cy="901400"/>
              </a:xfrm>
            </p:grpSpPr>
            <p:pic>
              <p:nvPicPr>
                <p:cNvPr id="63" name="Picture 20" descr="reno"/>
                <p:cNvPicPr>
                  <a:picLocks noChangeAspect="1" noChangeArrowheads="1"/>
                </p:cNvPicPr>
                <p:nvPr/>
              </p:nvPicPr>
              <p:blipFill>
                <a:blip r:embed="rId1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763688" y="3030727"/>
                  <a:ext cx="897333" cy="9014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4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740881" y="3514753"/>
                  <a:ext cx="504497" cy="377306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  <a:effectLst>
                  <a:outerShdw dist="25399" dir="2700000" algn="ctr" rotWithShape="0">
                    <a:sysClr val="window" lastClr="FFFFFF">
                      <a:alpha val="79999"/>
                    </a:sysClr>
                  </a:outerShdw>
                </a:effectLst>
              </p:spPr>
              <p:txBody>
                <a:bodyPr wrap="none" lIns="97453" tIns="48728" rIns="97453" bIns="48728">
                  <a:spAutoFit/>
                </a:bodyPr>
                <a:lstStyle/>
                <a:p>
                  <a:pPr marL="0" marR="0" lvl="0" indent="0" defTabSz="115951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800" b="0" i="0" u="none" strike="noStrike" kern="0" cap="none" spc="0" normalizeH="0" baseline="-25000" noProof="0" dirty="0">
                      <a:ln>
                        <a:noFill/>
                      </a:ln>
                      <a:solidFill>
                        <a:srgbClr val="ED7D31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翻新</a:t>
                  </a:r>
                  <a:endParaRPr kumimoji="0" lang="en-US" altLang="zh-CN" sz="1800" b="0" i="0" u="none" strike="noStrike" kern="0" cap="none" spc="0" normalizeH="0" baseline="-2500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65" name="组合 38"/>
              <p:cNvGrpSpPr/>
              <p:nvPr/>
            </p:nvGrpSpPr>
            <p:grpSpPr bwMode="auto">
              <a:xfrm>
                <a:off x="645488" y="3001128"/>
                <a:ext cx="1320403" cy="775435"/>
                <a:chOff x="447573" y="2366162"/>
                <a:chExt cx="1321252" cy="620887"/>
              </a:xfrm>
            </p:grpSpPr>
            <p:pic>
              <p:nvPicPr>
                <p:cNvPr id="66" name="Picture 29" descr="programming"/>
                <p:cNvPicPr>
                  <a:picLocks noChangeAspect="1" noChangeArrowheads="1"/>
                </p:cNvPicPr>
                <p:nvPr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091726" y="2366162"/>
                  <a:ext cx="677099" cy="62088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7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447573" y="2489706"/>
                  <a:ext cx="504910" cy="3765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  <a:effectLst>
                  <a:outerShdw dist="25399" dir="2700000" algn="ctr" rotWithShape="0">
                    <a:sysClr val="window" lastClr="FFFFFF">
                      <a:alpha val="79999"/>
                    </a:sysClr>
                  </a:outerShdw>
                </a:effectLst>
              </p:spPr>
              <p:txBody>
                <a:bodyPr wrap="none" lIns="97453" tIns="48728" rIns="97453" bIns="48728">
                  <a:spAutoFit/>
                </a:bodyPr>
                <a:lstStyle/>
                <a:p>
                  <a:pPr marL="0" marR="0" lvl="0" indent="0" defTabSz="115951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800" b="0" i="0" u="none" strike="noStrike" kern="0" cap="none" spc="0" normalizeH="0" baseline="-25000" noProof="0" dirty="0">
                      <a:ln>
                        <a:noFill/>
                      </a:ln>
                      <a:solidFill>
                        <a:srgbClr val="ED7D31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规划</a:t>
                  </a:r>
                  <a:endParaRPr kumimoji="0" lang="en-US" altLang="zh-CN" sz="1800" b="0" i="0" u="none" strike="noStrike" kern="0" cap="none" spc="0" normalizeH="0" baseline="-2500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8" name="Text Box 8"/>
              <p:cNvSpPr txBox="1">
                <a:spLocks noChangeArrowheads="1"/>
              </p:cNvSpPr>
              <p:nvPr/>
            </p:nvSpPr>
            <p:spPr bwMode="auto">
              <a:xfrm>
                <a:off x="4611878" y="3474752"/>
                <a:ext cx="1157612" cy="30181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>
                <a:outerShdw dist="25399" dir="2700000" algn="ctr" rotWithShape="0">
                  <a:sysClr val="window" lastClr="FFFFFF">
                    <a:alpha val="79999"/>
                  </a:sysClr>
                </a:outerShdw>
              </a:effectLst>
            </p:spPr>
            <p:txBody>
              <a:bodyPr wrap="none" lIns="116008" tIns="58006" rIns="116008" bIns="58006">
                <a:spAutoFit/>
              </a:bodyPr>
              <a:lstStyle/>
              <a:p>
                <a:pPr marL="0" marR="0" lvl="0" indent="0" algn="ctr" defTabSz="115951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0" i="0" u="none" strike="noStrike" kern="0" cap="none" spc="0" normalizeH="0" baseline="-2500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建筑信息模型</a:t>
                </a:r>
                <a:endParaRPr kumimoji="0" lang="en-US" altLang="zh-CN" sz="1800" b="0" i="0" u="none" strike="noStrike" kern="0" cap="none" spc="0" normalizeH="0" baseline="-2500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0" name="矩形 69"/>
            <p:cNvSpPr/>
            <p:nvPr/>
          </p:nvSpPr>
          <p:spPr>
            <a:xfrm>
              <a:off x="225" y="3188"/>
              <a:ext cx="3323" cy="53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</a:pPr>
              <a:r>
                <a:rPr lang="en-US" altLang="zh-CN" sz="2400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BIM</a:t>
              </a:r>
              <a:r>
                <a:rPr lang="zh-CN" altLang="en-US" sz="2400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是一个共享的知识资源，分享有关信息，全寿命周期中提供可靠依据的过程。</a:t>
              </a:r>
            </a:p>
          </p:txBody>
        </p:sp>
      </p:grpSp>
      <p:sp>
        <p:nvSpPr>
          <p:cNvPr id="42" name="Rectangle 2"/>
          <p:cNvSpPr txBox="1">
            <a:spLocks noChangeArrowheads="1"/>
          </p:cNvSpPr>
          <p:nvPr/>
        </p:nvSpPr>
        <p:spPr bwMode="auto">
          <a:xfrm>
            <a:off x="1853709" y="307633"/>
            <a:ext cx="5809357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part1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、什么是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BIM?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j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t>8</a:t>
            </a:fld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2915816" y="1844824"/>
            <a:ext cx="3522712" cy="3983325"/>
            <a:chOff x="2057400" y="1731675"/>
            <a:chExt cx="3522712" cy="3983325"/>
          </a:xfrm>
        </p:grpSpPr>
        <p:sp>
          <p:nvSpPr>
            <p:cNvPr id="20" name="Line 253"/>
            <p:cNvSpPr>
              <a:spLocks noChangeShapeType="1"/>
            </p:cNvSpPr>
            <p:nvPr/>
          </p:nvSpPr>
          <p:spPr bwMode="gray">
            <a:xfrm>
              <a:off x="2362200" y="4854575"/>
              <a:ext cx="3217912" cy="0"/>
            </a:xfrm>
            <a:prstGeom prst="line">
              <a:avLst/>
            </a:prstGeom>
            <a:noFill/>
            <a:ln w="25400">
              <a:solidFill>
                <a:srgbClr val="1C4372"/>
              </a:solidFill>
              <a:prstDash val="sysDot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</a:endParaRPr>
            </a:p>
          </p:txBody>
        </p:sp>
        <p:sp>
          <p:nvSpPr>
            <p:cNvPr id="21" name="Rectangle 254"/>
            <p:cNvSpPr>
              <a:spLocks noChangeArrowheads="1"/>
            </p:cNvSpPr>
            <p:nvPr/>
          </p:nvSpPr>
          <p:spPr bwMode="gray">
            <a:xfrm rot="3419336">
              <a:off x="2078037" y="4278313"/>
              <a:ext cx="479425" cy="520700"/>
            </a:xfrm>
            <a:prstGeom prst="rect">
              <a:avLst/>
            </a:prstGeom>
            <a:gradFill rotWithShape="1">
              <a:gsLst>
                <a:gs pos="0">
                  <a:srgbClr val="8064A2"/>
                </a:gs>
                <a:gs pos="100000">
                  <a:srgbClr val="8064A2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8064A2"/>
              </a:extrusionClr>
              <a:contourClr>
                <a:srgbClr val="8064A2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</a:endParaRPr>
            </a:p>
          </p:txBody>
        </p:sp>
        <p:sp>
          <p:nvSpPr>
            <p:cNvPr id="22" name="Text Box 255"/>
            <p:cNvSpPr txBox="1">
              <a:spLocks noChangeArrowheads="1"/>
            </p:cNvSpPr>
            <p:nvPr/>
          </p:nvSpPr>
          <p:spPr bwMode="gray">
            <a:xfrm>
              <a:off x="2133600" y="4321175"/>
              <a:ext cx="354013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2400">
                  <a:solidFill>
                    <a:srgbClr val="FFFFFF"/>
                  </a:solidFill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23" name="Line 256"/>
            <p:cNvSpPr>
              <a:spLocks noChangeShapeType="1"/>
            </p:cNvSpPr>
            <p:nvPr/>
          </p:nvSpPr>
          <p:spPr bwMode="gray">
            <a:xfrm>
              <a:off x="2362200" y="2339975"/>
              <a:ext cx="3217912" cy="0"/>
            </a:xfrm>
            <a:prstGeom prst="line">
              <a:avLst/>
            </a:prstGeom>
            <a:noFill/>
            <a:ln w="25400">
              <a:solidFill>
                <a:srgbClr val="1C4372"/>
              </a:solidFill>
              <a:prstDash val="sysDot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</a:endParaRPr>
            </a:p>
          </p:txBody>
        </p:sp>
        <p:sp>
          <p:nvSpPr>
            <p:cNvPr id="34" name="Rectangle 257"/>
            <p:cNvSpPr>
              <a:spLocks noChangeArrowheads="1"/>
            </p:cNvSpPr>
            <p:nvPr/>
          </p:nvSpPr>
          <p:spPr bwMode="gray">
            <a:xfrm rot="3419336">
              <a:off x="2078037" y="1763713"/>
              <a:ext cx="479425" cy="520700"/>
            </a:xfrm>
            <a:prstGeom prst="rect">
              <a:avLst/>
            </a:prstGeom>
            <a:gradFill rotWithShape="1">
              <a:gsLst>
                <a:gs pos="0">
                  <a:srgbClr val="4F81BD"/>
                </a:gs>
                <a:gs pos="100000">
                  <a:srgbClr val="4F81BD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4F81BD"/>
              </a:extrusionClr>
              <a:contourClr>
                <a:srgbClr val="4F81BD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</a:endParaRPr>
            </a:p>
          </p:txBody>
        </p:sp>
        <p:sp>
          <p:nvSpPr>
            <p:cNvPr id="35" name="Text Box 258"/>
            <p:cNvSpPr txBox="1">
              <a:spLocks noChangeArrowheads="1"/>
            </p:cNvSpPr>
            <p:nvPr/>
          </p:nvSpPr>
          <p:spPr bwMode="gray">
            <a:xfrm>
              <a:off x="2987824" y="1731675"/>
              <a:ext cx="2236510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3200" b="0" dirty="0">
                  <a:solidFill>
                    <a:srgbClr val="C00000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模型是基础</a:t>
              </a:r>
              <a:endParaRPr lang="en-US" altLang="zh-CN" sz="3200" b="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6" name="Text Box 259"/>
            <p:cNvSpPr txBox="1">
              <a:spLocks noChangeArrowheads="1"/>
            </p:cNvSpPr>
            <p:nvPr/>
          </p:nvSpPr>
          <p:spPr bwMode="gray">
            <a:xfrm>
              <a:off x="2133600" y="1806575"/>
              <a:ext cx="354013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2400">
                  <a:solidFill>
                    <a:srgbClr val="FFFFFF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37" name="Line 260"/>
            <p:cNvSpPr>
              <a:spLocks noChangeShapeType="1"/>
            </p:cNvSpPr>
            <p:nvPr/>
          </p:nvSpPr>
          <p:spPr bwMode="gray">
            <a:xfrm>
              <a:off x="2362200" y="3178175"/>
              <a:ext cx="3217912" cy="0"/>
            </a:xfrm>
            <a:prstGeom prst="line">
              <a:avLst/>
            </a:prstGeom>
            <a:noFill/>
            <a:ln w="25400">
              <a:solidFill>
                <a:srgbClr val="1C4372"/>
              </a:solidFill>
              <a:prstDash val="sysDot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</a:endParaRPr>
            </a:p>
          </p:txBody>
        </p:sp>
        <p:sp>
          <p:nvSpPr>
            <p:cNvPr id="38" name="Rectangle 261"/>
            <p:cNvSpPr>
              <a:spLocks noChangeArrowheads="1"/>
            </p:cNvSpPr>
            <p:nvPr/>
          </p:nvSpPr>
          <p:spPr bwMode="gray">
            <a:xfrm rot="3419336">
              <a:off x="2078037" y="2601913"/>
              <a:ext cx="479425" cy="520700"/>
            </a:xfrm>
            <a:prstGeom prst="rect">
              <a:avLst/>
            </a:prstGeom>
            <a:gradFill rotWithShape="1">
              <a:gsLst>
                <a:gs pos="0">
                  <a:srgbClr val="C0504D"/>
                </a:gs>
                <a:gs pos="100000">
                  <a:srgbClr val="C0504D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C0504D"/>
              </a:extrusionClr>
              <a:contourClr>
                <a:srgbClr val="C0504D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</a:endParaRPr>
            </a:p>
          </p:txBody>
        </p:sp>
        <p:sp>
          <p:nvSpPr>
            <p:cNvPr id="39" name="Text Box 262"/>
            <p:cNvSpPr txBox="1">
              <a:spLocks noChangeArrowheads="1"/>
            </p:cNvSpPr>
            <p:nvPr/>
          </p:nvSpPr>
          <p:spPr bwMode="gray">
            <a:xfrm>
              <a:off x="2133600" y="2644775"/>
              <a:ext cx="354013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2400">
                  <a:solidFill>
                    <a:srgbClr val="FFFFFF"/>
                  </a:solidFill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40" name="Line 263"/>
            <p:cNvSpPr>
              <a:spLocks noChangeShapeType="1"/>
            </p:cNvSpPr>
            <p:nvPr/>
          </p:nvSpPr>
          <p:spPr bwMode="gray">
            <a:xfrm>
              <a:off x="2363788" y="4014789"/>
              <a:ext cx="3216324" cy="0"/>
            </a:xfrm>
            <a:prstGeom prst="line">
              <a:avLst/>
            </a:prstGeom>
            <a:noFill/>
            <a:ln w="25400">
              <a:solidFill>
                <a:srgbClr val="1C4372"/>
              </a:solidFill>
              <a:prstDash val="sysDot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</a:endParaRPr>
            </a:p>
          </p:txBody>
        </p:sp>
        <p:sp>
          <p:nvSpPr>
            <p:cNvPr id="41" name="Rectangle 264"/>
            <p:cNvSpPr>
              <a:spLocks noChangeArrowheads="1"/>
            </p:cNvSpPr>
            <p:nvPr/>
          </p:nvSpPr>
          <p:spPr bwMode="gray">
            <a:xfrm rot="3419336">
              <a:off x="2078037" y="3440113"/>
              <a:ext cx="479425" cy="520700"/>
            </a:xfrm>
            <a:prstGeom prst="rect">
              <a:avLst/>
            </a:prstGeom>
            <a:gradFill rotWithShape="1">
              <a:gsLst>
                <a:gs pos="0">
                  <a:srgbClr val="9BBB59"/>
                </a:gs>
                <a:gs pos="100000">
                  <a:srgbClr val="9BBB5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BBB59"/>
              </a:extrusionClr>
              <a:contourClr>
                <a:srgbClr val="9BBB5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</a:endParaRPr>
            </a:p>
          </p:txBody>
        </p:sp>
        <p:sp>
          <p:nvSpPr>
            <p:cNvPr id="44" name="Text Box 265"/>
            <p:cNvSpPr txBox="1">
              <a:spLocks noChangeArrowheads="1"/>
            </p:cNvSpPr>
            <p:nvPr/>
          </p:nvSpPr>
          <p:spPr bwMode="gray">
            <a:xfrm>
              <a:off x="2133600" y="3482975"/>
              <a:ext cx="354013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2400">
                  <a:solidFill>
                    <a:srgbClr val="FFFFFF"/>
                  </a:solidFill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45" name="Line 266"/>
            <p:cNvSpPr>
              <a:spLocks noChangeShapeType="1"/>
            </p:cNvSpPr>
            <p:nvPr/>
          </p:nvSpPr>
          <p:spPr bwMode="gray">
            <a:xfrm>
              <a:off x="2362200" y="5715000"/>
              <a:ext cx="3217912" cy="0"/>
            </a:xfrm>
            <a:prstGeom prst="line">
              <a:avLst/>
            </a:prstGeom>
            <a:noFill/>
            <a:ln w="25400">
              <a:solidFill>
                <a:srgbClr val="1C4372"/>
              </a:solidFill>
              <a:prstDash val="sysDot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</a:endParaRPr>
            </a:p>
          </p:txBody>
        </p:sp>
        <p:sp>
          <p:nvSpPr>
            <p:cNvPr id="46" name="Rectangle 267"/>
            <p:cNvSpPr>
              <a:spLocks noChangeArrowheads="1"/>
            </p:cNvSpPr>
            <p:nvPr/>
          </p:nvSpPr>
          <p:spPr bwMode="ltGray">
            <a:xfrm rot="3419336">
              <a:off x="2078037" y="5138738"/>
              <a:ext cx="479425" cy="520700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  <a:contourClr>
                <a:srgbClr val="9900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endParaRPr lang="zh-CN" altLang="en-US" b="0">
                <a:solidFill>
                  <a:srgbClr val="000000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47" name="Text Box 268"/>
            <p:cNvSpPr txBox="1">
              <a:spLocks noChangeArrowheads="1"/>
            </p:cNvSpPr>
            <p:nvPr/>
          </p:nvSpPr>
          <p:spPr bwMode="gray">
            <a:xfrm>
              <a:off x="2133600" y="5181600"/>
              <a:ext cx="354013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2400">
                  <a:solidFill>
                    <a:srgbClr val="FFFFFF"/>
                  </a:solidFill>
                  <a:latin typeface="Arial" panose="020B0604020202020204" pitchFamily="34" charset="0"/>
                </a:rPr>
                <a:t>5</a:t>
              </a:r>
            </a:p>
          </p:txBody>
        </p:sp>
        <p:sp>
          <p:nvSpPr>
            <p:cNvPr id="48" name="Text Box 269"/>
            <p:cNvSpPr txBox="1">
              <a:spLocks noChangeArrowheads="1"/>
            </p:cNvSpPr>
            <p:nvPr/>
          </p:nvSpPr>
          <p:spPr bwMode="gray">
            <a:xfrm>
              <a:off x="2987824" y="2573050"/>
              <a:ext cx="2236510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ClrTx/>
                <a:buNone/>
              </a:pPr>
              <a:r>
                <a:rPr lang="zh-CN" altLang="en-US" sz="3200" b="0" dirty="0">
                  <a:solidFill>
                    <a:srgbClr val="C00000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信息是灵魂</a:t>
              </a:r>
              <a:endParaRPr lang="en-US" altLang="zh-CN" sz="3200" b="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9" name="Text Box 270"/>
            <p:cNvSpPr txBox="1">
              <a:spLocks noChangeArrowheads="1"/>
            </p:cNvSpPr>
            <p:nvPr/>
          </p:nvSpPr>
          <p:spPr bwMode="gray">
            <a:xfrm>
              <a:off x="2987824" y="3422349"/>
              <a:ext cx="2236510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ClrTx/>
                <a:buNone/>
              </a:pPr>
              <a:r>
                <a:rPr lang="zh-CN" altLang="en-US" sz="3200" b="0" dirty="0">
                  <a:solidFill>
                    <a:srgbClr val="C00000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软件是工具</a:t>
              </a:r>
              <a:endParaRPr lang="en-US" altLang="zh-CN" sz="3200" b="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0" name="Text Box 271"/>
            <p:cNvSpPr txBox="1">
              <a:spLocks noChangeArrowheads="1"/>
            </p:cNvSpPr>
            <p:nvPr/>
          </p:nvSpPr>
          <p:spPr bwMode="gray">
            <a:xfrm>
              <a:off x="2987824" y="4262862"/>
              <a:ext cx="2236510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ClrTx/>
                <a:buNone/>
              </a:pPr>
              <a:r>
                <a:rPr lang="zh-CN" altLang="en-US" sz="3200" b="0" dirty="0">
                  <a:solidFill>
                    <a:srgbClr val="C00000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协作是重点</a:t>
              </a:r>
              <a:endParaRPr lang="en-US" altLang="zh-CN" sz="3200" b="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1" name="Text Box 272"/>
            <p:cNvSpPr txBox="1">
              <a:spLocks noChangeArrowheads="1"/>
            </p:cNvSpPr>
            <p:nvPr/>
          </p:nvSpPr>
          <p:spPr bwMode="gray">
            <a:xfrm>
              <a:off x="2987824" y="5093230"/>
              <a:ext cx="2236510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100000"/>
                </a:lnSpc>
                <a:spcBef>
                  <a:spcPct val="0"/>
                </a:spcBef>
                <a:buClrTx/>
                <a:buNone/>
              </a:pPr>
              <a:r>
                <a:rPr lang="zh-CN" altLang="en-US" sz="3200" b="0" dirty="0">
                  <a:solidFill>
                    <a:srgbClr val="C00000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管理是关键</a:t>
              </a:r>
              <a:endParaRPr lang="en-US" altLang="zh-CN" sz="3200" b="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25" name="Rectangle 2"/>
          <p:cNvSpPr txBox="1">
            <a:spLocks noChangeArrowheads="1"/>
          </p:cNvSpPr>
          <p:nvPr/>
        </p:nvSpPr>
        <p:spPr bwMode="auto">
          <a:xfrm>
            <a:off x="1853709" y="307633"/>
            <a:ext cx="5809357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part1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、什么是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BIM?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j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3904086"/>
            <a:ext cx="8280920" cy="2621258"/>
          </a:xfrm>
          <a:prstGeom prst="rect">
            <a:avLst/>
          </a:prstGeom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t>9</a:t>
            </a:fld>
            <a:endParaRPr lang="zh-CN" altLang="en-US" dirty="0"/>
          </a:p>
        </p:txBody>
      </p:sp>
      <p:pic>
        <p:nvPicPr>
          <p:cNvPr id="4" name="内容占位符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29" y="1308922"/>
            <a:ext cx="8794643" cy="2399033"/>
          </a:xfrm>
          <a:prstGeom prst="rect">
            <a:avLst/>
          </a:prstGeom>
        </p:spPr>
      </p:pic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1853709" y="307633"/>
            <a:ext cx="5809357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part1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、什么是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BIM?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j-cs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5"/>
  <p:tag name="KSO_WM_TEMPLATE_SCENE_ID" val="1"/>
  <p:tag name="KSO_WM_TEMPLATE_JOB_ID" val="5"/>
  <p:tag name="KSO_WM_TEMPLATE_TOPIC_DEFAULT" val="0"/>
</p:tagLst>
</file>

<file path=ppt/theme/theme1.xml><?xml version="1.0" encoding="utf-8"?>
<a:theme xmlns:a="http://schemas.openxmlformats.org/drawingml/2006/main" name="报表分析ppt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报表分析pp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报表分析pp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报表分析pp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报表分析pp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报表分析pp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报表分析pp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报表分析pp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报表分析pp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报表分析pp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报表分析pp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报表分析pp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报表分析pp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1902</Words>
  <Application>Microsoft Office PowerPoint</Application>
  <PresentationFormat>全屏显示(4:3)</PresentationFormat>
  <Paragraphs>306</Paragraphs>
  <Slides>44</Slides>
  <Notes>39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7" baseType="lpstr">
      <vt:lpstr>仿宋</vt:lpstr>
      <vt:lpstr>黑体</vt:lpstr>
      <vt:lpstr>华文仿宋</vt:lpstr>
      <vt:lpstr>华文行楷</vt:lpstr>
      <vt:lpstr>楷体</vt:lpstr>
      <vt:lpstr>微软雅黑</vt:lpstr>
      <vt:lpstr>Arial</vt:lpstr>
      <vt:lpstr>Calibri</vt:lpstr>
      <vt:lpstr>Tahoma</vt:lpstr>
      <vt:lpstr>Times New Roman</vt:lpstr>
      <vt:lpstr>Verdana</vt:lpstr>
      <vt:lpstr>Wingdings</vt:lpstr>
      <vt:lpstr>报表分析ppt</vt:lpstr>
      <vt:lpstr>PowerPoint 演示文稿</vt:lpstr>
      <vt:lpstr>PowerPoint 演示文稿</vt:lpstr>
      <vt:lpstr>本次培训主要内容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远洋地产有限公司</dc:title>
  <dc:creator>CN=路晓红/O=中远房地产</dc:creator>
  <cp:lastModifiedBy>苏联最高苏维埃主席团主席</cp:lastModifiedBy>
  <cp:revision>698</cp:revision>
  <dcterms:created xsi:type="dcterms:W3CDTF">2007-10-17T03:12:00Z</dcterms:created>
  <dcterms:modified xsi:type="dcterms:W3CDTF">2021-01-11T02:31:38Z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  <property fmtid="{D5CDD505-2E9C-101B-9397-08002B2CF9AE}" pid="3" name="KSORubyTemplateID">
    <vt:lpwstr>2</vt:lpwstr>
  </property>
</Properties>
</file>