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1"/>
  </p:notesMasterIdLst>
  <p:sldIdLst>
    <p:sldId id="613" r:id="rId2"/>
    <p:sldId id="615" r:id="rId3"/>
    <p:sldId id="616" r:id="rId4"/>
    <p:sldId id="617" r:id="rId5"/>
    <p:sldId id="618" r:id="rId6"/>
    <p:sldId id="619" r:id="rId7"/>
    <p:sldId id="628" r:id="rId8"/>
    <p:sldId id="629" r:id="rId9"/>
    <p:sldId id="630" r:id="rId10"/>
    <p:sldId id="631" r:id="rId11"/>
    <p:sldId id="633" r:id="rId12"/>
    <p:sldId id="634" r:id="rId13"/>
    <p:sldId id="258" r:id="rId14"/>
    <p:sldId id="624" r:id="rId15"/>
    <p:sldId id="625" r:id="rId16"/>
    <p:sldId id="626" r:id="rId17"/>
    <p:sldId id="627" r:id="rId18"/>
    <p:sldId id="648" r:id="rId19"/>
    <p:sldId id="635" r:id="rId20"/>
    <p:sldId id="638" r:id="rId21"/>
    <p:sldId id="644" r:id="rId22"/>
    <p:sldId id="645" r:id="rId23"/>
    <p:sldId id="646" r:id="rId24"/>
    <p:sldId id="647" r:id="rId25"/>
    <p:sldId id="649" r:id="rId26"/>
    <p:sldId id="650" r:id="rId27"/>
    <p:sldId id="507" r:id="rId28"/>
    <p:sldId id="651" r:id="rId29"/>
    <p:sldId id="664" r:id="rId30"/>
    <p:sldId id="665" r:id="rId31"/>
    <p:sldId id="666" r:id="rId32"/>
    <p:sldId id="667" r:id="rId33"/>
    <p:sldId id="668" r:id="rId34"/>
    <p:sldId id="669" r:id="rId35"/>
    <p:sldId id="670" r:id="rId36"/>
    <p:sldId id="675" r:id="rId37"/>
    <p:sldId id="671" r:id="rId38"/>
    <p:sldId id="672" r:id="rId39"/>
    <p:sldId id="673" r:id="rId40"/>
    <p:sldId id="674" r:id="rId41"/>
    <p:sldId id="676" r:id="rId42"/>
    <p:sldId id="677" r:id="rId43"/>
    <p:sldId id="678" r:id="rId44"/>
    <p:sldId id="679" r:id="rId45"/>
    <p:sldId id="682" r:id="rId46"/>
    <p:sldId id="680" r:id="rId47"/>
    <p:sldId id="681" r:id="rId48"/>
    <p:sldId id="684" r:id="rId49"/>
    <p:sldId id="663" r:id="rId50"/>
  </p:sldIdLst>
  <p:sldSz cx="9144000" cy="6858000" type="screen4x3"/>
  <p:notesSz cx="6797675" cy="9926638"/>
  <p:defaultTextStyle>
    <a:defPPr>
      <a:defRPr lang="zh-CN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itchFamily="2" charset="2"/>
      <a:buChar char="Ø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itchFamily="2" charset="2"/>
      <a:buChar char="Ø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itchFamily="2" charset="2"/>
      <a:buChar char="Ø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itchFamily="2" charset="2"/>
      <a:buChar char="Ø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itchFamily="2" charset="2"/>
      <a:buChar char="Ø"/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-1596" y="-90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17764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31863" y="744538"/>
            <a:ext cx="4935537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 typeface="Wingdings" pitchFamily="2" charset="2"/>
              <a:buNone/>
              <a:defRPr sz="1200" b="0" smtClean="0"/>
            </a:lvl1pPr>
          </a:lstStyle>
          <a:p>
            <a:pPr>
              <a:defRPr/>
            </a:pPr>
            <a:fld id="{EECA169F-BB41-4C98-BB86-03F65B7F1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DE4C09-AD8E-4ECF-823B-135EC9B1F4B9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5A38A-ECBA-449D-BB7E-86D14CFCA4CF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 cap="flat"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031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8532813" y="333375"/>
            <a:ext cx="433387" cy="431800"/>
          </a:xfrm>
          <a:custGeom>
            <a:avLst/>
            <a:gdLst>
              <a:gd name="T0" fmla="*/ 325040 w 21600"/>
              <a:gd name="T1" fmla="*/ 0 h 21600"/>
              <a:gd name="T2" fmla="*/ 0 w 21600"/>
              <a:gd name="T3" fmla="*/ 215900 h 21600"/>
              <a:gd name="T4" fmla="*/ 325040 w 21600"/>
              <a:gd name="T5" fmla="*/ 431800 h 21600"/>
              <a:gd name="T6" fmla="*/ 433387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zh-CN" altLang="en-US" sz="1000">
                <a:latin typeface="Arial" pitchFamily="34" charset="0"/>
              </a:rPr>
              <a:t>返回</a:t>
            </a:r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379663"/>
            <a:ext cx="7772400" cy="12207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3600" b="1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700088" y="3759200"/>
            <a:ext cx="6400800" cy="1008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>
              <a:buNone/>
              <a:defRPr sz="3200" kern="1200"/>
            </a:lvl1pPr>
            <a:lvl2pPr marL="457200" lvl="1" indent="-457200" algn="ctr">
              <a:buNone/>
              <a:defRPr sz="2000" kern="1200"/>
            </a:lvl2pPr>
            <a:lvl3pPr marL="914400" lvl="2" indent="-914400" algn="ctr">
              <a:buNone/>
              <a:defRPr sz="2000" kern="1200"/>
            </a:lvl3pPr>
            <a:lvl4pPr marL="1371600" lvl="3" indent="-1371600" algn="ctr">
              <a:buNone/>
              <a:defRPr sz="2000" kern="1200"/>
            </a:lvl4pPr>
            <a:lvl5pPr marL="1828800" lvl="4" indent="-1828800" algn="ctr">
              <a:buNone/>
              <a:defRPr sz="20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6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25C2BE-B60C-4356-980D-B1E40B199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8249C-CC50-4CEC-886E-D1AF0DD44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61AE2-E738-4995-8DB4-2CEA4E366C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A8F36-5FC0-462E-AFA8-FE934A34D9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18F3798-2D18-4F43-AF2A-621512EB86A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6858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143000"/>
            <a:ext cx="4038600" cy="5257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143000"/>
            <a:ext cx="4038600" cy="5257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5C478-FF3B-43E4-B50F-CFD6AC029D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8139A-37DD-484C-AC2A-F88C4A2F4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2B898-ADBB-43D3-A442-57F691F9ED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70058-A0DA-4000-9E20-FAFFCFC704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D3568-0F48-4C62-86E8-2A5D732905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3DF2A-FD0E-4EBF-9479-858ECB73C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4260C-C1A2-4E00-B0CA-0EBBC2650E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4B122-A59B-4F4E-AC3A-16A4EB6358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EBDA6-6663-4656-A953-E78F9DFD2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/>
            </a:lvl1pPr>
          </a:lstStyle>
          <a:p>
            <a:pPr>
              <a:defRPr/>
            </a:pPr>
            <a:fld id="{1939FE8A-3046-40EE-BA86-6099490455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Picture 9" descr="0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AutoShape 1031">
            <a:hlinkClick r:id="rId18" action="ppaction://hlinksldjump"/>
          </p:cNvPr>
          <p:cNvSpPr>
            <a:spLocks noChangeArrowheads="1"/>
          </p:cNvSpPr>
          <p:nvPr userDrawn="1"/>
        </p:nvSpPr>
        <p:spPr bwMode="auto">
          <a:xfrm>
            <a:off x="8532813" y="333375"/>
            <a:ext cx="433387" cy="431800"/>
          </a:xfrm>
          <a:custGeom>
            <a:avLst/>
            <a:gdLst>
              <a:gd name="T0" fmla="*/ 325040 w 21600"/>
              <a:gd name="T1" fmla="*/ 0 h 21600"/>
              <a:gd name="T2" fmla="*/ 0 w 21600"/>
              <a:gd name="T3" fmla="*/ 215900 h 21600"/>
              <a:gd name="T4" fmla="*/ 325040 w 21600"/>
              <a:gd name="T5" fmla="*/ 431800 h 21600"/>
              <a:gd name="T6" fmla="*/ 433387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zh-CN" altLang="en-US" sz="1000">
                <a:latin typeface="Arial" pitchFamily="34" charset="0"/>
              </a:rPr>
              <a:t>返回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6" r:id="rId13"/>
    <p:sldLayoutId id="2147483677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itchFamily="34" charset="0"/>
        <a:defRPr sz="28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3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42938" y="2143116"/>
            <a:ext cx="8208962" cy="4214842"/>
          </a:xfrm>
        </p:spPr>
        <p:txBody>
          <a:bodyPr/>
          <a:lstStyle/>
          <a:p>
            <a:pPr algn="ctr" eaLnBrk="1" hangingPunct="1"/>
            <a:r>
              <a:rPr lang="en-US" altLang="zh-CN" b="1" dirty="0" smtClean="0">
                <a:latin typeface="华文仿宋" pitchFamily="2" charset="-122"/>
                <a:ea typeface="华文仿宋" pitchFamily="2" charset="-122"/>
              </a:rPr>
              <a:t>2018</a:t>
            </a:r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年度包头建筑业协会</a:t>
            </a:r>
            <a:endParaRPr lang="en-US" altLang="zh-CN" b="1" dirty="0" smtClean="0">
              <a:latin typeface="华文仿宋" pitchFamily="2" charset="-122"/>
              <a:ea typeface="华文仿宋" pitchFamily="2" charset="-122"/>
            </a:endParaRPr>
          </a:p>
          <a:p>
            <a:pPr algn="ctr" eaLnBrk="1" hangingPunct="1"/>
            <a:r>
              <a:rPr lang="zh-CN" altLang="en-US" b="1" dirty="0" smtClean="0">
                <a:latin typeface="华文仿宋" pitchFamily="2" charset="-122"/>
                <a:ea typeface="华文仿宋" pitchFamily="2" charset="-122"/>
              </a:rPr>
              <a:t>监理从业人员培训</a:t>
            </a:r>
          </a:p>
          <a:p>
            <a:pPr algn="ctr" eaLnBrk="1" hangingPunct="1">
              <a:lnSpc>
                <a:spcPct val="90000"/>
              </a:lnSpc>
            </a:pPr>
            <a:endParaRPr lang="en-US" altLang="zh-CN" b="1" dirty="0" smtClean="0">
              <a:ea typeface="楷体_GB2312" pitchFamily="1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40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监理项目的目标控制及风险管理</a:t>
            </a:r>
            <a:endParaRPr lang="en-US" altLang="zh-CN" sz="4000" b="1" dirty="0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>
              <a:lnSpc>
                <a:spcPct val="90000"/>
              </a:lnSpc>
            </a:pPr>
            <a:endParaRPr lang="zh-CN" altLang="en-US" b="1" dirty="0" smtClean="0">
              <a:ea typeface="楷体_GB2312" pitchFamily="1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主讲人：王振华</a:t>
            </a:r>
            <a:endParaRPr lang="zh-CN" altLang="en-US" sz="2800" b="1" dirty="0" smtClean="0">
              <a:solidFill>
                <a:srgbClr val="CC3300"/>
              </a:solidFill>
              <a:latin typeface="华文仿宋" pitchFamily="2" charset="-122"/>
              <a:ea typeface="华文仿宋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201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8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年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12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月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214438" y="1357313"/>
            <a:ext cx="6643687" cy="5349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教育改变命运   培训促进发展</a:t>
            </a:r>
          </a:p>
        </p:txBody>
      </p:sp>
      <p:sp>
        <p:nvSpPr>
          <p:cNvPr id="3076" name="灯片编号占位符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FB4515AB-5BC3-4877-B25E-C5A2F4856F58}" type="slidenum">
              <a:rPr lang="zh-CN" altLang="en-US"/>
              <a:pPr>
                <a:buNone/>
              </a:pPr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10</a:t>
            </a:fld>
            <a:endParaRPr lang="zh-CN" altLang="en-US" dirty="0"/>
          </a:p>
        </p:txBody>
      </p:sp>
      <p:sp>
        <p:nvSpPr>
          <p:cNvPr id="3" name="文本框 275473"/>
          <p:cNvSpPr txBox="1">
            <a:spLocks noChangeArrowheads="1"/>
          </p:cNvSpPr>
          <p:nvPr/>
        </p:nvSpPr>
        <p:spPr bwMode="auto">
          <a:xfrm>
            <a:off x="3571868" y="357166"/>
            <a:ext cx="2214578" cy="5000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3600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相互影响</a:t>
            </a:r>
            <a:endParaRPr lang="zh-CN" altLang="en-US" sz="3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 descr="C:\Users\Administrator\Desktop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7802563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11</a:t>
            </a:fld>
            <a:endParaRPr lang="zh-CN" altLang="en-US" dirty="0"/>
          </a:p>
        </p:txBody>
      </p:sp>
      <p:sp>
        <p:nvSpPr>
          <p:cNvPr id="3" name="文本框 275473"/>
          <p:cNvSpPr txBox="1">
            <a:spLocks noChangeArrowheads="1"/>
          </p:cNvSpPr>
          <p:nvPr/>
        </p:nvSpPr>
        <p:spPr bwMode="auto">
          <a:xfrm>
            <a:off x="3571868" y="357166"/>
            <a:ext cx="2214578" cy="5000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层次性</a:t>
            </a:r>
            <a:endParaRPr lang="zh-CN" altLang="en-US" sz="3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C:\Users\Administrator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1993900"/>
            <a:ext cx="8345487" cy="287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12</a:t>
            </a:fld>
            <a:endParaRPr lang="zh-CN" altLang="en-US" dirty="0"/>
          </a:p>
        </p:txBody>
      </p:sp>
      <p:sp>
        <p:nvSpPr>
          <p:cNvPr id="3" name="文本框 275473"/>
          <p:cNvSpPr txBox="1">
            <a:spLocks noChangeArrowheads="1"/>
          </p:cNvSpPr>
          <p:nvPr/>
        </p:nvSpPr>
        <p:spPr bwMode="auto">
          <a:xfrm>
            <a:off x="3571868" y="357166"/>
            <a:ext cx="2214578" cy="5000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优先性</a:t>
            </a:r>
            <a:endParaRPr lang="zh-CN" altLang="en-US" sz="3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0034" y="1142984"/>
            <a:ext cx="8072494" cy="4959830"/>
            <a:chOff x="500034" y="1142984"/>
            <a:chExt cx="8072494" cy="4959830"/>
          </a:xfrm>
        </p:grpSpPr>
        <p:sp>
          <p:nvSpPr>
            <p:cNvPr id="5" name="矩形 4"/>
            <p:cNvSpPr/>
            <p:nvPr/>
          </p:nvSpPr>
          <p:spPr>
            <a:xfrm>
              <a:off x="1500166" y="1643050"/>
              <a:ext cx="6143668" cy="387798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同一项目</a:t>
              </a: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在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不同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阶段</a:t>
              </a: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，其</a:t>
              </a: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目标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重要性也不同</a:t>
              </a:r>
              <a:endParaRPr lang="zh-CN" altLang="en-US" sz="24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6" name="下箭头 5"/>
            <p:cNvSpPr/>
            <p:nvPr/>
          </p:nvSpPr>
          <p:spPr>
            <a:xfrm>
              <a:off x="4357686" y="2071678"/>
              <a:ext cx="357190" cy="428628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" name="文本框 275473"/>
            <p:cNvSpPr txBox="1">
              <a:spLocks noChangeArrowheads="1"/>
            </p:cNvSpPr>
            <p:nvPr/>
          </p:nvSpPr>
          <p:spPr bwMode="auto">
            <a:xfrm>
              <a:off x="3714744" y="2500306"/>
              <a:ext cx="1643074" cy="50006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优先性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500166" y="1142984"/>
              <a:ext cx="6143668" cy="387798"/>
            </a:xfrm>
            <a:prstGeom prst="rect">
              <a:avLst/>
            </a:prstGeom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不同性质</a:t>
              </a: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的项目，</a:t>
              </a: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其目标</a:t>
              </a: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重要性也不同</a:t>
              </a:r>
              <a:endParaRPr lang="zh-CN" altLang="en-US" sz="24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00034" y="3429000"/>
              <a:ext cx="8072494" cy="2673814"/>
              <a:chOff x="500034" y="3357562"/>
              <a:chExt cx="8215370" cy="274525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572000" y="3357562"/>
                <a:ext cx="4143404" cy="2008679"/>
                <a:chOff x="928662" y="3143248"/>
                <a:chExt cx="4143404" cy="2008679"/>
              </a:xfrm>
            </p:grpSpPr>
            <p:sp>
              <p:nvSpPr>
                <p:cNvPr id="4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928662" y="3143248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启动阶段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8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928662" y="3929066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实施阶段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9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928662" y="4714884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验收阶段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10" name="右箭头 9"/>
                <p:cNvSpPr/>
                <p:nvPr/>
              </p:nvSpPr>
              <p:spPr>
                <a:xfrm>
                  <a:off x="2643174" y="3214686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右箭头 10"/>
                <p:cNvSpPr/>
                <p:nvPr/>
              </p:nvSpPr>
              <p:spPr>
                <a:xfrm>
                  <a:off x="2643174" y="4000504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右箭头 11"/>
                <p:cNvSpPr/>
                <p:nvPr/>
              </p:nvSpPr>
              <p:spPr>
                <a:xfrm>
                  <a:off x="2643174" y="4857760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143248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技术性能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14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929066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成本质量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15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3357554" y="4714884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时间进度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500034" y="3357562"/>
                <a:ext cx="3429024" cy="2008679"/>
                <a:chOff x="428596" y="3357562"/>
                <a:chExt cx="3429024" cy="2008679"/>
              </a:xfrm>
            </p:grpSpPr>
            <p:sp>
              <p:nvSpPr>
                <p:cNvPr id="23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428596" y="3357562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核电航空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24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428596" y="4143380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抢险救灾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25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428596" y="4929198"/>
                  <a:ext cx="171451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3366FF"/>
                      </a:solidFill>
                      <a:latin typeface="黑体" pitchFamily="49" charset="-122"/>
                      <a:ea typeface="黑体" pitchFamily="49" charset="-122"/>
                    </a:rPr>
                    <a:t>地产开发</a:t>
                  </a:r>
                  <a:endParaRPr lang="zh-CN" sz="2800" dirty="0">
                    <a:solidFill>
                      <a:srgbClr val="3366FF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26" name="右箭头 25"/>
                <p:cNvSpPr/>
                <p:nvPr/>
              </p:nvSpPr>
              <p:spPr>
                <a:xfrm>
                  <a:off x="2143108" y="3429000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右箭头 26"/>
                <p:cNvSpPr/>
                <p:nvPr/>
              </p:nvSpPr>
              <p:spPr>
                <a:xfrm>
                  <a:off x="2143108" y="4214818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右箭头 27"/>
                <p:cNvSpPr/>
                <p:nvPr/>
              </p:nvSpPr>
              <p:spPr>
                <a:xfrm>
                  <a:off x="2143108" y="5072074"/>
                  <a:ext cx="714380" cy="214314"/>
                </a:xfrm>
                <a:prstGeom prst="rightArrow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2857488" y="3357562"/>
                  <a:ext cx="100013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质量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30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2857488" y="4143380"/>
                  <a:ext cx="100013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进度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  <p:sp>
              <p:nvSpPr>
                <p:cNvPr id="31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2857488" y="4929198"/>
                  <a:ext cx="1000132" cy="437043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anchor="b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Wingdings" pitchFamily="2" charset="2"/>
                    <a:buNone/>
                  </a:pPr>
                  <a:r>
                    <a:rPr lang="zh-CN" altLang="en-US" sz="2800" dirty="0" smtClean="0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费用</a:t>
                  </a:r>
                  <a:endParaRPr lang="zh-CN" sz="2800" dirty="0">
                    <a:solidFill>
                      <a:srgbClr val="FF0000"/>
                    </a:solidFill>
                    <a:latin typeface="黑体" pitchFamily="49" charset="-122"/>
                    <a:ea typeface="黑体" pitchFamily="49" charset="-122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1643042" y="5715016"/>
                <a:ext cx="1500198" cy="387798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en-US" sz="2400" dirty="0" smtClean="0">
                    <a:solidFill>
                      <a:schemeClr val="tx1"/>
                    </a:solidFill>
                    <a:latin typeface="仿宋" pitchFamily="49" charset="-122"/>
                    <a:ea typeface="仿宋" pitchFamily="49" charset="-122"/>
                  </a:rPr>
                  <a:t>不同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仿宋" pitchFamily="49" charset="-122"/>
                    <a:ea typeface="仿宋" pitchFamily="49" charset="-122"/>
                  </a:rPr>
                  <a:t>性质</a:t>
                </a:r>
                <a:endParaRPr lang="zh-CN" altLang="en-US" sz="2400" dirty="0">
                  <a:solidFill>
                    <a:schemeClr val="tx1"/>
                  </a:solidFill>
                  <a:latin typeface="仿宋" pitchFamily="49" charset="-122"/>
                  <a:ea typeface="仿宋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000760" y="5643578"/>
                <a:ext cx="1551407" cy="398159"/>
              </a:xfrm>
              <a:prstGeom prst="rect">
                <a:avLst/>
              </a:prstGeom>
              <a:ln w="952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en-US" sz="2400" dirty="0" smtClean="0">
                    <a:solidFill>
                      <a:schemeClr val="tx1"/>
                    </a:solidFill>
                    <a:latin typeface="仿宋" pitchFamily="49" charset="-122"/>
                    <a:ea typeface="仿宋" pitchFamily="49" charset="-122"/>
                  </a:rPr>
                  <a:t>不同阶段</a:t>
                </a:r>
                <a:endParaRPr lang="zh-CN" altLang="en-US" sz="2400" dirty="0">
                  <a:solidFill>
                    <a:schemeClr val="tx1"/>
                  </a:solidFill>
                  <a:latin typeface="仿宋" pitchFamily="49" charset="-122"/>
                  <a:ea typeface="仿宋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 smtClean="0"/>
              <a:pPr>
                <a:buNone/>
              </a:pPr>
              <a:t>13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28600" y="1066800"/>
            <a:ext cx="8686800" cy="5486400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二、目标控制原理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latin typeface="宋体" charset="-122"/>
                <a:ea typeface="+mn-ea"/>
              </a:rPr>
              <a:t>  </a:t>
            </a: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、基本定义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纠正偏差，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保证目标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实现。     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、控制职能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）管理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职能：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计划、组织、领导、控制</a:t>
            </a:r>
            <a:endParaRPr kumimoji="0" lang="en-US" altLang="zh-CN" sz="2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）控制基本过程：</a:t>
            </a:r>
            <a:r>
              <a:rPr lang="zh-CN" altLang="en-US" sz="2200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制定标准、衡量成效、纠正偏差</a:t>
            </a:r>
            <a:endParaRPr kumimoji="0" lang="zh-CN" altLang="en-US" sz="220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、控制理论的诞生与发展</a:t>
            </a: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1834 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年法国物理学家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安培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提出“控制论”概念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lvl="0" indent="-381000" algn="ctr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控制论→管理国家的科学</a:t>
            </a: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  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1948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年德国人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维纳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发表</a:t>
            </a: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控制论</a:t>
            </a: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关于在动物和机器中控制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和通讯的科学</a:t>
            </a: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lvl="0" indent="-381000" algn="ctr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endParaRPr lang="en-US" altLang="zh-CN" sz="20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marL="381000" lvl="0" indent="-381000" algn="ctr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着重于研究过程中的数学关系，而不涉及过程内在的物化生物现象</a:t>
            </a:r>
            <a:endParaRPr lang="en-US" altLang="zh-CN" sz="20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/>
              <a:pPr>
                <a:buNone/>
              </a:pPr>
              <a:t>14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28600" y="1066800"/>
            <a:ext cx="8686800" cy="5486400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r>
              <a:rPr lang="en-US" altLang="zh-CN" sz="2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200" dirty="0" smtClean="0">
                <a:latin typeface="华文楷体" pitchFamily="2" charset="-122"/>
                <a:ea typeface="华文楷体" pitchFamily="2" charset="-122"/>
              </a:rPr>
              <a:t>、控制原理图</a:t>
            </a:r>
            <a:endParaRPr lang="en-US" altLang="zh-CN" sz="220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0364" y="1285860"/>
            <a:ext cx="5715040" cy="2254245"/>
            <a:chOff x="228600" y="1905000"/>
            <a:chExt cx="8458200" cy="2968625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28600" y="1905000"/>
              <a:ext cx="8458200" cy="987425"/>
              <a:chOff x="144" y="1200"/>
              <a:chExt cx="5328" cy="622"/>
            </a:xfrm>
          </p:grpSpPr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2066" y="1250"/>
                <a:ext cx="1484" cy="5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zh-CN" altLang="en-US" dirty="0"/>
                  <a:t>转换（实施）</a:t>
                </a:r>
              </a:p>
            </p:txBody>
          </p:sp>
          <p:sp>
            <p:nvSpPr>
              <p:cNvPr id="18" name="Line 6"/>
              <p:cNvSpPr>
                <a:spLocks noChangeShapeType="1"/>
              </p:cNvSpPr>
              <p:nvPr/>
            </p:nvSpPr>
            <p:spPr bwMode="auto">
              <a:xfrm>
                <a:off x="3552" y="1536"/>
                <a:ext cx="192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>
                <a:off x="144" y="1536"/>
                <a:ext cx="192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80" y="1200"/>
                <a:ext cx="960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zh-CN" altLang="en-US"/>
                  <a:t>输入</a:t>
                </a:r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3888" y="1200"/>
                <a:ext cx="960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zh-CN" altLang="en-US"/>
                  <a:t>输出</a:t>
                </a:r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1524000" y="2438400"/>
              <a:ext cx="6096000" cy="2435225"/>
              <a:chOff x="960" y="1536"/>
              <a:chExt cx="3840" cy="1534"/>
            </a:xfrm>
          </p:grpSpPr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2834" y="2690"/>
                <a:ext cx="1484" cy="3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/>
                <a:r>
                  <a:rPr lang="zh-CN" altLang="en-US"/>
                  <a:t>后反馈</a:t>
                </a:r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4320" y="2880"/>
                <a:ext cx="480" cy="0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960" y="2880"/>
                <a:ext cx="1872" cy="0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V="1">
                <a:off x="960" y="1536"/>
                <a:ext cx="0" cy="134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V="1">
                <a:off x="4800" y="1536"/>
                <a:ext cx="0" cy="1344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1755775" y="2438400"/>
              <a:ext cx="1441450" cy="1597025"/>
              <a:chOff x="1106" y="1536"/>
              <a:chExt cx="908" cy="1006"/>
            </a:xfrm>
          </p:grpSpPr>
          <p:sp>
            <p:nvSpPr>
              <p:cNvPr id="9" name="Rectangle 17"/>
              <p:cNvSpPr>
                <a:spLocks noChangeArrowheads="1"/>
              </p:cNvSpPr>
              <p:nvPr/>
            </p:nvSpPr>
            <p:spPr bwMode="auto">
              <a:xfrm>
                <a:off x="1106" y="2162"/>
                <a:ext cx="908" cy="38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FF00FF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r>
                  <a:rPr lang="zh-CN" altLang="en-US"/>
                  <a:t>前反馈</a:t>
                </a:r>
              </a:p>
            </p:txBody>
          </p:sp>
          <p:sp>
            <p:nvSpPr>
              <p:cNvPr id="10" name="Line 18"/>
              <p:cNvSpPr>
                <a:spLocks noChangeShapeType="1"/>
              </p:cNvSpPr>
              <p:nvPr/>
            </p:nvSpPr>
            <p:spPr bwMode="auto">
              <a:xfrm>
                <a:off x="1440" y="1536"/>
                <a:ext cx="0" cy="624"/>
              </a:xfrm>
              <a:prstGeom prst="line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19"/>
              <p:cNvSpPr>
                <a:spLocks noChangeShapeType="1"/>
              </p:cNvSpPr>
              <p:nvPr/>
            </p:nvSpPr>
            <p:spPr bwMode="auto">
              <a:xfrm flipV="1">
                <a:off x="1680" y="1536"/>
                <a:ext cx="0" cy="624"/>
              </a:xfrm>
              <a:prstGeom prst="line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" name="Rectangle 4"/>
          <p:cNvSpPr txBox="1">
            <a:spLocks noChangeArrowheads="1"/>
          </p:cNvSpPr>
          <p:nvPr/>
        </p:nvSpPr>
        <p:spPr>
          <a:xfrm>
            <a:off x="571472" y="2428868"/>
            <a:ext cx="7834338" cy="4214866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控制的基本环节：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）输入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）转换：实施的过程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）输出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）反馈：采集信息、信息处理、信息传输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5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）纠偏：与计划或标准对比，如发现偏差，即予纠正。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a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、已经发生的偏差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a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）不让以后再发生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   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b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）改正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 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b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、可能发生的偏差：防止偏差发生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/>
              <a:pPr>
                <a:buNone/>
              </a:pPr>
              <a:t>15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28600" y="1066800"/>
            <a:ext cx="8686800" cy="2219324"/>
          </a:xfrm>
          <a:prstGeom prst="rect">
            <a:avLst/>
          </a:prstGeom>
          <a:noFill/>
          <a:ln/>
        </p:spPr>
        <p:txBody>
          <a:bodyPr/>
          <a:lstStyle/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、控制类型：主动</a:t>
            </a:r>
            <a:r>
              <a:rPr lang="zh-CN" altLang="en-US" sz="2400" b="0" dirty="0" smtClean="0">
                <a:latin typeface="宋体" charset="-122"/>
              </a:rPr>
              <a:t>控制、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被动控制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smtClean="0">
                <a:latin typeface="宋体" charset="-122"/>
                <a:ea typeface="+mn-ea"/>
              </a:rPr>
              <a:t>  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）主动控制</a:t>
            </a:r>
            <a:r>
              <a:rPr lang="zh-CN" altLang="en-US" sz="2400" b="0" dirty="0" smtClean="0">
                <a:latin typeface="宋体" charset="-122"/>
                <a:ea typeface="+mn-ea"/>
              </a:rPr>
              <a:t>→</a:t>
            </a:r>
            <a:r>
              <a:rPr lang="zh-CN" altLang="en-US" sz="24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提前预防（事前控制）</a:t>
            </a:r>
            <a:endParaRPr lang="en-US" altLang="zh-CN" sz="24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altLang="zh-CN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预先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分析目标偏离的可能性，拟定并采取各项预防性措施 ，以使计划的目标得以实现。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00232" y="3429000"/>
            <a:ext cx="5643602" cy="2894013"/>
            <a:chOff x="1071538" y="3071810"/>
            <a:chExt cx="5643602" cy="2894013"/>
          </a:xfrm>
        </p:grpSpPr>
        <p:sp>
          <p:nvSpPr>
            <p:cNvPr id="24" name="Line 5"/>
            <p:cNvSpPr>
              <a:spLocks noChangeShapeType="1"/>
            </p:cNvSpPr>
            <p:nvPr/>
          </p:nvSpPr>
          <p:spPr bwMode="auto">
            <a:xfrm>
              <a:off x="2008191" y="3757610"/>
              <a:ext cx="2946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4957424" y="3454398"/>
              <a:ext cx="1757716" cy="6826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/>
                <a:t>转换</a:t>
              </a:r>
            </a:p>
          </p:txBody>
        </p:sp>
        <p:sp>
          <p:nvSpPr>
            <p:cNvPr id="26" name="Rectangle 7"/>
            <p:cNvSpPr>
              <a:spLocks noChangeArrowheads="1"/>
            </p:cNvSpPr>
            <p:nvPr/>
          </p:nvSpPr>
          <p:spPr bwMode="auto">
            <a:xfrm>
              <a:off x="1899044" y="3071810"/>
              <a:ext cx="261952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/>
                <a:t>输入</a:t>
              </a: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3972830" y="4062410"/>
              <a:ext cx="1670740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 smtClean="0"/>
                <a:t>纠偏措施</a:t>
              </a:r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>
              <a:off x="2772217" y="3757610"/>
              <a:ext cx="0" cy="1524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 flipV="1">
              <a:off x="4081977" y="3757610"/>
              <a:ext cx="0" cy="1524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2357422" y="5283198"/>
              <a:ext cx="2158867" cy="6826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/>
                <a:t>前反馈</a:t>
              </a:r>
            </a:p>
          </p:txBody>
        </p:sp>
        <p:sp>
          <p:nvSpPr>
            <p:cNvPr id="31" name="Rectangle 12"/>
            <p:cNvSpPr>
              <a:spLocks noChangeArrowheads="1"/>
            </p:cNvSpPr>
            <p:nvPr/>
          </p:nvSpPr>
          <p:spPr bwMode="auto">
            <a:xfrm>
              <a:off x="1071538" y="4062410"/>
              <a:ext cx="1482386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 smtClean="0"/>
                <a:t>采集信息</a:t>
              </a:r>
              <a:endParaRPr lang="zh-CN" altLang="en-US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/>
              <a:pPr>
                <a:buNone/>
              </a:pPr>
              <a:t>16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28600" y="1066800"/>
            <a:ext cx="8686800" cy="1933572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   2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）被动控制</a:t>
            </a:r>
            <a:r>
              <a:rPr lang="zh-CN" altLang="en-US" sz="2400" b="0" dirty="0" smtClean="0">
                <a:latin typeface="宋体" charset="-122"/>
                <a:ea typeface="+mn-ea"/>
              </a:rPr>
              <a:t>→</a:t>
            </a:r>
            <a:r>
              <a:rPr lang="zh-CN" altLang="en-US" sz="24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事中或事后控制</a:t>
            </a:r>
            <a:endParaRPr lang="en-US" altLang="zh-CN" sz="24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从计划执行的实际结果采集信息，发现偏差，及时采取措施纠正偏差，使计划的目标得以实现。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1538" y="3714752"/>
            <a:ext cx="6977082" cy="2435225"/>
            <a:chOff x="381000" y="2895600"/>
            <a:chExt cx="8458200" cy="2968625"/>
          </a:xfrm>
        </p:grpSpPr>
        <p:grpSp>
          <p:nvGrpSpPr>
            <p:cNvPr id="14" name="Group 10"/>
            <p:cNvGrpSpPr>
              <a:grpSpLocks/>
            </p:cNvGrpSpPr>
            <p:nvPr/>
          </p:nvGrpSpPr>
          <p:grpSpPr bwMode="auto">
            <a:xfrm>
              <a:off x="381000" y="2895600"/>
              <a:ext cx="8458200" cy="987425"/>
              <a:chOff x="240" y="1824"/>
              <a:chExt cx="5328" cy="622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2162" y="1874"/>
                <a:ext cx="1484" cy="57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None/>
                </a:pPr>
                <a:r>
                  <a:rPr lang="zh-CN" altLang="en-US" sz="2000" dirty="0"/>
                  <a:t>转换（实施）</a:t>
                </a:r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3648" y="2160"/>
                <a:ext cx="192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240" y="2160"/>
                <a:ext cx="192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Rectangle 8"/>
              <p:cNvSpPr>
                <a:spLocks noChangeArrowheads="1"/>
              </p:cNvSpPr>
              <p:nvPr/>
            </p:nvSpPr>
            <p:spPr bwMode="auto">
              <a:xfrm>
                <a:off x="576" y="1824"/>
                <a:ext cx="960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None/>
                </a:pPr>
                <a:r>
                  <a:rPr lang="zh-CN" altLang="en-US" sz="2000" dirty="0"/>
                  <a:t>输入</a:t>
                </a:r>
              </a:p>
            </p:txBody>
          </p:sp>
          <p:sp>
            <p:nvSpPr>
              <p:cNvPr id="19" name="Rectangle 9"/>
              <p:cNvSpPr>
                <a:spLocks noChangeArrowheads="1"/>
              </p:cNvSpPr>
              <p:nvPr/>
            </p:nvSpPr>
            <p:spPr bwMode="auto">
              <a:xfrm>
                <a:off x="3984" y="1824"/>
                <a:ext cx="960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None/>
                </a:pPr>
                <a:r>
                  <a:rPr lang="zh-CN" altLang="en-US" sz="2000" dirty="0"/>
                  <a:t>输出</a:t>
                </a:r>
              </a:p>
            </p:txBody>
          </p:sp>
        </p:grpSp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3508375" y="5260975"/>
              <a:ext cx="2355850" cy="6032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>
                <a:buNone/>
              </a:pPr>
              <a:r>
                <a:rPr lang="zh-CN" altLang="en-US" sz="2000" dirty="0" smtClean="0"/>
                <a:t>后反馈</a:t>
              </a:r>
            </a:p>
          </p:txBody>
        </p: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 flipH="1">
              <a:off x="5867400" y="5562600"/>
              <a:ext cx="190500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 flipH="1">
              <a:off x="1676400" y="5562600"/>
              <a:ext cx="1828800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 flipV="1">
              <a:off x="1676400" y="3429000"/>
              <a:ext cx="0" cy="213360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5"/>
            <p:cNvSpPr>
              <a:spLocks noChangeShapeType="1"/>
            </p:cNvSpPr>
            <p:nvPr/>
          </p:nvSpPr>
          <p:spPr bwMode="auto">
            <a:xfrm flipV="1">
              <a:off x="7772400" y="3429000"/>
              <a:ext cx="0" cy="213360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Rectangle 16"/>
            <p:cNvSpPr>
              <a:spLocks noChangeArrowheads="1"/>
            </p:cNvSpPr>
            <p:nvPr/>
          </p:nvSpPr>
          <p:spPr bwMode="auto">
            <a:xfrm>
              <a:off x="5923598" y="4214818"/>
              <a:ext cx="1720236" cy="413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>
                <a:buNone/>
              </a:pPr>
              <a:r>
                <a:rPr lang="zh-CN" altLang="en-US" sz="2000" dirty="0" smtClean="0"/>
                <a:t>采集信息</a:t>
              </a: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1714480" y="4429132"/>
              <a:ext cx="1619240" cy="339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>
                <a:buNone/>
              </a:pPr>
              <a:r>
                <a:rPr lang="zh-CN" altLang="en-US" sz="2000" dirty="0" smtClean="0"/>
                <a:t>纠偏措施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/>
              <a:pPr>
                <a:buNone/>
              </a:pPr>
              <a:t>17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14282" y="1142984"/>
            <a:ext cx="8686800" cy="3286148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smtClean="0">
                <a:latin typeface="宋体" charset="-122"/>
                <a:ea typeface="+mn-ea"/>
              </a:rPr>
              <a:t>  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）主动、被动控制的关系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381000" indent="-381000">
              <a:buFontTx/>
              <a:buNone/>
            </a:pP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714375" indent="427038">
              <a:buFont typeface="Wingdings" pitchFamily="2" charset="2"/>
              <a:buChar char="u"/>
            </a:pP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主动</a:t>
            </a:r>
            <a:r>
              <a:rPr lang="zh-CN" altLang="en-US" sz="2200" dirty="0" smtClean="0">
                <a:solidFill>
                  <a:srgbClr val="3366FF"/>
                </a:solidFill>
                <a:latin typeface="华文楷体" pitchFamily="2" charset="-122"/>
                <a:ea typeface="华文楷体" pitchFamily="2" charset="-122"/>
              </a:rPr>
              <a:t>控制是</a:t>
            </a: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积极</a:t>
            </a:r>
            <a:r>
              <a:rPr lang="zh-CN" altLang="en-US" sz="2200" dirty="0" smtClean="0">
                <a:solidFill>
                  <a:srgbClr val="3366FF"/>
                </a:solidFill>
                <a:latin typeface="华文楷体" pitchFamily="2" charset="-122"/>
                <a:ea typeface="华文楷体" pitchFamily="2" charset="-122"/>
              </a:rPr>
              <a:t>的</a:t>
            </a:r>
          </a:p>
          <a:p>
            <a:pPr marL="714375" indent="427038">
              <a:buFont typeface="Wingdings" pitchFamily="2" charset="2"/>
              <a:buChar char="u"/>
            </a:pPr>
            <a:endParaRPr lang="en-US" altLang="zh-CN" sz="2200" dirty="0" smtClean="0">
              <a:solidFill>
                <a:srgbClr val="3366FF"/>
              </a:solidFill>
              <a:latin typeface="华文楷体" pitchFamily="2" charset="-122"/>
              <a:ea typeface="华文楷体" pitchFamily="2" charset="-122"/>
            </a:endParaRPr>
          </a:p>
          <a:p>
            <a:pPr marL="714375" indent="427038">
              <a:buFont typeface="Wingdings" pitchFamily="2" charset="2"/>
              <a:buChar char="u"/>
            </a:pP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被动</a:t>
            </a:r>
            <a:r>
              <a:rPr lang="zh-CN" altLang="en-US" sz="2200" dirty="0" smtClean="0">
                <a:solidFill>
                  <a:srgbClr val="3366FF"/>
                </a:solidFill>
                <a:latin typeface="华文楷体" pitchFamily="2" charset="-122"/>
                <a:ea typeface="华文楷体" pitchFamily="2" charset="-122"/>
              </a:rPr>
              <a:t>控制是</a:t>
            </a: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不可缺少</a:t>
            </a:r>
            <a:r>
              <a:rPr lang="zh-CN" altLang="en-US" sz="2200" dirty="0" smtClean="0">
                <a:solidFill>
                  <a:srgbClr val="3366FF"/>
                </a:solidFill>
                <a:latin typeface="华文楷体" pitchFamily="2" charset="-122"/>
                <a:ea typeface="华文楷体" pitchFamily="2" charset="-122"/>
              </a:rPr>
              <a:t>的</a:t>
            </a:r>
          </a:p>
          <a:p>
            <a:pPr marL="714375" indent="427038">
              <a:buFont typeface="Wingdings" pitchFamily="2" charset="2"/>
              <a:buChar char="u"/>
            </a:pPr>
            <a:endParaRPr lang="en-US" altLang="zh-CN" sz="2200" dirty="0" smtClean="0">
              <a:solidFill>
                <a:srgbClr val="3366FF"/>
              </a:solidFill>
              <a:latin typeface="华文楷体" pitchFamily="2" charset="-122"/>
              <a:ea typeface="华文楷体" pitchFamily="2" charset="-122"/>
            </a:endParaRPr>
          </a:p>
          <a:p>
            <a:pPr marL="714375" indent="427038">
              <a:buFont typeface="Wingdings" pitchFamily="2" charset="2"/>
              <a:buChar char="u"/>
            </a:pPr>
            <a:r>
              <a:rPr lang="zh-CN" altLang="en-US" sz="2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相辅相成</a:t>
            </a:r>
            <a:r>
              <a:rPr lang="zh-CN" altLang="en-US" sz="2200" dirty="0" smtClean="0">
                <a:solidFill>
                  <a:srgbClr val="3366FF"/>
                </a:solidFill>
                <a:latin typeface="华文楷体" pitchFamily="2" charset="-122"/>
                <a:ea typeface="华文楷体" pitchFamily="2" charset="-122"/>
              </a:rPr>
              <a:t>，重在目标的实现 </a:t>
            </a:r>
            <a:endParaRPr lang="en-US" altLang="zh-CN" sz="2200" dirty="0" smtClean="0">
              <a:solidFill>
                <a:srgbClr val="3366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82DE-50FF-413B-B030-C9B21B39F213}" type="slidenum">
              <a:rPr lang="zh-CN" altLang="zh-CN"/>
              <a:pPr/>
              <a:t>18</a:t>
            </a:fld>
            <a:endParaRPr lang="zh-CN" altLang="zh-CN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一、概述</a:t>
            </a:r>
          </a:p>
        </p:txBody>
      </p:sp>
      <p:sp>
        <p:nvSpPr>
          <p:cNvPr id="8196" name="灯片编号占位符 7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0712865-B1D0-46E6-9A54-E5441AAE0F6A}" type="slidenum">
              <a:rPr lang="zh-CN" altLang="en-US"/>
              <a:pPr>
                <a:buNone/>
              </a:pPr>
              <a:t>19</a:t>
            </a:fld>
            <a:endParaRPr lang="zh-CN" altLang="en-US" dirty="0"/>
          </a:p>
        </p:txBody>
      </p:sp>
      <p:sp>
        <p:nvSpPr>
          <p:cNvPr id="73" name="Rectangle 4"/>
          <p:cNvSpPr txBox="1">
            <a:spLocks noChangeArrowheads="1"/>
          </p:cNvSpPr>
          <p:nvPr/>
        </p:nvSpPr>
        <p:spPr>
          <a:xfrm>
            <a:off x="214282" y="1142984"/>
            <a:ext cx="8686800" cy="1928826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atin typeface="宋体" charset="-122"/>
                <a:ea typeface="+mn-ea"/>
              </a:rPr>
              <a:t>三、风险管理</a:t>
            </a:r>
            <a:endParaRPr lang="en-US" altLang="zh-CN" sz="2400" b="0" dirty="0" smtClean="0">
              <a:latin typeface="宋体" charset="-122"/>
              <a:ea typeface="+mn-ea"/>
            </a:endParaRPr>
          </a:p>
          <a:p>
            <a:pPr marL="381000" indent="-381000">
              <a:buFontTx/>
              <a:buNone/>
            </a:pP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indent="-381000">
              <a:buFontTx/>
              <a:buNone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1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200" dirty="0" smtClean="0">
                <a:latin typeface="华文楷体" pitchFamily="2" charset="-122"/>
                <a:ea typeface="华文楷体" pitchFamily="2" charset="-122"/>
              </a:rPr>
              <a:t>风险的概念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200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现实与理想的差距</a:t>
            </a:r>
            <a:endParaRPr lang="en-US" altLang="zh-CN" sz="2200" dirty="0" smtClean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  <a:p>
            <a:pPr marL="381000" indent="-381000">
              <a:buFontTx/>
              <a:buNone/>
            </a:pP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  <a:p>
            <a:pPr marL="381000" indent="-381000">
              <a:buFontTx/>
              <a:buNone/>
            </a:pPr>
            <a:r>
              <a:rPr lang="en-US" altLang="zh-CN" sz="2200" b="0" dirty="0" smtClean="0">
                <a:latin typeface="华文楷体" pitchFamily="2" charset="-122"/>
                <a:ea typeface="华文楷体" pitchFamily="2" charset="-122"/>
              </a:rPr>
              <a:t>    2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200" dirty="0" smtClean="0">
                <a:latin typeface="华文楷体" pitchFamily="2" charset="-122"/>
                <a:ea typeface="华文楷体" pitchFamily="2" charset="-122"/>
              </a:rPr>
              <a:t>风险管理能力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200" b="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71"/>
          <p:cNvGrpSpPr>
            <a:grpSpLocks/>
          </p:cNvGrpSpPr>
          <p:nvPr/>
        </p:nvGrpSpPr>
        <p:grpSpPr bwMode="auto">
          <a:xfrm>
            <a:off x="1500166" y="3429000"/>
            <a:ext cx="6340489" cy="2296784"/>
            <a:chOff x="436" y="1507"/>
            <a:chExt cx="13448" cy="6686"/>
          </a:xfrm>
        </p:grpSpPr>
        <p:grpSp>
          <p:nvGrpSpPr>
            <p:cNvPr id="6" name="组合 53"/>
            <p:cNvGrpSpPr>
              <a:grpSpLocks/>
            </p:cNvGrpSpPr>
            <p:nvPr/>
          </p:nvGrpSpPr>
          <p:grpSpPr bwMode="auto">
            <a:xfrm>
              <a:off x="3476" y="1507"/>
              <a:ext cx="7655" cy="1413"/>
              <a:chOff x="1488" y="989"/>
              <a:chExt cx="2688" cy="456"/>
            </a:xfrm>
          </p:grpSpPr>
          <p:grpSp>
            <p:nvGrpSpPr>
              <p:cNvPr id="55" name="组合 54"/>
              <p:cNvGrpSpPr>
                <a:grpSpLocks/>
              </p:cNvGrpSpPr>
              <p:nvPr/>
            </p:nvGrpSpPr>
            <p:grpSpPr bwMode="auto">
              <a:xfrm>
                <a:off x="1488" y="989"/>
                <a:ext cx="2688" cy="456"/>
                <a:chOff x="1596" y="1100"/>
                <a:chExt cx="2448" cy="456"/>
              </a:xfrm>
            </p:grpSpPr>
            <p:sp>
              <p:nvSpPr>
                <p:cNvPr id="57" name="圆角矩形 55"/>
                <p:cNvSpPr>
                  <a:spLocks noChangeArrowheads="1"/>
                </p:cNvSpPr>
                <p:nvPr/>
              </p:nvSpPr>
              <p:spPr bwMode="auto">
                <a:xfrm>
                  <a:off x="1596" y="1167"/>
                  <a:ext cx="2448" cy="389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A9A9A9"/>
                    </a:gs>
                    <a:gs pos="50000">
                      <a:schemeClr val="tx2">
                        <a:alpha val="89998"/>
                      </a:schemeClr>
                    </a:gs>
                    <a:gs pos="100000">
                      <a:srgbClr val="A9A9A9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58" name="圆角矩形 56"/>
                <p:cNvSpPr>
                  <a:spLocks noChangeArrowheads="1"/>
                </p:cNvSpPr>
                <p:nvPr/>
              </p:nvSpPr>
              <p:spPr bwMode="auto">
                <a:xfrm>
                  <a:off x="1632" y="1100"/>
                  <a:ext cx="2371" cy="428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1">
                        <a:alpha val="89998"/>
                      </a:schemeClr>
                    </a:gs>
                    <a:gs pos="50000">
                      <a:srgbClr val="082038"/>
                    </a:gs>
                    <a:gs pos="100000">
                      <a:schemeClr val="accent1">
                        <a:alpha val="89998"/>
                      </a:schemeClr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2057" y="1056"/>
                <a:ext cx="1658" cy="2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60000"/>
                  </a:lnSpc>
                  <a:spcBef>
                    <a:spcPct val="50000"/>
                  </a:spcBef>
                  <a:buNone/>
                  <a:defRPr/>
                </a:pPr>
                <a:r>
                  <a: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黑体" panose="02010609060101010101" pitchFamily="2" charset="-122"/>
                    <a:ea typeface="黑体" panose="02010609060101010101" pitchFamily="2" charset="-122"/>
                  </a:rPr>
                  <a:t>风险管理能力</a:t>
                </a:r>
                <a:endParaRPr lang="zh-CN" altLang="en-US" sz="2400" b="1" noProof="1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7" name="图片 1" descr="light_shadow_m"/>
            <p:cNvPicPr>
              <a:picLocks noChangeAspect="1" noChangeArrowheads="1"/>
            </p:cNvPicPr>
            <p:nvPr/>
          </p:nvPicPr>
          <p:blipFill>
            <a:blip r:embed="rId2">
              <a:lum bright="-48000" contrast="-24000"/>
            </a:blip>
            <a:srcRect/>
            <a:stretch>
              <a:fillRect/>
            </a:stretch>
          </p:blipFill>
          <p:spPr bwMode="auto">
            <a:xfrm rot="-3118864">
              <a:off x="1664" y="4469"/>
              <a:ext cx="5127" cy="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任意多边形 5"/>
            <p:cNvSpPr>
              <a:spLocks noChangeArrowheads="1"/>
            </p:cNvSpPr>
            <p:nvPr/>
          </p:nvSpPr>
          <p:spPr bwMode="auto">
            <a:xfrm>
              <a:off x="2071" y="3263"/>
              <a:ext cx="4168" cy="3175"/>
            </a:xfrm>
            <a:custGeom>
              <a:avLst/>
              <a:gdLst>
                <a:gd name="T0" fmla="*/ 763 w 1335"/>
                <a:gd name="T1" fmla="*/ 102 h 1479"/>
                <a:gd name="T2" fmla="*/ 1209 w 1335"/>
                <a:gd name="T3" fmla="*/ 244 h 1479"/>
                <a:gd name="T4" fmla="*/ 1325 w 1335"/>
                <a:gd name="T5" fmla="*/ 314 h 1479"/>
                <a:gd name="T6" fmla="*/ 843 w 1335"/>
                <a:gd name="T7" fmla="*/ 267 h 1479"/>
                <a:gd name="T8" fmla="*/ 305 w 1335"/>
                <a:gd name="T9" fmla="*/ 1479 h 1479"/>
                <a:gd name="T10" fmla="*/ 0 w 1335"/>
                <a:gd name="T11" fmla="*/ 1303 h 1479"/>
                <a:gd name="T12" fmla="*/ 763 w 1335"/>
                <a:gd name="T13" fmla="*/ 102 h 14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5"/>
                <a:gd name="T22" fmla="*/ 0 h 1479"/>
                <a:gd name="T23" fmla="*/ 1335 w 1335"/>
                <a:gd name="T24" fmla="*/ 1479 h 14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5" h="1479">
                  <a:moveTo>
                    <a:pt x="763" y="102"/>
                  </a:moveTo>
                  <a:cubicBezTo>
                    <a:pt x="920" y="0"/>
                    <a:pt x="1137" y="178"/>
                    <a:pt x="1209" y="244"/>
                  </a:cubicBezTo>
                  <a:cubicBezTo>
                    <a:pt x="1281" y="310"/>
                    <a:pt x="1335" y="312"/>
                    <a:pt x="1325" y="314"/>
                  </a:cubicBezTo>
                  <a:cubicBezTo>
                    <a:pt x="1262" y="339"/>
                    <a:pt x="1010" y="74"/>
                    <a:pt x="843" y="267"/>
                  </a:cubicBezTo>
                  <a:cubicBezTo>
                    <a:pt x="554" y="534"/>
                    <a:pt x="389" y="1337"/>
                    <a:pt x="305" y="1479"/>
                  </a:cubicBezTo>
                  <a:lnTo>
                    <a:pt x="0" y="1303"/>
                  </a:lnTo>
                  <a:cubicBezTo>
                    <a:pt x="76" y="1074"/>
                    <a:pt x="398" y="270"/>
                    <a:pt x="763" y="102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任意多边形 6"/>
            <p:cNvSpPr>
              <a:spLocks noChangeArrowheads="1"/>
            </p:cNvSpPr>
            <p:nvPr/>
          </p:nvSpPr>
          <p:spPr bwMode="auto">
            <a:xfrm flipH="1">
              <a:off x="8217" y="3336"/>
              <a:ext cx="4168" cy="3175"/>
            </a:xfrm>
            <a:custGeom>
              <a:avLst/>
              <a:gdLst>
                <a:gd name="T0" fmla="*/ 763 w 1335"/>
                <a:gd name="T1" fmla="*/ 102 h 1479"/>
                <a:gd name="T2" fmla="*/ 1209 w 1335"/>
                <a:gd name="T3" fmla="*/ 244 h 1479"/>
                <a:gd name="T4" fmla="*/ 1325 w 1335"/>
                <a:gd name="T5" fmla="*/ 314 h 1479"/>
                <a:gd name="T6" fmla="*/ 843 w 1335"/>
                <a:gd name="T7" fmla="*/ 267 h 1479"/>
                <a:gd name="T8" fmla="*/ 305 w 1335"/>
                <a:gd name="T9" fmla="*/ 1479 h 1479"/>
                <a:gd name="T10" fmla="*/ 0 w 1335"/>
                <a:gd name="T11" fmla="*/ 1303 h 1479"/>
                <a:gd name="T12" fmla="*/ 763 w 1335"/>
                <a:gd name="T13" fmla="*/ 102 h 14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5"/>
                <a:gd name="T22" fmla="*/ 0 h 1479"/>
                <a:gd name="T23" fmla="*/ 1335 w 1335"/>
                <a:gd name="T24" fmla="*/ 1479 h 14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5" h="1479">
                  <a:moveTo>
                    <a:pt x="763" y="102"/>
                  </a:moveTo>
                  <a:cubicBezTo>
                    <a:pt x="920" y="0"/>
                    <a:pt x="1137" y="178"/>
                    <a:pt x="1209" y="244"/>
                  </a:cubicBezTo>
                  <a:cubicBezTo>
                    <a:pt x="1281" y="310"/>
                    <a:pt x="1335" y="312"/>
                    <a:pt x="1325" y="314"/>
                  </a:cubicBezTo>
                  <a:cubicBezTo>
                    <a:pt x="1262" y="339"/>
                    <a:pt x="1010" y="74"/>
                    <a:pt x="843" y="267"/>
                  </a:cubicBezTo>
                  <a:cubicBezTo>
                    <a:pt x="554" y="534"/>
                    <a:pt x="389" y="1337"/>
                    <a:pt x="305" y="1479"/>
                  </a:cubicBezTo>
                  <a:lnTo>
                    <a:pt x="0" y="1303"/>
                  </a:lnTo>
                  <a:cubicBezTo>
                    <a:pt x="76" y="1074"/>
                    <a:pt x="398" y="270"/>
                    <a:pt x="763" y="102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0" name="组合 7"/>
            <p:cNvGrpSpPr>
              <a:grpSpLocks/>
            </p:cNvGrpSpPr>
            <p:nvPr/>
          </p:nvGrpSpPr>
          <p:grpSpPr bwMode="auto">
            <a:xfrm>
              <a:off x="6671" y="3256"/>
              <a:ext cx="1243" cy="3312"/>
              <a:chOff x="2687" y="1542"/>
              <a:chExt cx="398" cy="1542"/>
            </a:xfrm>
          </p:grpSpPr>
          <p:sp>
            <p:nvSpPr>
              <p:cNvPr id="53" name="任意多边形 8"/>
              <p:cNvSpPr>
                <a:spLocks noChangeArrowheads="1"/>
              </p:cNvSpPr>
              <p:nvPr/>
            </p:nvSpPr>
            <p:spPr bwMode="auto">
              <a:xfrm>
                <a:off x="2687" y="1542"/>
                <a:ext cx="398" cy="1542"/>
              </a:xfrm>
              <a:custGeom>
                <a:avLst/>
                <a:gdLst>
                  <a:gd name="T0" fmla="*/ 229 w 398"/>
                  <a:gd name="T1" fmla="*/ 318 h 1542"/>
                  <a:gd name="T2" fmla="*/ 80 w 398"/>
                  <a:gd name="T3" fmla="*/ 240 h 1542"/>
                  <a:gd name="T4" fmla="*/ 10 w 398"/>
                  <a:gd name="T5" fmla="*/ 1542 h 1542"/>
                  <a:gd name="T6" fmla="*/ 362 w 398"/>
                  <a:gd name="T7" fmla="*/ 1525 h 1542"/>
                  <a:gd name="T8" fmla="*/ 229 w 398"/>
                  <a:gd name="T9" fmla="*/ 318 h 15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8"/>
                  <a:gd name="T16" fmla="*/ 0 h 1542"/>
                  <a:gd name="T17" fmla="*/ 398 w 398"/>
                  <a:gd name="T18" fmla="*/ 1542 h 15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8" h="1542">
                    <a:moveTo>
                      <a:pt x="229" y="318"/>
                    </a:moveTo>
                    <a:cubicBezTo>
                      <a:pt x="169" y="114"/>
                      <a:pt x="110" y="0"/>
                      <a:pt x="80" y="240"/>
                    </a:cubicBezTo>
                    <a:cubicBezTo>
                      <a:pt x="50" y="480"/>
                      <a:pt x="0" y="1379"/>
                      <a:pt x="10" y="1542"/>
                    </a:cubicBezTo>
                    <a:lnTo>
                      <a:pt x="362" y="1525"/>
                    </a:lnTo>
                    <a:cubicBezTo>
                      <a:pt x="398" y="1321"/>
                      <a:pt x="289" y="522"/>
                      <a:pt x="229" y="31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B2B2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4" name="任意多边形 2"/>
              <p:cNvSpPr>
                <a:spLocks noChangeArrowheads="1"/>
              </p:cNvSpPr>
              <p:nvPr/>
            </p:nvSpPr>
            <p:spPr bwMode="auto">
              <a:xfrm>
                <a:off x="2811" y="1889"/>
                <a:ext cx="34" cy="562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34" y="241"/>
                  </a:cxn>
                  <a:cxn ang="0">
                    <a:pos x="19" y="562"/>
                  </a:cxn>
                  <a:cxn ang="0">
                    <a:pos x="2" y="233"/>
                  </a:cxn>
                  <a:cxn ang="0">
                    <a:pos x="9" y="1"/>
                  </a:cxn>
                </a:cxnLst>
                <a:rect l="0" t="0" r="r" b="b"/>
                <a:pathLst>
                  <a:path w="34" h="562">
                    <a:moveTo>
                      <a:pt x="9" y="1"/>
                    </a:moveTo>
                    <a:cubicBezTo>
                      <a:pt x="14" y="2"/>
                      <a:pt x="32" y="148"/>
                      <a:pt x="34" y="241"/>
                    </a:cubicBezTo>
                    <a:cubicBezTo>
                      <a:pt x="29" y="338"/>
                      <a:pt x="14" y="562"/>
                      <a:pt x="19" y="562"/>
                    </a:cubicBezTo>
                    <a:cubicBezTo>
                      <a:pt x="13" y="561"/>
                      <a:pt x="4" y="326"/>
                      <a:pt x="2" y="233"/>
                    </a:cubicBezTo>
                    <a:cubicBezTo>
                      <a:pt x="0" y="140"/>
                      <a:pt x="4" y="0"/>
                      <a:pt x="9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2B2B2"/>
                  </a:gs>
                  <a:gs pos="50000">
                    <a:schemeClr val="tx1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1" name="任意多边形 3"/>
            <p:cNvSpPr>
              <a:spLocks noChangeArrowheads="1"/>
            </p:cNvSpPr>
            <p:nvPr/>
          </p:nvSpPr>
          <p:spPr bwMode="auto">
            <a:xfrm>
              <a:off x="3061" y="3626"/>
              <a:ext cx="1167" cy="1167"/>
            </a:xfrm>
            <a:custGeom>
              <a:avLst/>
              <a:gdLst>
                <a:gd name="T0" fmla="*/ 154 w 368"/>
                <a:gd name="T1" fmla="*/ 241 h 543"/>
                <a:gd name="T2" fmla="*/ 366 w 368"/>
                <a:gd name="T3" fmla="*/ 9 h 543"/>
                <a:gd name="T4" fmla="*/ 165 w 368"/>
                <a:gd name="T5" fmla="*/ 293 h 543"/>
                <a:gd name="T6" fmla="*/ 60 w 368"/>
                <a:gd name="T7" fmla="*/ 507 h 543"/>
                <a:gd name="T8" fmla="*/ 0 w 368"/>
                <a:gd name="T9" fmla="*/ 543 h 543"/>
                <a:gd name="T10" fmla="*/ 154 w 368"/>
                <a:gd name="T11" fmla="*/ 241 h 5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543"/>
                <a:gd name="T20" fmla="*/ 368 w 368"/>
                <a:gd name="T21" fmla="*/ 543 h 5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543">
                  <a:moveTo>
                    <a:pt x="154" y="241"/>
                  </a:moveTo>
                  <a:cubicBezTo>
                    <a:pt x="224" y="129"/>
                    <a:pt x="364" y="0"/>
                    <a:pt x="366" y="9"/>
                  </a:cubicBezTo>
                  <a:cubicBezTo>
                    <a:pt x="368" y="18"/>
                    <a:pt x="216" y="210"/>
                    <a:pt x="165" y="293"/>
                  </a:cubicBezTo>
                  <a:cubicBezTo>
                    <a:pt x="103" y="394"/>
                    <a:pt x="97" y="449"/>
                    <a:pt x="60" y="507"/>
                  </a:cubicBezTo>
                  <a:lnTo>
                    <a:pt x="0" y="543"/>
                  </a:lnTo>
                  <a:cubicBezTo>
                    <a:pt x="16" y="499"/>
                    <a:pt x="122" y="304"/>
                    <a:pt x="154" y="24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70000"/>
                  </a:schemeClr>
                </a:gs>
                <a:gs pos="100000">
                  <a:srgbClr val="B2B2B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任意多边形 12"/>
            <p:cNvSpPr>
              <a:spLocks noChangeArrowheads="1"/>
            </p:cNvSpPr>
            <p:nvPr/>
          </p:nvSpPr>
          <p:spPr bwMode="auto">
            <a:xfrm flipH="1">
              <a:off x="10237" y="3808"/>
              <a:ext cx="1054" cy="883"/>
            </a:xfrm>
            <a:custGeom>
              <a:avLst/>
              <a:gdLst>
                <a:gd name="T0" fmla="*/ 154 w 368"/>
                <a:gd name="T1" fmla="*/ 241 h 543"/>
                <a:gd name="T2" fmla="*/ 366 w 368"/>
                <a:gd name="T3" fmla="*/ 9 h 543"/>
                <a:gd name="T4" fmla="*/ 165 w 368"/>
                <a:gd name="T5" fmla="*/ 293 h 543"/>
                <a:gd name="T6" fmla="*/ 60 w 368"/>
                <a:gd name="T7" fmla="*/ 507 h 543"/>
                <a:gd name="T8" fmla="*/ 0 w 368"/>
                <a:gd name="T9" fmla="*/ 543 h 543"/>
                <a:gd name="T10" fmla="*/ 154 w 368"/>
                <a:gd name="T11" fmla="*/ 241 h 5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543"/>
                <a:gd name="T20" fmla="*/ 368 w 368"/>
                <a:gd name="T21" fmla="*/ 543 h 5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543">
                  <a:moveTo>
                    <a:pt x="154" y="241"/>
                  </a:moveTo>
                  <a:cubicBezTo>
                    <a:pt x="224" y="129"/>
                    <a:pt x="364" y="0"/>
                    <a:pt x="366" y="9"/>
                  </a:cubicBezTo>
                  <a:cubicBezTo>
                    <a:pt x="368" y="18"/>
                    <a:pt x="216" y="210"/>
                    <a:pt x="165" y="293"/>
                  </a:cubicBezTo>
                  <a:cubicBezTo>
                    <a:pt x="103" y="394"/>
                    <a:pt x="97" y="449"/>
                    <a:pt x="60" y="507"/>
                  </a:cubicBezTo>
                  <a:lnTo>
                    <a:pt x="0" y="543"/>
                  </a:lnTo>
                  <a:cubicBezTo>
                    <a:pt x="16" y="499"/>
                    <a:pt x="122" y="304"/>
                    <a:pt x="154" y="24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rgbClr val="B2B2B2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椭圆 13"/>
            <p:cNvSpPr>
              <a:spLocks noChangeArrowheads="1"/>
            </p:cNvSpPr>
            <p:nvPr/>
          </p:nvSpPr>
          <p:spPr bwMode="auto">
            <a:xfrm>
              <a:off x="436" y="5588"/>
              <a:ext cx="3171" cy="2493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14" name="图片 1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" y="5678"/>
              <a:ext cx="2966" cy="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椭圆 15"/>
            <p:cNvSpPr>
              <a:spLocks noChangeArrowheads="1"/>
            </p:cNvSpPr>
            <p:nvPr/>
          </p:nvSpPr>
          <p:spPr bwMode="auto">
            <a:xfrm>
              <a:off x="550" y="5678"/>
              <a:ext cx="2947" cy="2300"/>
            </a:xfrm>
            <a:prstGeom prst="ellipse">
              <a:avLst/>
            </a:prstGeom>
            <a:gradFill rotWithShape="1">
              <a:gsLst>
                <a:gs pos="0">
                  <a:srgbClr val="434328">
                    <a:alpha val="89998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434328">
                    <a:alpha val="89998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6" name="任意多边形 16"/>
            <p:cNvSpPr>
              <a:spLocks noChangeArrowheads="1"/>
            </p:cNvSpPr>
            <p:nvPr/>
          </p:nvSpPr>
          <p:spPr bwMode="auto">
            <a:xfrm>
              <a:off x="853" y="5723"/>
              <a:ext cx="2316" cy="800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椭圆 17"/>
            <p:cNvSpPr>
              <a:spLocks noChangeArrowheads="1"/>
            </p:cNvSpPr>
            <p:nvPr/>
          </p:nvSpPr>
          <p:spPr bwMode="auto">
            <a:xfrm>
              <a:off x="10410" y="5463"/>
              <a:ext cx="3474" cy="27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8" name="椭圆 18"/>
            <p:cNvSpPr>
              <a:spLocks noChangeArrowheads="1"/>
            </p:cNvSpPr>
            <p:nvPr/>
          </p:nvSpPr>
          <p:spPr bwMode="auto">
            <a:xfrm>
              <a:off x="10555" y="5588"/>
              <a:ext cx="3174" cy="2493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19" name="图片 19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672" y="5678"/>
              <a:ext cx="2963" cy="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椭圆 20"/>
            <p:cNvSpPr>
              <a:spLocks noChangeArrowheads="1"/>
            </p:cNvSpPr>
            <p:nvPr/>
          </p:nvSpPr>
          <p:spPr bwMode="auto">
            <a:xfrm>
              <a:off x="10672" y="5678"/>
              <a:ext cx="2944" cy="2300"/>
            </a:xfrm>
            <a:prstGeom prst="ellipse">
              <a:avLst/>
            </a:prstGeom>
            <a:gradFill rotWithShape="1">
              <a:gsLst>
                <a:gs pos="0">
                  <a:srgbClr val="363643">
                    <a:alpha val="89998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363643">
                    <a:alpha val="89998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1" name="任意多边形 21"/>
            <p:cNvSpPr>
              <a:spLocks noChangeArrowheads="1"/>
            </p:cNvSpPr>
            <p:nvPr/>
          </p:nvSpPr>
          <p:spPr bwMode="auto">
            <a:xfrm>
              <a:off x="10975" y="5723"/>
              <a:ext cx="2313" cy="800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2" name="组合 22"/>
            <p:cNvGrpSpPr>
              <a:grpSpLocks/>
            </p:cNvGrpSpPr>
            <p:nvPr/>
          </p:nvGrpSpPr>
          <p:grpSpPr bwMode="auto">
            <a:xfrm rot="-1297425" flipH="1" flipV="1">
              <a:off x="10896" y="7469"/>
              <a:ext cx="2579" cy="468"/>
              <a:chOff x="2526" y="1058"/>
              <a:chExt cx="895" cy="235"/>
            </a:xfrm>
          </p:grpSpPr>
          <p:grpSp>
            <p:nvGrpSpPr>
              <p:cNvPr id="43" name="组合 23"/>
              <p:cNvGrpSpPr>
                <a:grpSpLocks/>
              </p:cNvGrpSpPr>
              <p:nvPr/>
            </p:nvGrpSpPr>
            <p:grpSpPr bwMode="auto">
              <a:xfrm>
                <a:off x="2526" y="1058"/>
                <a:ext cx="742" cy="186"/>
                <a:chOff x="1562" y="2565"/>
                <a:chExt cx="1118" cy="279"/>
              </a:xfrm>
            </p:grpSpPr>
            <p:sp>
              <p:nvSpPr>
                <p:cNvPr id="49" name="新月形 24"/>
                <p:cNvSpPr>
                  <a:spLocks noChangeArrowheads="1"/>
                </p:cNvSpPr>
                <p:nvPr/>
              </p:nvSpPr>
              <p:spPr bwMode="auto">
                <a:xfrm rot="5263130">
                  <a:off x="1856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50" name="新月形 25"/>
                <p:cNvSpPr>
                  <a:spLocks noChangeArrowheads="1"/>
                </p:cNvSpPr>
                <p:nvPr/>
              </p:nvSpPr>
              <p:spPr bwMode="auto">
                <a:xfrm rot="6078281">
                  <a:off x="1992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51" name="新月形 26"/>
                <p:cNvSpPr>
                  <a:spLocks noChangeArrowheads="1"/>
                </p:cNvSpPr>
                <p:nvPr/>
              </p:nvSpPr>
              <p:spPr bwMode="auto">
                <a:xfrm rot="6373927">
                  <a:off x="2068" y="229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52" name="新月形 27"/>
                <p:cNvSpPr>
                  <a:spLocks noChangeArrowheads="1"/>
                </p:cNvSpPr>
                <p:nvPr/>
              </p:nvSpPr>
              <p:spPr bwMode="auto">
                <a:xfrm rot="6906312">
                  <a:off x="2158" y="232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44" name="组合 28"/>
              <p:cNvGrpSpPr>
                <a:grpSpLocks/>
              </p:cNvGrpSpPr>
              <p:nvPr/>
            </p:nvGrpSpPr>
            <p:grpSpPr bwMode="auto">
              <a:xfrm rot="1353540">
                <a:off x="2679" y="1107"/>
                <a:ext cx="742" cy="186"/>
                <a:chOff x="1562" y="2565"/>
                <a:chExt cx="1118" cy="279"/>
              </a:xfrm>
            </p:grpSpPr>
            <p:sp>
              <p:nvSpPr>
                <p:cNvPr id="45" name="新月形 29"/>
                <p:cNvSpPr>
                  <a:spLocks noChangeArrowheads="1"/>
                </p:cNvSpPr>
                <p:nvPr/>
              </p:nvSpPr>
              <p:spPr bwMode="auto">
                <a:xfrm rot="5263130">
                  <a:off x="1856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6" name="新月形 30"/>
                <p:cNvSpPr>
                  <a:spLocks noChangeArrowheads="1"/>
                </p:cNvSpPr>
                <p:nvPr/>
              </p:nvSpPr>
              <p:spPr bwMode="auto">
                <a:xfrm rot="6078281">
                  <a:off x="1992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7" name="新月形 31"/>
                <p:cNvSpPr>
                  <a:spLocks noChangeArrowheads="1"/>
                </p:cNvSpPr>
                <p:nvPr/>
              </p:nvSpPr>
              <p:spPr bwMode="auto">
                <a:xfrm rot="6373927">
                  <a:off x="2068" y="229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8" name="新月形 32"/>
                <p:cNvSpPr>
                  <a:spLocks noChangeArrowheads="1"/>
                </p:cNvSpPr>
                <p:nvPr/>
              </p:nvSpPr>
              <p:spPr bwMode="auto">
                <a:xfrm rot="6906312">
                  <a:off x="2158" y="232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23" name="椭圆 33"/>
            <p:cNvSpPr>
              <a:spLocks noChangeArrowheads="1"/>
            </p:cNvSpPr>
            <p:nvPr/>
          </p:nvSpPr>
          <p:spPr bwMode="auto">
            <a:xfrm>
              <a:off x="5497" y="5463"/>
              <a:ext cx="3474" cy="27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4" name="椭圆 34"/>
            <p:cNvSpPr>
              <a:spLocks noChangeArrowheads="1"/>
            </p:cNvSpPr>
            <p:nvPr/>
          </p:nvSpPr>
          <p:spPr bwMode="auto">
            <a:xfrm>
              <a:off x="5642" y="5588"/>
              <a:ext cx="3174" cy="2493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pic>
          <p:nvPicPr>
            <p:cNvPr id="25" name="图片 35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59" y="5678"/>
              <a:ext cx="2963" cy="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椭圆 36"/>
            <p:cNvSpPr>
              <a:spLocks noChangeArrowheads="1"/>
            </p:cNvSpPr>
            <p:nvPr/>
          </p:nvSpPr>
          <p:spPr bwMode="auto">
            <a:xfrm>
              <a:off x="5759" y="5678"/>
              <a:ext cx="2944" cy="2300"/>
            </a:xfrm>
            <a:prstGeom prst="ellipse">
              <a:avLst/>
            </a:prstGeom>
            <a:gradFill rotWithShape="1">
              <a:gsLst>
                <a:gs pos="0">
                  <a:srgbClr val="284336">
                    <a:alpha val="89998"/>
                  </a:srgbClr>
                </a:gs>
                <a:gs pos="50000">
                  <a:srgbClr val="99FFCC">
                    <a:alpha val="45000"/>
                  </a:srgbClr>
                </a:gs>
                <a:gs pos="100000">
                  <a:srgbClr val="284336">
                    <a:alpha val="89998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7" name="任意多边形 37"/>
            <p:cNvSpPr>
              <a:spLocks noChangeArrowheads="1"/>
            </p:cNvSpPr>
            <p:nvPr/>
          </p:nvSpPr>
          <p:spPr bwMode="auto">
            <a:xfrm>
              <a:off x="6062" y="5723"/>
              <a:ext cx="2313" cy="800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FFCC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8" name="组合 38"/>
            <p:cNvGrpSpPr>
              <a:grpSpLocks/>
            </p:cNvGrpSpPr>
            <p:nvPr/>
          </p:nvGrpSpPr>
          <p:grpSpPr bwMode="auto">
            <a:xfrm rot="-1297425" flipH="1" flipV="1">
              <a:off x="5983" y="7469"/>
              <a:ext cx="2579" cy="468"/>
              <a:chOff x="2526" y="1058"/>
              <a:chExt cx="895" cy="235"/>
            </a:xfrm>
          </p:grpSpPr>
          <p:grpSp>
            <p:nvGrpSpPr>
              <p:cNvPr id="33" name="组合 39"/>
              <p:cNvGrpSpPr>
                <a:grpSpLocks/>
              </p:cNvGrpSpPr>
              <p:nvPr/>
            </p:nvGrpSpPr>
            <p:grpSpPr bwMode="auto">
              <a:xfrm>
                <a:off x="2526" y="1058"/>
                <a:ext cx="742" cy="186"/>
                <a:chOff x="1562" y="2565"/>
                <a:chExt cx="1118" cy="279"/>
              </a:xfrm>
            </p:grpSpPr>
            <p:sp>
              <p:nvSpPr>
                <p:cNvPr id="39" name="新月形 40"/>
                <p:cNvSpPr>
                  <a:spLocks noChangeArrowheads="1"/>
                </p:cNvSpPr>
                <p:nvPr/>
              </p:nvSpPr>
              <p:spPr bwMode="auto">
                <a:xfrm rot="5263130">
                  <a:off x="1856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0" name="新月形 41"/>
                <p:cNvSpPr>
                  <a:spLocks noChangeArrowheads="1"/>
                </p:cNvSpPr>
                <p:nvPr/>
              </p:nvSpPr>
              <p:spPr bwMode="auto">
                <a:xfrm rot="6078281">
                  <a:off x="1992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1" name="新月形 42"/>
                <p:cNvSpPr>
                  <a:spLocks noChangeArrowheads="1"/>
                </p:cNvSpPr>
                <p:nvPr/>
              </p:nvSpPr>
              <p:spPr bwMode="auto">
                <a:xfrm rot="6373927">
                  <a:off x="2068" y="229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42" name="新月形 43"/>
                <p:cNvSpPr>
                  <a:spLocks noChangeArrowheads="1"/>
                </p:cNvSpPr>
                <p:nvPr/>
              </p:nvSpPr>
              <p:spPr bwMode="auto">
                <a:xfrm rot="6906312">
                  <a:off x="2158" y="232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  <p:grpSp>
            <p:nvGrpSpPr>
              <p:cNvPr id="34" name="组合 44"/>
              <p:cNvGrpSpPr>
                <a:grpSpLocks/>
              </p:cNvGrpSpPr>
              <p:nvPr/>
            </p:nvGrpSpPr>
            <p:grpSpPr bwMode="auto">
              <a:xfrm rot="1353540">
                <a:off x="2679" y="1107"/>
                <a:ext cx="742" cy="186"/>
                <a:chOff x="1562" y="2565"/>
                <a:chExt cx="1118" cy="279"/>
              </a:xfrm>
            </p:grpSpPr>
            <p:sp>
              <p:nvSpPr>
                <p:cNvPr id="35" name="新月形 45"/>
                <p:cNvSpPr>
                  <a:spLocks noChangeArrowheads="1"/>
                </p:cNvSpPr>
                <p:nvPr/>
              </p:nvSpPr>
              <p:spPr bwMode="auto">
                <a:xfrm rot="5263130">
                  <a:off x="1856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36" name="新月形 46"/>
                <p:cNvSpPr>
                  <a:spLocks noChangeArrowheads="1"/>
                </p:cNvSpPr>
                <p:nvPr/>
              </p:nvSpPr>
              <p:spPr bwMode="auto">
                <a:xfrm rot="6078281">
                  <a:off x="1992" y="2271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37" name="新月形 47"/>
                <p:cNvSpPr>
                  <a:spLocks noChangeArrowheads="1"/>
                </p:cNvSpPr>
                <p:nvPr/>
              </p:nvSpPr>
              <p:spPr bwMode="auto">
                <a:xfrm rot="6373927">
                  <a:off x="2068" y="229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  <p:sp>
              <p:nvSpPr>
                <p:cNvPr id="38" name="新月形 48"/>
                <p:cNvSpPr>
                  <a:spLocks noChangeArrowheads="1"/>
                </p:cNvSpPr>
                <p:nvPr/>
              </p:nvSpPr>
              <p:spPr bwMode="auto">
                <a:xfrm rot="6906312">
                  <a:off x="2158" y="232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  <a:cs typeface="Arial" pitchFamily="34" charset="0"/>
                  </a:endParaRPr>
                </a:p>
              </p:txBody>
            </p:sp>
          </p:grpSp>
        </p:grpSp>
        <p:pic>
          <p:nvPicPr>
            <p:cNvPr id="29" name="图片 49" descr="light_shadow_m"/>
            <p:cNvPicPr>
              <a:picLocks noChangeAspect="1" noChangeArrowheads="1"/>
            </p:cNvPicPr>
            <p:nvPr/>
          </p:nvPicPr>
          <p:blipFill>
            <a:blip r:embed="rId2">
              <a:lum bright="-48000" contrast="-24000"/>
            </a:blip>
            <a:srcRect/>
            <a:stretch>
              <a:fillRect/>
            </a:stretch>
          </p:blipFill>
          <p:spPr bwMode="auto">
            <a:xfrm rot="3050435">
              <a:off x="7671" y="4469"/>
              <a:ext cx="5127" cy="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矩形 29"/>
            <p:cNvSpPr/>
            <p:nvPr/>
          </p:nvSpPr>
          <p:spPr>
            <a:xfrm>
              <a:off x="6005" y="5873"/>
              <a:ext cx="2225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风险</a:t>
              </a:r>
              <a:endPara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评价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53" y="6081"/>
              <a:ext cx="2238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风险</a:t>
              </a:r>
              <a:endPara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识别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005" y="5873"/>
              <a:ext cx="2225" cy="18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风险</a:t>
              </a:r>
              <a:endPara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ctr">
                <a:buNone/>
                <a:defRPr/>
              </a:pPr>
              <a:r>
                <a:rPr lang="zh-CN" alt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应对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121"/>
          <p:cNvSpPr>
            <a:spLocks noChangeArrowheads="1"/>
          </p:cNvSpPr>
          <p:nvPr/>
        </p:nvSpPr>
        <p:spPr bwMode="auto">
          <a:xfrm>
            <a:off x="1285875" y="214313"/>
            <a:ext cx="70104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buFont typeface="Wingdings" pitchFamily="2" charset="2"/>
              <a:buNone/>
            </a:pPr>
            <a:r>
              <a:rPr lang="zh-CN" altLang="en-US" sz="4000">
                <a:solidFill>
                  <a:schemeClr val="bg1"/>
                </a:solidFill>
                <a:ea typeface="黑体" pitchFamily="49" charset="-122"/>
              </a:rPr>
              <a:t>个人介绍</a:t>
            </a:r>
          </a:p>
        </p:txBody>
      </p:sp>
      <p:sp>
        <p:nvSpPr>
          <p:cNvPr id="4099" name="矩形 5122"/>
          <p:cNvSpPr>
            <a:spLocks noChangeArrowheads="1"/>
          </p:cNvSpPr>
          <p:nvPr/>
        </p:nvSpPr>
        <p:spPr bwMode="auto">
          <a:xfrm>
            <a:off x="285750" y="3786188"/>
            <a:ext cx="8629650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注册监理工程师、一级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注册建造师</a:t>
            </a:r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、注册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房地产估价师、注</a:t>
            </a:r>
            <a:endParaRPr lang="en-US" altLang="zh-CN" sz="2400" b="0" dirty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2400" b="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册咨询工程师、注册招标师、国际项目管理师（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</a:rPr>
              <a:t>PMP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认证</a:t>
            </a:r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）；</a:t>
            </a:r>
            <a:endParaRPr lang="en-US" altLang="zh-CN" sz="2400" b="0" dirty="0" smtClean="0"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400" b="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包头市发改委评审专家、中国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</a:rPr>
              <a:t>PMP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协会</a:t>
            </a:r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会员；</a:t>
            </a:r>
            <a:endParaRPr lang="en-US" altLang="zh-CN" sz="2400" b="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400" b="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内科大建研所</a:t>
            </a:r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“工程管理研究室”</a:t>
            </a:r>
            <a:r>
              <a:rPr lang="zh-CN" altLang="en-US" sz="2400" b="0" dirty="0">
                <a:latin typeface="楷体" pitchFamily="49" charset="-122"/>
                <a:ea typeface="楷体" pitchFamily="49" charset="-122"/>
              </a:rPr>
              <a:t>主任</a:t>
            </a:r>
            <a:r>
              <a:rPr lang="zh-CN" altLang="en-US" sz="2400" b="0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400" b="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00" name="图片 2" descr="我的照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071563"/>
            <a:ext cx="371475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EE70CA1A-41AF-4582-B47C-C228905DFB6E}" type="slidenum">
              <a:rPr lang="zh-CN" altLang="en-US"/>
              <a:pPr>
                <a:buNone/>
              </a:pPr>
              <a:t>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Documents and Settings\Administrator\桌面\26061210635015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214422"/>
            <a:ext cx="592041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 txBox="1">
            <a:spLocks noRot="1" noChangeArrowheads="1"/>
          </p:cNvSpPr>
          <p:nvPr/>
        </p:nvSpPr>
        <p:spPr bwMode="auto">
          <a:xfrm>
            <a:off x="428596" y="2071678"/>
            <a:ext cx="295275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水浒传</a:t>
            </a:r>
            <a:r>
              <a:rPr lang="en-US" altLang="zh-CN" sz="3200" b="1" dirty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》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杨志送生辰纲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03575" y="333375"/>
            <a:ext cx="33115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案例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 bwMode="auto">
          <a:xfrm>
            <a:off x="3571868" y="4929198"/>
            <a:ext cx="330994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杨志有风险管理的能力吗？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20" descr="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572008"/>
            <a:ext cx="2071702" cy="165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 noChangeArrowheads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AE124BF2-DCD2-4D1F-AAB7-4CDA76AC9A0C}" type="slidenum">
              <a:rPr lang="zh-CN" altLang="en-US"/>
              <a:pPr>
                <a:buNone/>
              </a:pPr>
              <a:t>21</a:t>
            </a:fld>
            <a:endParaRPr lang="zh-CN" alt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2988" y="336550"/>
            <a:ext cx="7315226" cy="535531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square" anchor="ctr">
            <a:spAutoFit/>
          </a:bodyPr>
          <a:lstStyle/>
          <a:p>
            <a:pPr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）杨志有无“风险识别”的能力？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10113" y="1246188"/>
            <a:ext cx="4105275" cy="41465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已有被劫案例，至今未破！</a:t>
            </a:r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社会治安不好，盗匪横行！</a:t>
            </a:r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只有旱路路线，时间紧迫！</a:t>
            </a:r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途经多个劫点，易招暗手！</a:t>
            </a:r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没有军队保护，势单力薄！</a:t>
            </a:r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endParaRPr lang="en-US" altLang="zh-CN" sz="2400" b="1">
              <a:solidFill>
                <a:srgbClr val="000000"/>
              </a:solidFill>
              <a:latin typeface="黑体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楷体_GB2312" pitchFamily="49" charset="-122"/>
              </a:rPr>
              <a:t>团队组建仓促，合力不足！</a:t>
            </a:r>
            <a:endParaRPr lang="zh-CN" altLang="en-US" sz="2400" b="1">
              <a:ea typeface="楷体_GB2312" pitchFamily="49" charset="-122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975" y="1049338"/>
            <a:ext cx="4119563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11700" y="5565775"/>
            <a:ext cx="4095750" cy="639763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anchor="ctr">
            <a:spAutoFit/>
          </a:bodyPr>
          <a:lstStyle/>
          <a:p>
            <a:pPr algn="ctr"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一个高风险项目！</a:t>
            </a:r>
          </a:p>
        </p:txBody>
      </p:sp>
      <p:pic>
        <p:nvPicPr>
          <p:cNvPr id="2" name="Picture 2" descr="C:\Documents and Settings\Administrator\桌面\对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975" y="279400"/>
            <a:ext cx="8001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 noChangeArrowheads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7A7A2B3C-7CA1-45F0-AD37-7191CBCC1249}" type="slidenum">
              <a:rPr lang="zh-CN" altLang="en-US"/>
              <a:pPr>
                <a:buNone/>
              </a:pPr>
              <a:t>22</a:t>
            </a:fld>
            <a:endParaRPr lang="zh-CN" alt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2988" y="336550"/>
            <a:ext cx="7243788" cy="535531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square" anchor="ctr">
            <a:spAutoFit/>
          </a:bodyPr>
          <a:lstStyle/>
          <a:p>
            <a:pPr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2）杨志有无“风险评价”的能力？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2" descr="C:\Documents and Settings\Administrator\桌面\对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271463"/>
            <a:ext cx="8001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14414" y="1857364"/>
          <a:ext cx="7015163" cy="3857652"/>
        </p:xfrm>
        <a:graphic>
          <a:graphicData uri="http://schemas.openxmlformats.org/drawingml/2006/table">
            <a:tbl>
              <a:tblPr/>
              <a:tblGrid>
                <a:gridCol w="3508375"/>
                <a:gridCol w="3506788"/>
              </a:tblGrid>
              <a:tr h="7128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风险项目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风险级别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28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时间风险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低风险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</a:tr>
              <a:tr h="628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自然风险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低风险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113F7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2"/>
                    </a:solidFill>
                  </a:tcPr>
                </a:tc>
              </a:tr>
              <a:tr h="628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人为风险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中风险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</a:tr>
              <a:tr h="628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技术风险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中风险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F2"/>
                    </a:solidFill>
                  </a:tcPr>
                </a:tc>
              </a:tr>
              <a:tr h="628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安全风险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+mn-ea"/>
                        </a:rPr>
                        <a:t>高风险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3E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 noChangeArrowheads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CAA5C5B4-6979-41C5-9CFC-91094177C603}" type="slidenum">
              <a:rPr lang="zh-CN" altLang="en-US"/>
              <a:pPr>
                <a:buNone/>
              </a:pPr>
              <a:t>23</a:t>
            </a:fld>
            <a:endParaRPr lang="zh-CN" alt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2988" y="336550"/>
            <a:ext cx="7554912" cy="535531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anchor="ctr">
            <a:spAutoFit/>
          </a:bodyPr>
          <a:lstStyle/>
          <a:p>
            <a:pPr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）杨志有无“风险应对”的能力？</a:t>
            </a:r>
            <a:endParaRPr lang="zh-CN" alt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Picture 2" descr="C:\Documents and Settings\Administrator\桌面\对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975" y="279400"/>
            <a:ext cx="8001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/>
          <p:nvPr/>
        </p:nvGraphicFramePr>
        <p:xfrm>
          <a:off x="1071538" y="1643050"/>
          <a:ext cx="7014845" cy="235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7740"/>
                <a:gridCol w="3507105"/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风险项目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应对措施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时间风险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早出发、快行进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自然风险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规划合理线路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人为风险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精挑选、严要求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技术风险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制定合理方案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安全风险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noProof="0" dirty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uLnTx/>
                          <a:uFillTx/>
                          <a:latin typeface="黑体" panose="02010609060101010101" pitchFamily="2" charset="-122"/>
                          <a:ea typeface="黑体" panose="02010609060101010101" pitchFamily="2" charset="-122"/>
                          <a:sym typeface="+mn-ea"/>
                        </a:rPr>
                        <a:t>化妆、时刻警惕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108075" y="4548188"/>
            <a:ext cx="7015163" cy="1371600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途中采取的控制措施：</a:t>
            </a:r>
            <a:endParaRPr lang="en-US" altLang="zh-CN" sz="3600" b="1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行走时辰变更、逼赶要行、斥虞侯、顶都管、</a:t>
            </a:r>
          </a:p>
          <a:p>
            <a:pPr algn="ctr">
              <a:buClr>
                <a:srgbClr val="FF33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三问枣客、警惕卖酒者。。。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28662" y="214290"/>
            <a:ext cx="7459663" cy="535531"/>
          </a:xfrm>
          <a:prstGeom prst="rect">
            <a:avLst/>
          </a:prstGeom>
          <a:solidFill>
            <a:srgbClr val="CCFFFF">
              <a:alpha val="50000"/>
            </a:srgbClr>
          </a:solidFill>
          <a:ln w="12700">
            <a:solidFill>
              <a:srgbClr val="FF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anchor="ctr">
            <a:spAutoFit/>
          </a:bodyPr>
          <a:lstStyle/>
          <a:p>
            <a:pPr>
              <a:buClr>
                <a:srgbClr val="FF3300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杨志有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风险管理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的能力？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0200" y="1338263"/>
            <a:ext cx="8382000" cy="4495800"/>
            <a:chOff x="480" y="2438"/>
            <a:chExt cx="13199" cy="7080"/>
          </a:xfrm>
        </p:grpSpPr>
        <p:sp>
          <p:nvSpPr>
            <p:cNvPr id="13316" name="右箭头 69635"/>
            <p:cNvSpPr>
              <a:spLocks noChangeArrowheads="1"/>
            </p:cNvSpPr>
            <p:nvPr/>
          </p:nvSpPr>
          <p:spPr bwMode="auto">
            <a:xfrm>
              <a:off x="480" y="2438"/>
              <a:ext cx="8660" cy="7080"/>
            </a:xfrm>
            <a:prstGeom prst="rightArrow">
              <a:avLst>
                <a:gd name="adj1" fmla="val 79306"/>
                <a:gd name="adj2" fmla="val 30279"/>
              </a:avLst>
            </a:prstGeom>
            <a:gradFill rotWithShape="1">
              <a:gsLst>
                <a:gs pos="0">
                  <a:srgbClr val="FFFFFF">
                    <a:alpha val="24001"/>
                  </a:srgb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9637" name="圆角矩形 69636"/>
            <p:cNvSpPr/>
            <p:nvPr/>
          </p:nvSpPr>
          <p:spPr>
            <a:xfrm>
              <a:off x="720" y="3398"/>
              <a:ext cx="6360" cy="1560"/>
            </a:xfrm>
            <a:prstGeom prst="roundRect">
              <a:avLst>
                <a:gd name="adj" fmla="val 91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buNone/>
                <a:defRPr/>
              </a:pPr>
              <a:r>
                <a:rPr lang="en-US" altLang="zh-CN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风险的准确判断</a:t>
              </a:r>
            </a:p>
          </p:txBody>
        </p:sp>
        <p:sp>
          <p:nvSpPr>
            <p:cNvPr id="69638" name="圆角矩形 69637"/>
            <p:cNvSpPr/>
            <p:nvPr/>
          </p:nvSpPr>
          <p:spPr>
            <a:xfrm>
              <a:off x="720" y="5198"/>
              <a:ext cx="6360" cy="1560"/>
            </a:xfrm>
            <a:prstGeom prst="roundRect">
              <a:avLst>
                <a:gd name="adj" fmla="val 91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</a:schemeClr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buNone/>
                <a:defRPr/>
              </a:pPr>
              <a:r>
                <a:rPr lang="zh-CN" altLang="en-US" sz="24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相应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的管理计划</a:t>
              </a:r>
            </a:p>
          </p:txBody>
        </p:sp>
        <p:sp>
          <p:nvSpPr>
            <p:cNvPr id="69639" name="圆角矩形 69638"/>
            <p:cNvSpPr/>
            <p:nvPr/>
          </p:nvSpPr>
          <p:spPr>
            <a:xfrm>
              <a:off x="720" y="6998"/>
              <a:ext cx="6360" cy="1560"/>
            </a:xfrm>
            <a:prstGeom prst="roundRect">
              <a:avLst>
                <a:gd name="adj" fmla="val 91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buNone/>
                <a:defRPr/>
              </a:pPr>
              <a:r>
                <a:rPr lang="zh-CN" altLang="en-US" sz="24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实施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时控制措施</a:t>
              </a:r>
            </a:p>
          </p:txBody>
        </p:sp>
        <p:sp>
          <p:nvSpPr>
            <p:cNvPr id="14343" name="圆角矩形 69640"/>
            <p:cNvSpPr>
              <a:spLocks noChangeArrowheads="1"/>
            </p:cNvSpPr>
            <p:nvPr/>
          </p:nvSpPr>
          <p:spPr bwMode="auto">
            <a:xfrm>
              <a:off x="9254" y="3398"/>
              <a:ext cx="4425" cy="5212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1" name="圆角矩形 69641"/>
            <p:cNvSpPr>
              <a:spLocks noChangeArrowheads="1"/>
            </p:cNvSpPr>
            <p:nvPr/>
          </p:nvSpPr>
          <p:spPr bwMode="auto">
            <a:xfrm>
              <a:off x="9472" y="3458"/>
              <a:ext cx="4062" cy="7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9643" name="文本框 69642"/>
            <p:cNvSpPr txBox="1"/>
            <p:nvPr/>
          </p:nvSpPr>
          <p:spPr>
            <a:xfrm>
              <a:off x="9472" y="4445"/>
              <a:ext cx="4062" cy="31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buNone/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杨</a:t>
              </a:r>
              <a:r>
                <a:rPr lang="zh-CN" altLang="en-US" sz="4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志</a:t>
              </a:r>
              <a:r>
                <a:rPr lang="zh-CN" altLang="en-US" sz="40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拥有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  <a:p>
              <a:pPr algn="ctr" eaLnBrk="0" hangingPunct="0">
                <a:buNone/>
                <a:defRPr/>
              </a:pPr>
              <a:r>
                <a:rPr lang="zh-CN" altLang="en-US" sz="4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风险管理能力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  <a:p>
              <a:pPr eaLnBrk="0" hangingPunct="0">
                <a:defRPr/>
              </a:pPr>
              <a:endPara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323" name="椭圆 69644"/>
            <p:cNvSpPr>
              <a:spLocks noChangeArrowheads="1"/>
            </p:cNvSpPr>
            <p:nvPr/>
          </p:nvSpPr>
          <p:spPr bwMode="auto">
            <a:xfrm>
              <a:off x="960" y="37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4" name="椭圆 69645"/>
            <p:cNvSpPr>
              <a:spLocks noChangeArrowheads="1"/>
            </p:cNvSpPr>
            <p:nvPr/>
          </p:nvSpPr>
          <p:spPr bwMode="auto">
            <a:xfrm>
              <a:off x="1284" y="37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5" name="椭圆 69646"/>
            <p:cNvSpPr>
              <a:spLocks noChangeArrowheads="1"/>
            </p:cNvSpPr>
            <p:nvPr/>
          </p:nvSpPr>
          <p:spPr bwMode="auto">
            <a:xfrm>
              <a:off x="1607" y="37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6" name="椭圆 69647"/>
            <p:cNvSpPr>
              <a:spLocks noChangeArrowheads="1"/>
            </p:cNvSpPr>
            <p:nvPr/>
          </p:nvSpPr>
          <p:spPr bwMode="auto">
            <a:xfrm>
              <a:off x="960" y="40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7" name="椭圆 69648"/>
            <p:cNvSpPr>
              <a:spLocks noChangeArrowheads="1"/>
            </p:cNvSpPr>
            <p:nvPr/>
          </p:nvSpPr>
          <p:spPr bwMode="auto">
            <a:xfrm>
              <a:off x="1284" y="40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8" name="椭圆 69649"/>
            <p:cNvSpPr>
              <a:spLocks noChangeArrowheads="1"/>
            </p:cNvSpPr>
            <p:nvPr/>
          </p:nvSpPr>
          <p:spPr bwMode="auto">
            <a:xfrm>
              <a:off x="1607" y="40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29" name="椭圆 69650"/>
            <p:cNvSpPr>
              <a:spLocks noChangeArrowheads="1"/>
            </p:cNvSpPr>
            <p:nvPr/>
          </p:nvSpPr>
          <p:spPr bwMode="auto">
            <a:xfrm>
              <a:off x="960" y="43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0" name="椭圆 69651"/>
            <p:cNvSpPr>
              <a:spLocks noChangeArrowheads="1"/>
            </p:cNvSpPr>
            <p:nvPr/>
          </p:nvSpPr>
          <p:spPr bwMode="auto">
            <a:xfrm>
              <a:off x="1284" y="43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1" name="椭圆 69652"/>
            <p:cNvSpPr>
              <a:spLocks noChangeArrowheads="1"/>
            </p:cNvSpPr>
            <p:nvPr/>
          </p:nvSpPr>
          <p:spPr bwMode="auto">
            <a:xfrm>
              <a:off x="1607" y="43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2" name="椭圆 69654"/>
            <p:cNvSpPr>
              <a:spLocks noChangeArrowheads="1"/>
            </p:cNvSpPr>
            <p:nvPr/>
          </p:nvSpPr>
          <p:spPr bwMode="auto">
            <a:xfrm>
              <a:off x="960" y="55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3" name="椭圆 69655"/>
            <p:cNvSpPr>
              <a:spLocks noChangeArrowheads="1"/>
            </p:cNvSpPr>
            <p:nvPr/>
          </p:nvSpPr>
          <p:spPr bwMode="auto">
            <a:xfrm>
              <a:off x="1284" y="55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4" name="椭圆 69656"/>
            <p:cNvSpPr>
              <a:spLocks noChangeArrowheads="1"/>
            </p:cNvSpPr>
            <p:nvPr/>
          </p:nvSpPr>
          <p:spPr bwMode="auto">
            <a:xfrm>
              <a:off x="1607" y="55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5" name="椭圆 69657"/>
            <p:cNvSpPr>
              <a:spLocks noChangeArrowheads="1"/>
            </p:cNvSpPr>
            <p:nvPr/>
          </p:nvSpPr>
          <p:spPr bwMode="auto">
            <a:xfrm>
              <a:off x="960" y="58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6" name="椭圆 69658"/>
            <p:cNvSpPr>
              <a:spLocks noChangeArrowheads="1"/>
            </p:cNvSpPr>
            <p:nvPr/>
          </p:nvSpPr>
          <p:spPr bwMode="auto">
            <a:xfrm>
              <a:off x="1284" y="58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7" name="椭圆 69659"/>
            <p:cNvSpPr>
              <a:spLocks noChangeArrowheads="1"/>
            </p:cNvSpPr>
            <p:nvPr/>
          </p:nvSpPr>
          <p:spPr bwMode="auto">
            <a:xfrm>
              <a:off x="1607" y="58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8" name="椭圆 69660"/>
            <p:cNvSpPr>
              <a:spLocks noChangeArrowheads="1"/>
            </p:cNvSpPr>
            <p:nvPr/>
          </p:nvSpPr>
          <p:spPr bwMode="auto">
            <a:xfrm>
              <a:off x="960" y="61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39" name="椭圆 69661"/>
            <p:cNvSpPr>
              <a:spLocks noChangeArrowheads="1"/>
            </p:cNvSpPr>
            <p:nvPr/>
          </p:nvSpPr>
          <p:spPr bwMode="auto">
            <a:xfrm>
              <a:off x="1284" y="61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0" name="椭圆 69662"/>
            <p:cNvSpPr>
              <a:spLocks noChangeArrowheads="1"/>
            </p:cNvSpPr>
            <p:nvPr/>
          </p:nvSpPr>
          <p:spPr bwMode="auto">
            <a:xfrm>
              <a:off x="1607" y="61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1" name="椭圆 69664"/>
            <p:cNvSpPr>
              <a:spLocks noChangeArrowheads="1"/>
            </p:cNvSpPr>
            <p:nvPr/>
          </p:nvSpPr>
          <p:spPr bwMode="auto">
            <a:xfrm>
              <a:off x="960" y="73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2" name="椭圆 69665"/>
            <p:cNvSpPr>
              <a:spLocks noChangeArrowheads="1"/>
            </p:cNvSpPr>
            <p:nvPr/>
          </p:nvSpPr>
          <p:spPr bwMode="auto">
            <a:xfrm>
              <a:off x="1284" y="73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3" name="椭圆 69666"/>
            <p:cNvSpPr>
              <a:spLocks noChangeArrowheads="1"/>
            </p:cNvSpPr>
            <p:nvPr/>
          </p:nvSpPr>
          <p:spPr bwMode="auto">
            <a:xfrm>
              <a:off x="1607" y="7358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4" name="椭圆 69667"/>
            <p:cNvSpPr>
              <a:spLocks noChangeArrowheads="1"/>
            </p:cNvSpPr>
            <p:nvPr/>
          </p:nvSpPr>
          <p:spPr bwMode="auto">
            <a:xfrm>
              <a:off x="960" y="76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5" name="椭圆 69668"/>
            <p:cNvSpPr>
              <a:spLocks noChangeArrowheads="1"/>
            </p:cNvSpPr>
            <p:nvPr/>
          </p:nvSpPr>
          <p:spPr bwMode="auto">
            <a:xfrm>
              <a:off x="1284" y="76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6" name="椭圆 69669"/>
            <p:cNvSpPr>
              <a:spLocks noChangeArrowheads="1"/>
            </p:cNvSpPr>
            <p:nvPr/>
          </p:nvSpPr>
          <p:spPr bwMode="auto">
            <a:xfrm>
              <a:off x="1607" y="7661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7" name="椭圆 69670"/>
            <p:cNvSpPr>
              <a:spLocks noChangeArrowheads="1"/>
            </p:cNvSpPr>
            <p:nvPr/>
          </p:nvSpPr>
          <p:spPr bwMode="auto">
            <a:xfrm>
              <a:off x="960" y="79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8" name="椭圆 69671"/>
            <p:cNvSpPr>
              <a:spLocks noChangeArrowheads="1"/>
            </p:cNvSpPr>
            <p:nvPr/>
          </p:nvSpPr>
          <p:spPr bwMode="auto">
            <a:xfrm>
              <a:off x="1284" y="79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349" name="椭圆 69672"/>
            <p:cNvSpPr>
              <a:spLocks noChangeArrowheads="1"/>
            </p:cNvSpPr>
            <p:nvPr/>
          </p:nvSpPr>
          <p:spPr bwMode="auto">
            <a:xfrm>
              <a:off x="1607" y="7964"/>
              <a:ext cx="216" cy="202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82DE-50FF-413B-B030-C9B21B39F213}" type="slidenum">
              <a:rPr lang="zh-CN" altLang="zh-CN"/>
              <a:pPr/>
              <a:t>25</a:t>
            </a:fld>
            <a:endParaRPr lang="zh-CN" altLang="zh-CN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FFF97E65-0086-4EDC-A9BB-3C0C872AD233}" type="slidenum">
              <a:rPr lang="en-US" altLang="zh-CN"/>
              <a:pPr>
                <a:buNone/>
              </a:pPr>
              <a:t>26</a:t>
            </a:fld>
            <a:endParaRPr lang="en-US" altLang="zh-CN" dirty="0"/>
          </a:p>
        </p:txBody>
      </p:sp>
      <p:sp>
        <p:nvSpPr>
          <p:cNvPr id="6" name="文本框 6146"/>
          <p:cNvSpPr txBox="1">
            <a:spLocks noChangeArrowheads="1"/>
          </p:cNvSpPr>
          <p:nvPr/>
        </p:nvSpPr>
        <p:spPr bwMode="auto">
          <a:xfrm>
            <a:off x="2143108" y="142852"/>
            <a:ext cx="5286412" cy="8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 eaLnBrk="0" hangingPunct="0">
              <a:lnSpc>
                <a:spcPct val="145000"/>
              </a:lnSpc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3200" dirty="0" smtClean="0">
                <a:solidFill>
                  <a:schemeClr val="bg1"/>
                </a:solidFill>
                <a:ea typeface="黑体" pitchFamily="49" charset="-122"/>
              </a:rPr>
              <a:t>监理项目目标控制概述</a:t>
            </a:r>
            <a:endParaRPr lang="zh-CN" altLang="en-US" sz="3200" dirty="0">
              <a:solidFill>
                <a:schemeClr val="bg1"/>
              </a:solidFill>
              <a:ea typeface="黑体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85720" y="1714488"/>
            <a:ext cx="8072462" cy="3886224"/>
            <a:chOff x="0" y="1428736"/>
            <a:chExt cx="8072462" cy="3886224"/>
          </a:xfrm>
        </p:grpSpPr>
        <p:sp>
          <p:nvSpPr>
            <p:cNvPr id="9" name="圆角矩形 7172"/>
            <p:cNvSpPr>
              <a:spLocks noChangeArrowheads="1"/>
            </p:cNvSpPr>
            <p:nvPr/>
          </p:nvSpPr>
          <p:spPr bwMode="auto">
            <a:xfrm>
              <a:off x="2500298" y="1857364"/>
              <a:ext cx="571504" cy="457200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hangingPunct="0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16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进度</a:t>
              </a:r>
              <a:endParaRPr lang="zh-CN" altLang="en-US" sz="1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0" name="圆角矩形 7173"/>
            <p:cNvSpPr>
              <a:spLocks noChangeArrowheads="1"/>
            </p:cNvSpPr>
            <p:nvPr/>
          </p:nvSpPr>
          <p:spPr bwMode="auto">
            <a:xfrm>
              <a:off x="2500298" y="3143248"/>
              <a:ext cx="642942" cy="457200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hangingPunct="0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16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投资</a:t>
              </a:r>
              <a:endParaRPr lang="zh-CN" altLang="en-US" sz="1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1" name="圆角矩形 7174"/>
            <p:cNvSpPr>
              <a:spLocks noChangeArrowheads="1"/>
            </p:cNvSpPr>
            <p:nvPr/>
          </p:nvSpPr>
          <p:spPr bwMode="auto">
            <a:xfrm>
              <a:off x="2500298" y="4572008"/>
              <a:ext cx="642943" cy="457200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hangingPunct="0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16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质量</a:t>
              </a:r>
              <a:endParaRPr lang="zh-CN" altLang="en-US" sz="1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3" name="左大括号 7178"/>
            <p:cNvSpPr>
              <a:spLocks/>
            </p:cNvSpPr>
            <p:nvPr/>
          </p:nvSpPr>
          <p:spPr bwMode="auto">
            <a:xfrm>
              <a:off x="2143108" y="2071678"/>
              <a:ext cx="357190" cy="2714644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圆角矩形 7173"/>
            <p:cNvSpPr>
              <a:spLocks noChangeArrowheads="1"/>
            </p:cNvSpPr>
            <p:nvPr/>
          </p:nvSpPr>
          <p:spPr bwMode="auto">
            <a:xfrm>
              <a:off x="0" y="2928934"/>
              <a:ext cx="2143140" cy="928694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hangingPunct="0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三大目标协调统一</a:t>
              </a:r>
              <a:endParaRPr lang="en-US" altLang="zh-CN" sz="2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342900" indent="-342900" algn="ctr" eaLnBrk="0" hangingPunct="0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实现系统的最优</a:t>
              </a:r>
              <a:endParaRPr lang="zh-CN" altLang="en-US" sz="2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071802" y="1428736"/>
              <a:ext cx="1428760" cy="1100142"/>
              <a:chOff x="3071802" y="1428736"/>
              <a:chExt cx="1428760" cy="1100142"/>
            </a:xfrm>
          </p:grpSpPr>
          <p:sp>
            <p:nvSpPr>
              <p:cNvPr id="15" name="左大括号 7178"/>
              <p:cNvSpPr>
                <a:spLocks/>
              </p:cNvSpPr>
              <p:nvPr/>
            </p:nvSpPr>
            <p:spPr bwMode="auto">
              <a:xfrm>
                <a:off x="3071802" y="1571612"/>
                <a:ext cx="202585" cy="914400"/>
              </a:xfrm>
              <a:prstGeom prst="leftBrace">
                <a:avLst>
                  <a:gd name="adj1" fmla="val 50000"/>
                  <a:gd name="adj2" fmla="val 50000"/>
                </a:avLst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圆角矩形 7179"/>
              <p:cNvSpPr>
                <a:spLocks noChangeArrowheads="1"/>
              </p:cNvSpPr>
              <p:nvPr/>
            </p:nvSpPr>
            <p:spPr bwMode="auto">
              <a:xfrm>
                <a:off x="3286116" y="1428736"/>
                <a:ext cx="1074769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观测点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27" name="圆角矩形 7179"/>
              <p:cNvSpPr>
                <a:spLocks noChangeArrowheads="1"/>
              </p:cNvSpPr>
              <p:nvPr/>
            </p:nvSpPr>
            <p:spPr bwMode="auto">
              <a:xfrm>
                <a:off x="3286116" y="2071678"/>
                <a:ext cx="1214446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控制方法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43240" y="2786058"/>
              <a:ext cx="1428760" cy="1100142"/>
              <a:chOff x="3071802" y="1428736"/>
              <a:chExt cx="1428760" cy="1100142"/>
            </a:xfrm>
          </p:grpSpPr>
          <p:sp>
            <p:nvSpPr>
              <p:cNvPr id="31" name="左大括号 7178"/>
              <p:cNvSpPr>
                <a:spLocks/>
              </p:cNvSpPr>
              <p:nvPr/>
            </p:nvSpPr>
            <p:spPr bwMode="auto">
              <a:xfrm>
                <a:off x="3071802" y="1571612"/>
                <a:ext cx="202585" cy="914400"/>
              </a:xfrm>
              <a:prstGeom prst="leftBrace">
                <a:avLst>
                  <a:gd name="adj1" fmla="val 50000"/>
                  <a:gd name="adj2" fmla="val 50000"/>
                </a:avLst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圆角矩形 7179"/>
              <p:cNvSpPr>
                <a:spLocks noChangeArrowheads="1"/>
              </p:cNvSpPr>
              <p:nvPr/>
            </p:nvSpPr>
            <p:spPr bwMode="auto">
              <a:xfrm>
                <a:off x="3286116" y="1428736"/>
                <a:ext cx="1074769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观测点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33" name="圆角矩形 7179"/>
              <p:cNvSpPr>
                <a:spLocks noChangeArrowheads="1"/>
              </p:cNvSpPr>
              <p:nvPr/>
            </p:nvSpPr>
            <p:spPr bwMode="auto">
              <a:xfrm>
                <a:off x="3286116" y="2071678"/>
                <a:ext cx="1214446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控制方法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143240" y="4214818"/>
              <a:ext cx="1428760" cy="1100142"/>
              <a:chOff x="3071802" y="1428736"/>
              <a:chExt cx="1428760" cy="1100142"/>
            </a:xfrm>
          </p:grpSpPr>
          <p:sp>
            <p:nvSpPr>
              <p:cNvPr id="35" name="左大括号 7178"/>
              <p:cNvSpPr>
                <a:spLocks/>
              </p:cNvSpPr>
              <p:nvPr/>
            </p:nvSpPr>
            <p:spPr bwMode="auto">
              <a:xfrm>
                <a:off x="3071802" y="1571612"/>
                <a:ext cx="202585" cy="914400"/>
              </a:xfrm>
              <a:prstGeom prst="leftBrace">
                <a:avLst>
                  <a:gd name="adj1" fmla="val 50000"/>
                  <a:gd name="adj2" fmla="val 50000"/>
                </a:avLst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圆角矩形 7179"/>
              <p:cNvSpPr>
                <a:spLocks noChangeArrowheads="1"/>
              </p:cNvSpPr>
              <p:nvPr/>
            </p:nvSpPr>
            <p:spPr bwMode="auto">
              <a:xfrm>
                <a:off x="3286116" y="1428736"/>
                <a:ext cx="1074769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观测点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37" name="圆角矩形 7179"/>
              <p:cNvSpPr>
                <a:spLocks noChangeArrowheads="1"/>
              </p:cNvSpPr>
              <p:nvPr/>
            </p:nvSpPr>
            <p:spPr bwMode="auto">
              <a:xfrm>
                <a:off x="3286116" y="2071678"/>
                <a:ext cx="1214446" cy="457200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127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 eaLnBrk="0" hangingPunct="0">
                  <a:lnSpc>
                    <a:spcPct val="135000"/>
                  </a:lnSpc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2000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</a:rPr>
                  <a:t>控制方法</a:t>
                </a:r>
                <a:endParaRPr lang="zh-CN" altLang="en-US" sz="2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xmlns="" id="{1B9A3C11-98C3-4509-AF68-C183ED8E9B53}"/>
                </a:ext>
              </a:extLst>
            </p:cNvPr>
            <p:cNvSpPr>
              <a:spLocks/>
            </p:cNvSpPr>
            <p:nvPr/>
          </p:nvSpPr>
          <p:spPr bwMode="gray">
            <a:xfrm rot="16200000">
              <a:off x="4664871" y="4050509"/>
              <a:ext cx="314325" cy="785818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xmlns="" id="{1B9A3C11-98C3-4509-AF68-C183ED8E9B53}"/>
                </a:ext>
              </a:extLst>
            </p:cNvPr>
            <p:cNvSpPr>
              <a:spLocks/>
            </p:cNvSpPr>
            <p:nvPr/>
          </p:nvSpPr>
          <p:spPr bwMode="gray">
            <a:xfrm rot="16200000">
              <a:off x="4736309" y="4764889"/>
              <a:ext cx="314325" cy="642942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0" name="Group 20">
              <a:extLst>
                <a:ext uri="{FF2B5EF4-FFF2-40B4-BE49-F238E27FC236}">
                  <a16:creationId xmlns:a16="http://schemas.microsoft.com/office/drawing/2014/main" xmlns="" id="{4D35BAB0-0B4E-4477-82FF-3143A34403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4942" y="4214818"/>
              <a:ext cx="2428892" cy="428628"/>
              <a:chOff x="3964" y="2071"/>
              <a:chExt cx="1484" cy="330"/>
            </a:xfrm>
          </p:grpSpPr>
          <p:sp>
            <p:nvSpPr>
              <p:cNvPr id="61" name="AutoShape 21">
                <a:extLst>
                  <a:ext uri="{FF2B5EF4-FFF2-40B4-BE49-F238E27FC236}">
                    <a16:creationId xmlns:a16="http://schemas.microsoft.com/office/drawing/2014/main" xmlns="" id="{94BED4C1-E870-49F7-9715-9CE188B581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DDDDDD"/>
              </a:solidFill>
              <a:ln w="12700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AutoShape 22">
                <a:extLst>
                  <a:ext uri="{FF2B5EF4-FFF2-40B4-BE49-F238E27FC236}">
                    <a16:creationId xmlns:a16="http://schemas.microsoft.com/office/drawing/2014/main" xmlns="" id="{E5D1D574-BB96-4A5F-9827-19904F0D10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DDDDDD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Group 20">
              <a:extLst>
                <a:ext uri="{FF2B5EF4-FFF2-40B4-BE49-F238E27FC236}">
                  <a16:creationId xmlns:a16="http://schemas.microsoft.com/office/drawing/2014/main" xmlns="" id="{4D35BAB0-0B4E-4477-82FF-3143A34403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4942" y="4857760"/>
              <a:ext cx="2857520" cy="428628"/>
              <a:chOff x="3964" y="2071"/>
              <a:chExt cx="1484" cy="330"/>
            </a:xfrm>
          </p:grpSpPr>
          <p:sp>
            <p:nvSpPr>
              <p:cNvPr id="64" name="AutoShape 21">
                <a:extLst>
                  <a:ext uri="{FF2B5EF4-FFF2-40B4-BE49-F238E27FC236}">
                    <a16:creationId xmlns:a16="http://schemas.microsoft.com/office/drawing/2014/main" xmlns="" id="{94BED4C1-E870-49F7-9715-9CE188B581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DDDDDD"/>
              </a:solidFill>
              <a:ln w="12700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AutoShape 22">
                <a:extLst>
                  <a:ext uri="{FF2B5EF4-FFF2-40B4-BE49-F238E27FC236}">
                    <a16:creationId xmlns:a16="http://schemas.microsoft.com/office/drawing/2014/main" xmlns="" id="{E5D1D574-BB96-4A5F-9827-19904F0D10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DDDDDD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429124" y="2786058"/>
              <a:ext cx="3571899" cy="1285884"/>
              <a:chOff x="4357687" y="1428736"/>
              <a:chExt cx="3571899" cy="1285884"/>
            </a:xfrm>
          </p:grpSpPr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xmlns="" id="{1B9A3C11-98C3-4509-AF68-C183ED8E9B53}"/>
                  </a:ext>
                </a:extLst>
              </p:cNvPr>
              <p:cNvSpPr>
                <a:spLocks/>
              </p:cNvSpPr>
              <p:nvPr/>
            </p:nvSpPr>
            <p:spPr bwMode="gray">
              <a:xfrm rot="16200000">
                <a:off x="4593433" y="1264427"/>
                <a:ext cx="314325" cy="785818"/>
              </a:xfrm>
              <a:custGeom>
                <a:avLst/>
                <a:gdLst>
                  <a:gd name="T0" fmla="*/ 37 w 142"/>
                  <a:gd name="T1" fmla="*/ 1 h 604"/>
                  <a:gd name="T2" fmla="*/ 45 w 142"/>
                  <a:gd name="T3" fmla="*/ 472 h 604"/>
                  <a:gd name="T4" fmla="*/ 0 w 142"/>
                  <a:gd name="T5" fmla="*/ 474 h 604"/>
                  <a:gd name="T6" fmla="*/ 72 w 142"/>
                  <a:gd name="T7" fmla="*/ 604 h 604"/>
                  <a:gd name="T8" fmla="*/ 142 w 142"/>
                  <a:gd name="T9" fmla="*/ 474 h 604"/>
                  <a:gd name="T10" fmla="*/ 100 w 142"/>
                  <a:gd name="T11" fmla="*/ 474 h 604"/>
                  <a:gd name="T12" fmla="*/ 99 w 142"/>
                  <a:gd name="T13" fmla="*/ 0 h 604"/>
                  <a:gd name="T14" fmla="*/ 37 w 142"/>
                  <a:gd name="T15" fmla="*/ 1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292929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Freeform 44">
                <a:extLst>
                  <a:ext uri="{FF2B5EF4-FFF2-40B4-BE49-F238E27FC236}">
                    <a16:creationId xmlns:a16="http://schemas.microsoft.com/office/drawing/2014/main" xmlns="" id="{1B9A3C11-98C3-4509-AF68-C183ED8E9B53}"/>
                  </a:ext>
                </a:extLst>
              </p:cNvPr>
              <p:cNvSpPr>
                <a:spLocks/>
              </p:cNvSpPr>
              <p:nvPr/>
            </p:nvSpPr>
            <p:spPr bwMode="gray">
              <a:xfrm rot="16200000">
                <a:off x="4664871" y="1978807"/>
                <a:ext cx="314325" cy="642942"/>
              </a:xfrm>
              <a:custGeom>
                <a:avLst/>
                <a:gdLst>
                  <a:gd name="T0" fmla="*/ 37 w 142"/>
                  <a:gd name="T1" fmla="*/ 1 h 604"/>
                  <a:gd name="T2" fmla="*/ 45 w 142"/>
                  <a:gd name="T3" fmla="*/ 472 h 604"/>
                  <a:gd name="T4" fmla="*/ 0 w 142"/>
                  <a:gd name="T5" fmla="*/ 474 h 604"/>
                  <a:gd name="T6" fmla="*/ 72 w 142"/>
                  <a:gd name="T7" fmla="*/ 604 h 604"/>
                  <a:gd name="T8" fmla="*/ 142 w 142"/>
                  <a:gd name="T9" fmla="*/ 474 h 604"/>
                  <a:gd name="T10" fmla="*/ 100 w 142"/>
                  <a:gd name="T11" fmla="*/ 474 h 604"/>
                  <a:gd name="T12" fmla="*/ 99 w 142"/>
                  <a:gd name="T13" fmla="*/ 0 h 604"/>
                  <a:gd name="T14" fmla="*/ 37 w 142"/>
                  <a:gd name="T15" fmla="*/ 1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292929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5" name="Group 20">
                <a:extLst>
                  <a:ext uri="{FF2B5EF4-FFF2-40B4-BE49-F238E27FC236}">
                    <a16:creationId xmlns:a16="http://schemas.microsoft.com/office/drawing/2014/main" xmlns="" id="{4D35BAB0-0B4E-4477-82FF-3143A34403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43504" y="1428736"/>
                <a:ext cx="2286016" cy="428628"/>
                <a:chOff x="3964" y="2071"/>
                <a:chExt cx="1484" cy="330"/>
              </a:xfrm>
            </p:grpSpPr>
            <p:sp>
              <p:nvSpPr>
                <p:cNvPr id="46" name="AutoShape 21">
                  <a:extLst>
                    <a:ext uri="{FF2B5EF4-FFF2-40B4-BE49-F238E27FC236}">
                      <a16:creationId xmlns:a16="http://schemas.microsoft.com/office/drawing/2014/main" xmlns="" id="{94BED4C1-E870-49F7-9715-9CE188B581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964" y="2071"/>
                  <a:ext cx="1484" cy="33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DDDDDD"/>
                </a:solidFill>
                <a:ln w="1270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zh-CN" altLang="zh-CN">
                    <a:latin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AutoShape 22">
                  <a:extLst>
                    <a:ext uri="{FF2B5EF4-FFF2-40B4-BE49-F238E27FC236}">
                      <a16:creationId xmlns:a16="http://schemas.microsoft.com/office/drawing/2014/main" xmlns="" id="{E5D1D574-BB96-4A5F-9827-19904F0D1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987" y="2091"/>
                  <a:ext cx="1432" cy="134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DDDDDD">
                        <a:alpha val="70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zh-CN" altLang="zh-CN">
                    <a:latin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Group 20">
                <a:extLst>
                  <a:ext uri="{FF2B5EF4-FFF2-40B4-BE49-F238E27FC236}">
                    <a16:creationId xmlns:a16="http://schemas.microsoft.com/office/drawing/2014/main" xmlns="" id="{4D35BAB0-0B4E-4477-82FF-3143A34403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43504" y="2000240"/>
                <a:ext cx="2786082" cy="714380"/>
                <a:chOff x="3964" y="2071"/>
                <a:chExt cx="1484" cy="330"/>
              </a:xfrm>
            </p:grpSpPr>
            <p:sp>
              <p:nvSpPr>
                <p:cNvPr id="52" name="AutoShape 21">
                  <a:extLst>
                    <a:ext uri="{FF2B5EF4-FFF2-40B4-BE49-F238E27FC236}">
                      <a16:creationId xmlns:a16="http://schemas.microsoft.com/office/drawing/2014/main" xmlns="" id="{94BED4C1-E870-49F7-9715-9CE188B581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964" y="2071"/>
                  <a:ext cx="1484" cy="33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DDDDDD"/>
                </a:solidFill>
                <a:ln w="1270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zh-CN" altLang="zh-CN">
                    <a:latin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AutoShape 22">
                  <a:extLst>
                    <a:ext uri="{FF2B5EF4-FFF2-40B4-BE49-F238E27FC236}">
                      <a16:creationId xmlns:a16="http://schemas.microsoft.com/office/drawing/2014/main" xmlns="" id="{E5D1D574-BB96-4A5F-9827-19904F0D1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3987" y="2091"/>
                  <a:ext cx="1432" cy="134"/>
                </a:xfrm>
                <a:prstGeom prst="roundRect">
                  <a:avLst>
                    <a:gd name="adj" fmla="val 28356"/>
                  </a:avLst>
                </a:pr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DDDDDD">
                        <a:alpha val="70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zh-CN" altLang="zh-CN">
                    <a:latin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>
                <a:off x="5143504" y="1500174"/>
                <a:ext cx="2276585" cy="313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:r>
                  <a:rPr lang="zh-CN" altLang="en-US" dirty="0" smtClean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控制项目的全部投资</a:t>
                </a:r>
                <a:endParaRPr lang="zh-CN" altLang="en-US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143504" y="2071678"/>
                <a:ext cx="2786082" cy="5909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81000" indent="-381000" algn="ctr">
                  <a:buFontTx/>
                  <a:buNone/>
                </a:pPr>
                <a:r>
                  <a:rPr lang="zh-CN" altLang="en-US" dirty="0" smtClean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兼顾进度质量</a:t>
                </a:r>
              </a:p>
              <a:p>
                <a:pPr marL="381000" indent="-381000" algn="ctr">
                  <a:buFontTx/>
                  <a:buNone/>
                </a:pPr>
                <a:r>
                  <a:rPr lang="zh-CN" altLang="en-US" dirty="0" smtClean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立足于全寿命投资和效益</a:t>
                </a:r>
              </a:p>
            </p:txBody>
          </p:sp>
        </p:grpSp>
        <p:sp>
          <p:nvSpPr>
            <p:cNvPr id="41" name="Freeform 44">
              <a:extLst>
                <a:ext uri="{FF2B5EF4-FFF2-40B4-BE49-F238E27FC236}">
                  <a16:creationId xmlns:a16="http://schemas.microsoft.com/office/drawing/2014/main" xmlns="" id="{1B9A3C11-98C3-4509-AF68-C183ED8E9B53}"/>
                </a:ext>
              </a:extLst>
            </p:cNvPr>
            <p:cNvSpPr>
              <a:spLocks/>
            </p:cNvSpPr>
            <p:nvPr/>
          </p:nvSpPr>
          <p:spPr bwMode="gray">
            <a:xfrm rot="16200000">
              <a:off x="4593432" y="1264427"/>
              <a:ext cx="314325" cy="785818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xmlns="" id="{1B9A3C11-98C3-4509-AF68-C183ED8E9B53}"/>
                </a:ext>
              </a:extLst>
            </p:cNvPr>
            <p:cNvSpPr>
              <a:spLocks/>
            </p:cNvSpPr>
            <p:nvPr/>
          </p:nvSpPr>
          <p:spPr bwMode="gray">
            <a:xfrm rot="16200000">
              <a:off x="4664870" y="1978807"/>
              <a:ext cx="314325" cy="642942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4" name="Group 20">
              <a:extLst>
                <a:ext uri="{FF2B5EF4-FFF2-40B4-BE49-F238E27FC236}">
                  <a16:creationId xmlns:a16="http://schemas.microsoft.com/office/drawing/2014/main" xmlns="" id="{4D35BAB0-0B4E-4477-82FF-3143A34403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3504" y="1428736"/>
              <a:ext cx="1143008" cy="428628"/>
              <a:chOff x="3964" y="2071"/>
              <a:chExt cx="1484" cy="330"/>
            </a:xfrm>
          </p:grpSpPr>
          <p:sp>
            <p:nvSpPr>
              <p:cNvPr id="55" name="AutoShape 21">
                <a:extLst>
                  <a:ext uri="{FF2B5EF4-FFF2-40B4-BE49-F238E27FC236}">
                    <a16:creationId xmlns:a16="http://schemas.microsoft.com/office/drawing/2014/main" xmlns="" id="{94BED4C1-E870-49F7-9715-9CE188B581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DDDDDD"/>
              </a:solidFill>
              <a:ln w="12700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AutoShape 22">
                <a:extLst>
                  <a:ext uri="{FF2B5EF4-FFF2-40B4-BE49-F238E27FC236}">
                    <a16:creationId xmlns:a16="http://schemas.microsoft.com/office/drawing/2014/main" xmlns="" id="{E5D1D574-BB96-4A5F-9827-19904F0D10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DDDDDD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7" name="Group 20">
              <a:extLst>
                <a:ext uri="{FF2B5EF4-FFF2-40B4-BE49-F238E27FC236}">
                  <a16:creationId xmlns:a16="http://schemas.microsoft.com/office/drawing/2014/main" xmlns="" id="{4D35BAB0-0B4E-4477-82FF-3143A34403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3504" y="1928802"/>
              <a:ext cx="2857520" cy="714380"/>
              <a:chOff x="3964" y="2071"/>
              <a:chExt cx="1484" cy="330"/>
            </a:xfrm>
          </p:grpSpPr>
          <p:sp>
            <p:nvSpPr>
              <p:cNvPr id="58" name="AutoShape 21">
                <a:extLst>
                  <a:ext uri="{FF2B5EF4-FFF2-40B4-BE49-F238E27FC236}">
                    <a16:creationId xmlns:a16="http://schemas.microsoft.com/office/drawing/2014/main" xmlns="" id="{94BED4C1-E870-49F7-9715-9CE188B581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DDDDDD"/>
              </a:solidFill>
              <a:ln w="12700" algn="ctr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AutoShape 22">
                <a:extLst>
                  <a:ext uri="{FF2B5EF4-FFF2-40B4-BE49-F238E27FC236}">
                    <a16:creationId xmlns:a16="http://schemas.microsoft.com/office/drawing/2014/main" xmlns="" id="{E5D1D574-BB96-4A5F-9827-19904F0D10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DDDDDD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zh-CN" altLang="zh-CN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5143503" y="1500174"/>
              <a:ext cx="1114408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zh-CN" altLang="en-US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交付时间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143504" y="2000240"/>
              <a:ext cx="28575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81000" indent="-381000" algn="ctr">
                <a:buNone/>
              </a:pPr>
              <a:r>
                <a:rPr lang="zh-CN" altLang="en-US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全过程、全方位、全因素</a:t>
              </a:r>
            </a:p>
            <a:p>
              <a:pPr marL="381000" indent="-381000" algn="ctr">
                <a:buNone/>
              </a:pPr>
              <a:r>
                <a:rPr lang="zh-CN" altLang="en-US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协调是关键 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5214942" y="4286256"/>
              <a:ext cx="227658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81000" indent="-381000" algn="ctr">
                <a:buNone/>
              </a:pPr>
              <a:r>
                <a:rPr lang="zh-CN" altLang="en-US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实体质量和工作质量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5214942" y="4929198"/>
              <a:ext cx="2741456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81000" indent="-381000" algn="ctr">
                <a:buNone/>
              </a:pPr>
              <a:r>
                <a:rPr lang="zh-CN" altLang="en-US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全过程、全方位、全系统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145"/>
          <p:cNvSpPr>
            <a:spLocks noChangeArrowheads="1"/>
          </p:cNvSpPr>
          <p:nvPr/>
        </p:nvSpPr>
        <p:spPr bwMode="auto">
          <a:xfrm>
            <a:off x="3933825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9221" name="灯片编号占位符 2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5F9175D2-0CC2-4DDE-BD3D-BE3593081183}" type="slidenum">
              <a:rPr lang="zh-CN" altLang="en-US"/>
              <a:pPr>
                <a:buNone/>
              </a:pPr>
              <a:t>27</a:t>
            </a:fld>
            <a:endParaRPr lang="zh-CN" altLang="en-US" dirty="0"/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sp>
        <p:nvSpPr>
          <p:cNvPr id="34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4348" y="1214422"/>
            <a:ext cx="5181600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、进度控制的任务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71670" y="2071678"/>
            <a:ext cx="4802187" cy="4052888"/>
            <a:chOff x="2103438" y="1524000"/>
            <a:chExt cx="4802187" cy="4052888"/>
          </a:xfrm>
        </p:grpSpPr>
        <p:sp>
          <p:nvSpPr>
            <p:cNvPr id="28" name="Freeform 41">
              <a:extLst>
                <a:ext uri="{FF2B5EF4-FFF2-40B4-BE49-F238E27FC236}">
                  <a16:creationId xmlns:a16="http://schemas.microsoft.com/office/drawing/2014/main" xmlns="" id="{1B9136B0-EC27-4C0C-A70C-5931C88B6438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2103438" y="1524000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42">
              <a:extLst>
                <a:ext uri="{FF2B5EF4-FFF2-40B4-BE49-F238E27FC236}">
                  <a16:creationId xmlns:a16="http://schemas.microsoft.com/office/drawing/2014/main" xmlns="" id="{C5C923FC-0868-418F-AAE5-9F0C0B796D1E}"/>
                </a:ext>
              </a:extLst>
            </p:cNvPr>
            <p:cNvSpPr>
              <a:spLocks/>
            </p:cNvSpPr>
            <p:nvPr/>
          </p:nvSpPr>
          <p:spPr bwMode="ltGray">
            <a:xfrm>
              <a:off x="4564063" y="1524000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xmlns="" id="{A7DB604B-71C7-4922-8152-5097ADAE5B61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103438" y="3614738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xmlns="" id="{97D7171E-D847-413A-87DA-A077B6BEE89C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4564063" y="3614738"/>
              <a:ext cx="2341562" cy="1962150"/>
            </a:xfrm>
            <a:custGeom>
              <a:avLst/>
              <a:gdLst>
                <a:gd name="T0" fmla="*/ 303 w 1299"/>
                <a:gd name="T1" fmla="*/ 1008 h 1008"/>
                <a:gd name="T2" fmla="*/ 1299 w 1299"/>
                <a:gd name="T3" fmla="*/ 1008 h 1008"/>
                <a:gd name="T4" fmla="*/ 1296 w 1299"/>
                <a:gd name="T5" fmla="*/ 315 h 1008"/>
                <a:gd name="T6" fmla="*/ 942 w 1299"/>
                <a:gd name="T7" fmla="*/ 0 h 1008"/>
                <a:gd name="T8" fmla="*/ 3 w 1299"/>
                <a:gd name="T9" fmla="*/ 0 h 1008"/>
                <a:gd name="T10" fmla="*/ 0 w 1299"/>
                <a:gd name="T11" fmla="*/ 723 h 1008"/>
                <a:gd name="T12" fmla="*/ 303 w 1299"/>
                <a:gd name="T13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9" h="1008">
                  <a:moveTo>
                    <a:pt x="303" y="1008"/>
                  </a:moveTo>
                  <a:cubicBezTo>
                    <a:pt x="801" y="1008"/>
                    <a:pt x="1299" y="1008"/>
                    <a:pt x="1299" y="1008"/>
                  </a:cubicBezTo>
                  <a:cubicBezTo>
                    <a:pt x="1299" y="1008"/>
                    <a:pt x="1297" y="661"/>
                    <a:pt x="1296" y="315"/>
                  </a:cubicBezTo>
                  <a:cubicBezTo>
                    <a:pt x="1290" y="150"/>
                    <a:pt x="1161" y="0"/>
                    <a:pt x="942" y="0"/>
                  </a:cubicBezTo>
                  <a:cubicBezTo>
                    <a:pt x="472" y="0"/>
                    <a:pt x="3" y="0"/>
                    <a:pt x="3" y="0"/>
                  </a:cubicBezTo>
                  <a:cubicBezTo>
                    <a:pt x="3" y="0"/>
                    <a:pt x="1" y="361"/>
                    <a:pt x="0" y="723"/>
                  </a:cubicBezTo>
                  <a:cubicBezTo>
                    <a:pt x="0" y="915"/>
                    <a:pt x="144" y="1002"/>
                    <a:pt x="303" y="1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Oval 45">
              <a:extLst>
                <a:ext uri="{FF2B5EF4-FFF2-40B4-BE49-F238E27FC236}">
                  <a16:creationId xmlns:a16="http://schemas.microsoft.com/office/drawing/2014/main" xmlns="" id="{5B059690-010D-400B-A213-E72B18DE2F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389313" y="2452688"/>
              <a:ext cx="2362200" cy="2362200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Text Box 46">
              <a:extLst>
                <a:ext uri="{FF2B5EF4-FFF2-40B4-BE49-F238E27FC236}">
                  <a16:creationId xmlns:a16="http://schemas.microsoft.com/office/drawing/2014/main" xmlns="" id="{9B949DE3-7B0C-40B3-980E-0B615871C33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57422" y="1785926"/>
              <a:ext cx="1792287" cy="1274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进度目标的分解与进度保障措施的审定</a:t>
              </a:r>
              <a:endParaRPr lang="en-US" altLang="zh-CN" sz="24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35" name="Text Box 48">
              <a:extLst>
                <a:ext uri="{FF2B5EF4-FFF2-40B4-BE49-F238E27FC236}">
                  <a16:creationId xmlns:a16="http://schemas.microsoft.com/office/drawing/2014/main" xmlns="" id="{6F3B2786-A490-4375-93E1-D1F8042A106D}"/>
                </a:ext>
              </a:extLst>
            </p:cNvPr>
            <p:cNvSpPr txBox="1">
              <a:spLocks noChangeArrowheads="1"/>
            </p:cNvSpPr>
            <p:nvPr/>
          </p:nvSpPr>
          <p:spPr bwMode="black">
            <a:xfrm>
              <a:off x="4929190" y="1785926"/>
              <a:ext cx="1792288" cy="978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仿宋" pitchFamily="49" charset="-122"/>
                  <a:ea typeface="仿宋" pitchFamily="49" charset="-122"/>
                </a:rPr>
                <a:t>监督承包人实现计划的工期目标</a:t>
              </a:r>
              <a:endParaRPr lang="en-US" altLang="zh-CN" sz="2400" dirty="0">
                <a:solidFill>
                  <a:schemeClr val="bg1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36" name="Text Box 49">
              <a:extLst>
                <a:ext uri="{FF2B5EF4-FFF2-40B4-BE49-F238E27FC236}">
                  <a16:creationId xmlns:a16="http://schemas.microsoft.com/office/drawing/2014/main" xmlns="" id="{334EF265-F10C-4430-9707-B3BD98D16735}"/>
                </a:ext>
              </a:extLst>
            </p:cNvPr>
            <p:cNvSpPr txBox="1">
              <a:spLocks noChangeArrowheads="1"/>
            </p:cNvSpPr>
            <p:nvPr/>
          </p:nvSpPr>
          <p:spPr bwMode="black">
            <a:xfrm>
              <a:off x="2214546" y="4500570"/>
              <a:ext cx="1792287" cy="683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仿宋" pitchFamily="49" charset="-122"/>
                  <a:ea typeface="仿宋" pitchFamily="49" charset="-122"/>
                </a:rPr>
                <a:t>工期索赔的处理</a:t>
              </a:r>
              <a:endParaRPr lang="en-US" altLang="zh-CN" sz="2400" dirty="0">
                <a:solidFill>
                  <a:schemeClr val="bg1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37" name="Text Box 50">
              <a:extLst>
                <a:ext uri="{FF2B5EF4-FFF2-40B4-BE49-F238E27FC236}">
                  <a16:creationId xmlns:a16="http://schemas.microsoft.com/office/drawing/2014/main" xmlns="" id="{69D9778C-4E5C-4EDF-8955-80C725500D3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929190" y="4357694"/>
              <a:ext cx="1792288" cy="978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工程变更时工期的变更管理</a:t>
              </a:r>
              <a:endParaRPr lang="en-US" altLang="zh-CN" sz="24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sp>
          <p:nvSpPr>
            <p:cNvPr id="38" name="Rectangle 51">
              <a:extLst>
                <a:ext uri="{FF2B5EF4-FFF2-40B4-BE49-F238E27FC236}">
                  <a16:creationId xmlns:a16="http://schemas.microsoft.com/office/drawing/2014/main" xmlns="" id="{9C7E4487-7837-4972-9038-5EBB45857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8" y="2971800"/>
              <a:ext cx="518091" cy="313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M1</a:t>
              </a:r>
            </a:p>
          </p:txBody>
        </p:sp>
        <p:sp>
          <p:nvSpPr>
            <p:cNvPr id="39" name="Rectangle 52">
              <a:extLst>
                <a:ext uri="{FF2B5EF4-FFF2-40B4-BE49-F238E27FC236}">
                  <a16:creationId xmlns:a16="http://schemas.microsoft.com/office/drawing/2014/main" xmlns="" id="{BF490369-76C4-48BB-ADE0-6312C22C4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2971800"/>
              <a:ext cx="518091" cy="313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M2</a:t>
              </a:r>
            </a:p>
          </p:txBody>
        </p:sp>
        <p:sp>
          <p:nvSpPr>
            <p:cNvPr id="40" name="Rectangle 53">
              <a:extLst>
                <a:ext uri="{FF2B5EF4-FFF2-40B4-BE49-F238E27FC236}">
                  <a16:creationId xmlns:a16="http://schemas.microsoft.com/office/drawing/2014/main" xmlns="" id="{CFBB77CF-1AA6-4835-BD16-BBDDC4766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8" y="3848100"/>
              <a:ext cx="518091" cy="313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M4</a:t>
              </a:r>
            </a:p>
          </p:txBody>
        </p:sp>
        <p:sp>
          <p:nvSpPr>
            <p:cNvPr id="41" name="Rectangle 54">
              <a:extLst>
                <a:ext uri="{FF2B5EF4-FFF2-40B4-BE49-F238E27FC236}">
                  <a16:creationId xmlns:a16="http://schemas.microsoft.com/office/drawing/2014/main" xmlns="" id="{DA1149EE-45E3-43AB-8A28-4889C681F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3848100"/>
              <a:ext cx="518091" cy="313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FFFFFF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dirty="0">
                  <a:solidFill>
                    <a:srgbClr val="000000"/>
                  </a:solidFill>
                  <a:ea typeface="宋体" panose="02010600030101010101" pitchFamily="2" charset="-122"/>
                </a:rPr>
                <a:t>M3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28</a:t>
            </a:fld>
            <a:endParaRPr lang="en-US" altLang="zh-CN" dirty="0"/>
          </a:p>
        </p:txBody>
      </p:sp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428868"/>
            <a:ext cx="8094663" cy="3108325"/>
          </a:xfrm>
          <a:prstGeom prst="rect">
            <a:avLst/>
          </a:prstGeom>
          <a:noFill/>
        </p:spPr>
      </p:pic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sp>
        <p:nvSpPr>
          <p:cNvPr id="39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4348" y="1214422"/>
            <a:ext cx="5181600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、进度控制的基础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71670" y="5786454"/>
            <a:ext cx="5181600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流水施工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网络图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29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sp>
        <p:nvSpPr>
          <p:cNvPr id="39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4348" y="1214422"/>
            <a:ext cx="5643602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、进度控制的方法（流程）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C:\Users\Administrator\Desktop\图片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357430"/>
            <a:ext cx="8539163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145"/>
          <p:cNvSpPr>
            <a:spLocks noChangeArrowheads="1"/>
          </p:cNvSpPr>
          <p:nvPr/>
        </p:nvSpPr>
        <p:spPr bwMode="auto">
          <a:xfrm>
            <a:off x="3214688" y="285750"/>
            <a:ext cx="3168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4000">
                <a:solidFill>
                  <a:schemeClr val="bg1"/>
                </a:solidFill>
                <a:latin typeface="Tahoma" pitchFamily="34" charset="0"/>
                <a:ea typeface="黑体" pitchFamily="49" charset="-122"/>
              </a:rPr>
              <a:t>共同之约</a:t>
            </a:r>
          </a:p>
        </p:txBody>
      </p:sp>
      <p:sp>
        <p:nvSpPr>
          <p:cNvPr id="5123" name="矩形 6146"/>
          <p:cNvSpPr>
            <a:spLocks noChangeArrowheads="1"/>
          </p:cNvSpPr>
          <p:nvPr/>
        </p:nvSpPr>
        <p:spPr bwMode="auto">
          <a:xfrm>
            <a:off x="684213" y="2349500"/>
            <a:ext cx="7704137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buClr>
                <a:srgbClr val="FF0000"/>
              </a:buClr>
              <a:buSzPct val="75000"/>
              <a:buFont typeface="Wingdings" pitchFamily="2" charset="2"/>
              <a:buChar char="l"/>
            </a:pPr>
            <a:r>
              <a:rPr lang="en-US" altLang="zh-CN" sz="3200">
                <a:ea typeface="黑体" pitchFamily="49" charset="-122"/>
              </a:rPr>
              <a:t> </a:t>
            </a:r>
            <a:r>
              <a:rPr lang="zh-CN" altLang="en-US" sz="3200">
                <a:ea typeface="黑体" pitchFamily="49" charset="-122"/>
              </a:rPr>
              <a:t>请关闭或将您的手机设成静音状态。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l"/>
            </a:pPr>
            <a:r>
              <a:rPr lang="zh-CN" altLang="en-US" sz="3200">
                <a:ea typeface="黑体" pitchFamily="49" charset="-122"/>
              </a:rPr>
              <a:t> 请不要在课堂上吸烟。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l"/>
            </a:pPr>
            <a:r>
              <a:rPr lang="zh-CN" altLang="en-US" sz="3200">
                <a:ea typeface="黑体" pitchFamily="49" charset="-122"/>
              </a:rPr>
              <a:t> 敞开您明亮的心扉，投入您满腔的热情。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l"/>
            </a:pPr>
            <a:r>
              <a:rPr lang="zh-CN" altLang="en-US" sz="3200">
                <a:ea typeface="黑体" pitchFamily="49" charset="-122"/>
              </a:rPr>
              <a:t> 支持您周围的伙伴。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l"/>
            </a:pPr>
            <a:r>
              <a:rPr lang="zh-CN" altLang="en-US" sz="3200">
                <a:ea typeface="黑体" pitchFamily="49" charset="-122"/>
              </a:rPr>
              <a:t> 坚持完成您全部的培训。</a:t>
            </a:r>
          </a:p>
        </p:txBody>
      </p:sp>
      <p:sp>
        <p:nvSpPr>
          <p:cNvPr id="5124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CB182D9F-7071-4629-A6B5-BCAB770BB470}" type="slidenum">
              <a:rPr lang="zh-CN" altLang="en-US"/>
              <a:pPr>
                <a:buNone/>
              </a:pPr>
              <a:t>3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30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sp>
        <p:nvSpPr>
          <p:cNvPr id="39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4348" y="1214422"/>
            <a:ext cx="2643174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、工期索赔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 descr="C:\Users\Administrator\Desktop\图片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625" y="2500306"/>
            <a:ext cx="7777163" cy="3344869"/>
          </a:xfrm>
          <a:prstGeom prst="rect">
            <a:avLst/>
          </a:prstGeom>
          <a:noFill/>
        </p:spPr>
      </p:pic>
      <p:sp>
        <p:nvSpPr>
          <p:cNvPr id="7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00100" y="1857364"/>
            <a:ext cx="4429156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None/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工期索赔处理思路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31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sp>
        <p:nvSpPr>
          <p:cNvPr id="39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4348" y="1214422"/>
            <a:ext cx="2643174" cy="48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None/>
            </a:pP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、工期索赔</a:t>
            </a:r>
            <a:endParaRPr lang="en-US" altLang="zh-CN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47">
            <a:extLst>
              <a:ext uri="{FF2B5EF4-FFF2-40B4-BE49-F238E27FC236}">
                <a16:creationId xmlns:a16="http://schemas.microsoft.com/office/drawing/2014/main" xmlns="" id="{0A982FA5-4F10-4F32-8238-7CE94A35091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28662" y="1785926"/>
            <a:ext cx="2643206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None/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）类型细分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 descr="C:\Users\Administrator\Desktop\图片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285992"/>
            <a:ext cx="6567502" cy="3828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32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pic>
        <p:nvPicPr>
          <p:cNvPr id="8194" name="Picture 2" descr="C:\Users\Administrator\Desktop\图片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428736"/>
            <a:ext cx="6929486" cy="5000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33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pic>
        <p:nvPicPr>
          <p:cNvPr id="9218" name="Picture 2" descr="C:\Users\Administrator\Desktop\图片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357298"/>
            <a:ext cx="7500990" cy="4992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34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pic>
        <p:nvPicPr>
          <p:cNvPr id="10242" name="Picture 2" descr="C:\Users\Administrator\Desktop\图片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142984"/>
            <a:ext cx="7500990" cy="4967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35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二、进度控制</a:t>
            </a:r>
          </a:p>
        </p:txBody>
      </p:sp>
      <p:pic>
        <p:nvPicPr>
          <p:cNvPr id="11266" name="Picture 2" descr="C:\Users\Administrator\Desktop\图片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85860"/>
            <a:ext cx="7643866" cy="4913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82DE-50FF-413B-B030-C9B21B39F213}" type="slidenum">
              <a:rPr lang="zh-CN" altLang="zh-CN"/>
              <a:pPr/>
              <a:t>36</a:t>
            </a:fld>
            <a:endParaRPr lang="zh-CN" altLang="zh-CN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37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三、投资控制</a:t>
            </a:r>
          </a:p>
        </p:txBody>
      </p:sp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7643866" cy="435771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214422"/>
            <a:ext cx="5500726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、各建设阶段的投资特点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4414" y="2214554"/>
            <a:ext cx="7000924" cy="3673946"/>
            <a:chOff x="1000100" y="2000240"/>
            <a:chExt cx="7000924" cy="3673946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00100" y="2000240"/>
              <a:ext cx="7000924" cy="2884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2357422" y="5286388"/>
              <a:ext cx="2428892" cy="387798"/>
            </a:xfrm>
            <a:prstGeom prst="rect">
              <a:avLst/>
            </a:prstGeom>
            <a:solidFill>
              <a:srgbClr val="CCFFFF">
                <a:alpha val="50000"/>
              </a:srgbClr>
            </a:solidFill>
            <a:ln w="12700">
              <a:solidFill>
                <a:srgbClr val="FF0000"/>
              </a:solidFill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 algn="ctr">
                <a:buClr>
                  <a:srgbClr val="FF3300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zh-CN" altLang="en-US" sz="24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投资控制的重点</a:t>
              </a:r>
              <a:endParaRPr lang="zh-CN" altLang="en-US" sz="2400" b="1" dirty="0">
                <a:solidFill>
                  <a:srgbClr val="3366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右箭头 10"/>
            <p:cNvSpPr/>
            <p:nvPr/>
          </p:nvSpPr>
          <p:spPr>
            <a:xfrm rot="15496095">
              <a:off x="2555415" y="4880841"/>
              <a:ext cx="571504" cy="285752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右箭头 11"/>
            <p:cNvSpPr/>
            <p:nvPr/>
          </p:nvSpPr>
          <p:spPr>
            <a:xfrm rot="17746071">
              <a:off x="4039073" y="4891458"/>
              <a:ext cx="571504" cy="285752"/>
            </a:xfrm>
            <a:prstGeom prst="rightArrow">
              <a:avLst/>
            </a:prstGeom>
            <a:solidFill>
              <a:srgbClr val="FF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38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三、投资控制</a:t>
            </a:r>
          </a:p>
        </p:txBody>
      </p:sp>
      <p:pic>
        <p:nvPicPr>
          <p:cNvPr id="2050" name="Picture 2" descr="C:\Users\Administrator\Desktop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7858180" cy="4052535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48" y="1142984"/>
            <a:ext cx="5500726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、建设项目总投资构成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39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三、投资控制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142984"/>
            <a:ext cx="5500726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、投资控制的任务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2500306"/>
            <a:ext cx="807249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None/>
            </a:pP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    通过</a:t>
            </a:r>
            <a:r>
              <a:rPr lang="zh-CN" altLang="en-US" sz="28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收集类似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项目的投资</a:t>
            </a:r>
            <a:r>
              <a:rPr lang="zh-CN" altLang="en-US" sz="28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信息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en-US" sz="28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协助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业主</a:t>
            </a:r>
            <a:r>
              <a:rPr lang="zh-CN" altLang="en-US" sz="28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制定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项目的</a:t>
            </a:r>
            <a:r>
              <a:rPr lang="zh-CN" altLang="en-US" sz="28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投资规划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，开展工程</a:t>
            </a:r>
            <a:r>
              <a:rPr lang="zh-CN" altLang="en-US" sz="2800" dirty="0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经济分析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，对项目</a:t>
            </a:r>
            <a:r>
              <a:rPr lang="zh-CN" altLang="en-US" sz="2800" dirty="0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目标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进行</a:t>
            </a:r>
            <a:r>
              <a:rPr lang="zh-CN" altLang="en-US" sz="2800" dirty="0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优化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，对投资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估算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、工程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概预算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及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竣工结算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进行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审核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，在工程建设过程中对工程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变更和索赔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的</a:t>
            </a:r>
            <a:r>
              <a:rPr lang="zh-CN" altLang="en-US" sz="2800" dirty="0" smtClean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处理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，最终</a:t>
            </a:r>
            <a:r>
              <a:rPr lang="zh-CN" altLang="en-US" sz="28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实现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项目的投资</a:t>
            </a:r>
            <a:r>
              <a:rPr lang="zh-CN" altLang="en-US" sz="2800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控制目标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（在保证工程质量、进度的前提下投资总额控制）。 </a:t>
            </a:r>
            <a:endParaRPr lang="zh-CN" altLang="en-US" sz="28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7169"/>
          <p:cNvSpPr>
            <a:spLocks noGrp="1" noChangeArrowheads="1"/>
          </p:cNvSpPr>
          <p:nvPr>
            <p:ph type="body" idx="1"/>
          </p:nvPr>
        </p:nvSpPr>
        <p:spPr>
          <a:xfrm>
            <a:off x="785813" y="1500188"/>
            <a:ext cx="5256212" cy="450058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、对企业来讲：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企业的扩张需要人员的输送；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管理知识的不断更新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管理人员的来源背景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现代企业对人员的要求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CN" b="1" dirty="0" smtClean="0">
              <a:solidFill>
                <a:srgbClr val="99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、对个人来讲：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个人价值的承认和提升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75000"/>
              <a:buFont typeface="Wingdings" pitchFamily="2" charset="2"/>
              <a:buChar char="Ø"/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参与竞争的手段</a:t>
            </a:r>
          </a:p>
        </p:txBody>
      </p:sp>
      <p:pic>
        <p:nvPicPr>
          <p:cNvPr id="6147" name="图片 71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0"/>
            <a:ext cx="75723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7171" descr="BD0497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357563"/>
            <a:ext cx="3200400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001000" y="6215063"/>
            <a:ext cx="900113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9846FEA4-83FC-472E-A627-C18A128E088C}" type="slidenum">
              <a:rPr lang="zh-CN" altLang="en-US"/>
              <a:pPr>
                <a:buNone/>
              </a:pPr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40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三、投资控制</a:t>
            </a:r>
          </a:p>
        </p:txBody>
      </p:sp>
      <p:pic>
        <p:nvPicPr>
          <p:cNvPr id="3074" name="Picture 2" descr="C:\Users\Administrator\Desktop\图片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2143116"/>
            <a:ext cx="9131300" cy="4248150"/>
          </a:xfrm>
          <a:prstGeom prst="rect">
            <a:avLst/>
          </a:prstGeom>
          <a:noFill/>
        </p:spPr>
      </p:pic>
      <p:sp>
        <p:nvSpPr>
          <p:cNvPr id="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142984"/>
            <a:ext cx="5500726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、投资控制的主要工作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41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、基本概念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7158" y="2143116"/>
            <a:ext cx="2543175" cy="1600200"/>
            <a:chOff x="457200" y="2057400"/>
            <a:chExt cx="2543175" cy="1600200"/>
          </a:xfrm>
        </p:grpSpPr>
        <p:sp>
          <p:nvSpPr>
            <p:cNvPr id="8" name="AutoShape 8"/>
            <p:cNvSpPr>
              <a:spLocks noChangeArrowheads="1"/>
            </p:cNvSpPr>
            <p:nvPr/>
          </p:nvSpPr>
          <p:spPr bwMode="gray">
            <a:xfrm>
              <a:off x="457200" y="2057400"/>
              <a:ext cx="2543175" cy="1600200"/>
            </a:xfrm>
            <a:prstGeom prst="roundRect">
              <a:avLst>
                <a:gd name="adj" fmla="val 12699"/>
              </a:avLst>
            </a:prstGeom>
            <a:solidFill>
              <a:schemeClr val="folHlink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511175" y="2486025"/>
              <a:ext cx="2408238" cy="11144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white">
            <a:xfrm>
              <a:off x="912813" y="2081213"/>
              <a:ext cx="1651000" cy="3877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cs typeface="Arial" pitchFamily="34" charset="0"/>
                </a:rPr>
                <a:t>质量</a:t>
              </a:r>
              <a:endPara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pitchFamily="34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gray">
            <a:xfrm>
              <a:off x="552450" y="2563812"/>
              <a:ext cx="2316163" cy="7817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buNone/>
              </a:pPr>
              <a:r>
                <a:rPr lang="zh-CN" altLang="en-US" sz="2800" b="1" dirty="0" smtClean="0">
                  <a:solidFill>
                    <a:srgbClr val="000000"/>
                  </a:solidFill>
                  <a:latin typeface="仿宋" pitchFamily="49" charset="-122"/>
                  <a:ea typeface="仿宋" pitchFamily="49" charset="-122"/>
                  <a:cs typeface="Arial" pitchFamily="34" charset="0"/>
                </a:rPr>
                <a:t>满足需求的程度</a:t>
              </a:r>
              <a:endParaRPr lang="en-US" altLang="zh-CN" sz="2800" b="1" dirty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Arial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43636" y="3214686"/>
            <a:ext cx="2543175" cy="2071702"/>
            <a:chOff x="6067425" y="4419600"/>
            <a:chExt cx="2543175" cy="1700009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gray">
            <a:xfrm>
              <a:off x="6067425" y="4419600"/>
              <a:ext cx="2543175" cy="1600200"/>
            </a:xfrm>
            <a:prstGeom prst="roundRect">
              <a:avLst>
                <a:gd name="adj" fmla="val 12699"/>
              </a:avLst>
            </a:prstGeom>
            <a:solidFill>
              <a:schemeClr val="hlink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gray">
            <a:xfrm>
              <a:off x="6121400" y="4848225"/>
              <a:ext cx="2408238" cy="11144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white">
            <a:xfrm>
              <a:off x="6523038" y="4443413"/>
              <a:ext cx="1651000" cy="3877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cs typeface="Arial" pitchFamily="34" charset="0"/>
                </a:rPr>
                <a:t>质量控制</a:t>
              </a:r>
              <a:endPara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pitchFamily="34" charset="0"/>
              </a:endParaRPr>
            </a:p>
          </p:txBody>
        </p:sp>
        <p:sp>
          <p:nvSpPr>
            <p:cNvPr id="16" name="Text Box 9"/>
            <p:cNvSpPr txBox="1">
              <a:spLocks noChangeArrowheads="1"/>
            </p:cNvSpPr>
            <p:nvPr/>
          </p:nvSpPr>
          <p:spPr bwMode="gray">
            <a:xfrm>
              <a:off x="6162675" y="4926013"/>
              <a:ext cx="2316163" cy="11935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ts val="3000"/>
                </a:lnSpc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为了满足质量要求所采取的作业技术和活动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43240" y="2714620"/>
            <a:ext cx="2543175" cy="3500462"/>
            <a:chOff x="3143240" y="2143116"/>
            <a:chExt cx="2543175" cy="3500462"/>
          </a:xfrm>
        </p:grpSpPr>
        <p:sp>
          <p:nvSpPr>
            <p:cNvPr id="18" name="AutoShape 16"/>
            <p:cNvSpPr>
              <a:spLocks noChangeArrowheads="1"/>
            </p:cNvSpPr>
            <p:nvPr/>
          </p:nvSpPr>
          <p:spPr bwMode="gray">
            <a:xfrm>
              <a:off x="3143240" y="2143116"/>
              <a:ext cx="2543175" cy="3500462"/>
            </a:xfrm>
            <a:prstGeom prst="roundRect">
              <a:avLst>
                <a:gd name="adj" fmla="val 12699"/>
              </a:avLst>
            </a:prstGeom>
            <a:solidFill>
              <a:schemeClr val="accent2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gray">
            <a:xfrm>
              <a:off x="3197215" y="2571741"/>
              <a:ext cx="2408238" cy="285752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white">
            <a:xfrm>
              <a:off x="3214678" y="2166929"/>
              <a:ext cx="2428892" cy="3877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cs typeface="Arial" pitchFamily="34" charset="0"/>
                </a:rPr>
                <a:t>工程项目质量</a:t>
              </a:r>
              <a:endPara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gray">
            <a:xfrm>
              <a:off x="3238490" y="2649529"/>
              <a:ext cx="2316163" cy="28007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  <a:cs typeface="Arial Unicode MS" pitchFamily="34" charset="-122"/>
                </a:rPr>
                <a:t>①</a:t>
              </a: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实体的质量（工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序、分项、分部、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单位工、单项工程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的质量）</a:t>
              </a: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endParaRPr lang="en-US" altLang="zh-CN" sz="2000" dirty="0" smtClean="0">
                <a:latin typeface="仿宋" pitchFamily="49" charset="-122"/>
                <a:ea typeface="仿宋" pitchFamily="49" charset="-122"/>
                <a:cs typeface="Arial Unicode MS" pitchFamily="34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  <a:cs typeface="Arial Unicode MS" pitchFamily="34" charset="-122"/>
                </a:rPr>
                <a:t>②</a:t>
              </a: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功能和使用价值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（适用、可靠、经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济、美观、环保）</a:t>
              </a: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 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  <a:cs typeface="Arial Unicode MS" pitchFamily="34" charset="-122"/>
                </a:rPr>
                <a:t>③</a:t>
              </a: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工作质量（工作</a:t>
              </a:r>
              <a:endParaRPr lang="en-US" altLang="zh-CN" sz="2000" dirty="0" smtClean="0">
                <a:latin typeface="仿宋" pitchFamily="49" charset="-122"/>
                <a:ea typeface="仿宋" pitchFamily="49" charset="-122"/>
              </a:endParaRPr>
            </a:p>
            <a:p>
              <a:pPr marL="385763" indent="-385763" eaLnBrk="0" hangingPunct="0">
                <a:spcBef>
                  <a:spcPct val="0"/>
                </a:spcBef>
                <a:buFontTx/>
                <a:buNone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过程、服务态度）      </a:t>
              </a:r>
              <a:endParaRPr lang="zh-CN" altLang="en-US" sz="2000" dirty="0">
                <a:latin typeface="仿宋" pitchFamily="49" charset="-122"/>
                <a:ea typeface="仿宋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42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、工程项目质量的特点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占位符 9218"/>
          <p:cNvSpPr txBox="1">
            <a:spLocks noChangeArrowheads="1"/>
          </p:cNvSpPr>
          <p:nvPr/>
        </p:nvSpPr>
        <p:spPr bwMode="auto">
          <a:xfrm>
            <a:off x="611188" y="1785927"/>
            <a:ext cx="7993062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sz="26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影响因素多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）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质量波动大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项目的复杂性和单件性，导致其质量波动性比较大。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）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质量变异大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任一因素出现质量问题，均会引起工程质量的变异。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）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质量隐蔽性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施工过程中，工序多，中间产品多，隐蔽工程多。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5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）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仿宋" pitchFamily="49" charset="-122"/>
                <a:ea typeface="仿宋" pitchFamily="49" charset="-122"/>
              </a:rPr>
              <a:t>成品检验局限性大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验收时难以发现工程内在的、隐蔽的质量缺陷。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宋体" pitchFamily="2" charset="-122"/>
                <a:ea typeface="黑体" pitchFamily="49" charset="-122"/>
                <a:cs typeface="+mn-cs"/>
              </a:rPr>
              <a:t>   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宋体" pitchFamily="2" charset="-122"/>
              <a:ea typeface="黑体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黑体" pitchFamily="49" charset="-122"/>
                <a:cs typeface="+mn-cs"/>
              </a:rPr>
              <a:t>事前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黑体" pitchFamily="49" charset="-122"/>
                <a:cs typeface="+mn-cs"/>
              </a:rPr>
              <a:t>控制，事中严格监督，防患于未然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43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、控制过程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 descr="C:\Users\Administrator\Desktop\图片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928802"/>
            <a:ext cx="8174037" cy="4303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44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、设计阶段质量控制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8596" y="2357430"/>
            <a:ext cx="8286808" cy="3000396"/>
            <a:chOff x="214282" y="2571744"/>
            <a:chExt cx="8286808" cy="3000396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gray">
            <a:xfrm>
              <a:off x="1928794" y="2571744"/>
              <a:ext cx="6500858" cy="3000396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rgbClr val="F3DA47"/>
                </a:gs>
                <a:gs pos="100000">
                  <a:schemeClr val="bg1"/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2000232" y="3857628"/>
              <a:ext cx="533400" cy="38100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14282" y="3214686"/>
              <a:ext cx="1728812" cy="1714500"/>
              <a:chOff x="1071538" y="1987550"/>
              <a:chExt cx="1728812" cy="1714500"/>
            </a:xfrm>
          </p:grpSpPr>
          <p:pic>
            <p:nvPicPr>
              <p:cNvPr id="8" name="Picture 5" descr="DO_circle00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85850" y="1987550"/>
                <a:ext cx="1714500" cy="1714500"/>
              </a:xfrm>
              <a:prstGeom prst="rect">
                <a:avLst/>
              </a:prstGeom>
              <a:noFill/>
            </p:spPr>
          </p:pic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black">
              <a:xfrm>
                <a:off x="1071538" y="2357430"/>
                <a:ext cx="1670050" cy="9971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800" dirty="0" smtClean="0">
                    <a:solidFill>
                      <a:srgbClr val="3366FF"/>
                    </a:solidFill>
                    <a:latin typeface="楷体" pitchFamily="49" charset="-122"/>
                    <a:ea typeface="楷体" pitchFamily="49" charset="-122"/>
                  </a:rPr>
                  <a:t>主要</a:t>
                </a:r>
                <a:endParaRPr lang="en-US" altLang="zh-CN" sz="2800" dirty="0" smtClean="0">
                  <a:solidFill>
                    <a:srgbClr val="3366FF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800" dirty="0" smtClean="0">
                    <a:solidFill>
                      <a:srgbClr val="3366FF"/>
                    </a:solidFill>
                    <a:latin typeface="楷体" pitchFamily="49" charset="-122"/>
                    <a:ea typeface="楷体" pitchFamily="49" charset="-122"/>
                  </a:rPr>
                  <a:t>工作</a:t>
                </a:r>
                <a:endParaRPr lang="en-US" altLang="zh-CN" sz="2800" b="1" dirty="0">
                  <a:solidFill>
                    <a:srgbClr val="3366FF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1" name="Text Box 3"/>
            <p:cNvSpPr txBox="1">
              <a:spLocks noChangeArrowheads="1"/>
            </p:cNvSpPr>
            <p:nvPr/>
          </p:nvSpPr>
          <p:spPr bwMode="black">
            <a:xfrm>
              <a:off x="2500298" y="2714620"/>
              <a:ext cx="6000792" cy="28007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根据项目建设的要求，拟定规划、设计大纲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组织方案竞赛或设计招标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拟定设计纲要和设计合同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落实有关外部条件、提供设计所需的基础资料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参与设计的技术经济分析、方案比选和优化工作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各设计单位之间的协调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参与主要材料和设备的比选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检查设计进度</a:t>
              </a:r>
            </a:p>
            <a:p>
              <a:pPr marL="342900" lvl="0" indent="-342900">
                <a:buFont typeface="+mj-ea"/>
                <a:buAutoNum type="circleNumDbPlain"/>
              </a:pPr>
              <a:r>
                <a:rPr lang="zh-CN" altLang="en-US" sz="2000" dirty="0" smtClean="0">
                  <a:latin typeface="仿宋" pitchFamily="49" charset="-122"/>
                  <a:ea typeface="仿宋" pitchFamily="49" charset="-122"/>
                </a:rPr>
                <a:t>组织对设计的评审</a:t>
              </a:r>
              <a:endParaRPr lang="zh-CN" altLang="en-US" sz="2000" dirty="0">
                <a:latin typeface="仿宋" pitchFamily="49" charset="-122"/>
                <a:ea typeface="仿宋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45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、施工阶段质量控制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786" y="2571744"/>
            <a:ext cx="7286676" cy="2428892"/>
            <a:chOff x="214282" y="2857496"/>
            <a:chExt cx="7286676" cy="2428892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gray">
            <a:xfrm>
              <a:off x="1928794" y="2857496"/>
              <a:ext cx="5572164" cy="2428892"/>
            </a:xfrm>
            <a:prstGeom prst="roundRect">
              <a:avLst>
                <a:gd name="adj" fmla="val 11505"/>
              </a:avLst>
            </a:prstGeom>
            <a:gradFill rotWithShape="1">
              <a:gsLst>
                <a:gs pos="0">
                  <a:srgbClr val="F3DA47"/>
                </a:gs>
                <a:gs pos="100000">
                  <a:schemeClr val="bg1"/>
                </a:gs>
              </a:gsLst>
              <a:lin ang="0" scaled="1"/>
            </a:gradFill>
            <a:ln w="6350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2000232" y="3857628"/>
              <a:ext cx="533400" cy="38100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" name="组合 9"/>
            <p:cNvGrpSpPr/>
            <p:nvPr/>
          </p:nvGrpSpPr>
          <p:grpSpPr>
            <a:xfrm>
              <a:off x="214282" y="3214686"/>
              <a:ext cx="1728812" cy="1714500"/>
              <a:chOff x="1071538" y="1987550"/>
              <a:chExt cx="1728812" cy="1714500"/>
            </a:xfrm>
          </p:grpSpPr>
          <p:pic>
            <p:nvPicPr>
              <p:cNvPr id="8" name="Picture 5" descr="DO_circle00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085850" y="1987550"/>
                <a:ext cx="1714500" cy="1714500"/>
              </a:xfrm>
              <a:prstGeom prst="rect">
                <a:avLst/>
              </a:prstGeom>
              <a:noFill/>
            </p:spPr>
          </p:pic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black">
              <a:xfrm>
                <a:off x="1071538" y="2357430"/>
                <a:ext cx="1670050" cy="9971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800" dirty="0" smtClean="0">
                    <a:solidFill>
                      <a:srgbClr val="3366FF"/>
                    </a:solidFill>
                    <a:latin typeface="楷体" pitchFamily="49" charset="-122"/>
                    <a:ea typeface="楷体" pitchFamily="49" charset="-122"/>
                  </a:rPr>
                  <a:t>主要</a:t>
                </a:r>
                <a:endParaRPr lang="en-US" altLang="zh-CN" sz="2800" dirty="0" smtClean="0">
                  <a:solidFill>
                    <a:srgbClr val="3366FF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800" dirty="0" smtClean="0">
                    <a:solidFill>
                      <a:srgbClr val="3366FF"/>
                    </a:solidFill>
                    <a:latin typeface="楷体" pitchFamily="49" charset="-122"/>
                    <a:ea typeface="楷体" pitchFamily="49" charset="-122"/>
                  </a:rPr>
                  <a:t>工作</a:t>
                </a:r>
                <a:endParaRPr lang="en-US" altLang="zh-CN" sz="2800" b="1" dirty="0">
                  <a:solidFill>
                    <a:srgbClr val="3366FF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1" name="Text Box 3"/>
            <p:cNvSpPr txBox="1">
              <a:spLocks noChangeArrowheads="1"/>
            </p:cNvSpPr>
            <p:nvPr/>
          </p:nvSpPr>
          <p:spPr bwMode="black">
            <a:xfrm>
              <a:off x="2500298" y="2857496"/>
              <a:ext cx="5000660" cy="24191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审核主要设备和材料清单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施工图的审核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施工组织设计交底和图纸会审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处理设计变更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参与现场质量控制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参与质量事故的处理</a:t>
              </a:r>
            </a:p>
            <a:p>
              <a:pPr marL="609600" indent="-609600" eaLnBrk="0" hangingPunct="0">
                <a:lnSpc>
                  <a:spcPct val="90000"/>
                </a:lnSpc>
                <a:spcBef>
                  <a:spcPct val="0"/>
                </a:spcBef>
                <a:buFont typeface="+mj-ea"/>
                <a:buAutoNum type="circleNumDbPlain"/>
              </a:pPr>
              <a:r>
                <a:rPr lang="zh-CN" altLang="en-US" sz="2400" dirty="0" smtClean="0">
                  <a:latin typeface="仿宋" pitchFamily="49" charset="-122"/>
                  <a:ea typeface="仿宋" pitchFamily="49" charset="-122"/>
                </a:rPr>
                <a:t>参与工程验收</a:t>
              </a:r>
              <a:endParaRPr lang="zh-CN" altLang="en-US" sz="2400" dirty="0">
                <a:latin typeface="仿宋" pitchFamily="49" charset="-122"/>
                <a:ea typeface="仿宋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46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4714940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、施工质量控制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 descr="C:\Users\Administrator\Desktop\图片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14488"/>
            <a:ext cx="7715304" cy="4485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47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pic>
        <p:nvPicPr>
          <p:cNvPr id="6146" name="Picture 2" descr="C:\Users\Administrator\Desktop\图片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14422"/>
            <a:ext cx="7564437" cy="5205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</a:pPr>
            <a:fld id="{B9BAB089-FD9F-4719-BF6B-2192C92C7DA8}" type="slidenum">
              <a:rPr lang="en-US" altLang="zh-CN"/>
              <a:pPr>
                <a:buNone/>
              </a:pPr>
              <a:t>48</a:t>
            </a:fld>
            <a:endParaRPr lang="en-US" altLang="zh-CN" dirty="0"/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575" y="333375"/>
            <a:ext cx="3311525" cy="574675"/>
          </a:xfrm>
        </p:spPr>
        <p:txBody>
          <a:bodyPr/>
          <a:lstStyle/>
          <a:p>
            <a:pPr algn="ctr" eaLnBrk="1" hangingPunct="1"/>
            <a:r>
              <a:rPr lang="zh-CN" altLang="en-US" sz="3200" b="1" dirty="0" smtClean="0">
                <a:solidFill>
                  <a:schemeClr val="bg1"/>
                </a:solidFill>
                <a:ea typeface="黑体" pitchFamily="49" charset="-122"/>
              </a:rPr>
              <a:t>四、质量控制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571604" y="2071678"/>
            <a:ext cx="5929355" cy="4206442"/>
            <a:chOff x="357157" y="1854189"/>
            <a:chExt cx="5929355" cy="4206442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gray">
            <a:xfrm rot="5400000">
              <a:off x="-271505" y="2628902"/>
              <a:ext cx="3286150" cy="2028825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FFFFF">
                    <a:gamma/>
                    <a:shade val="78824"/>
                    <a:invGamma/>
                    <a:alpha val="98000"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78824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gray">
            <a:xfrm>
              <a:off x="368270" y="1998653"/>
              <a:ext cx="2006600" cy="481012"/>
            </a:xfrm>
            <a:custGeom>
              <a:avLst/>
              <a:gdLst/>
              <a:ahLst/>
              <a:cxnLst>
                <a:cxn ang="0">
                  <a:pos x="5" y="303"/>
                </a:cxn>
                <a:cxn ang="0">
                  <a:pos x="21" y="177"/>
                </a:cxn>
                <a:cxn ang="0">
                  <a:pos x="172" y="22"/>
                </a:cxn>
                <a:cxn ang="0">
                  <a:pos x="361" y="11"/>
                </a:cxn>
                <a:cxn ang="0">
                  <a:pos x="932" y="12"/>
                </a:cxn>
                <a:cxn ang="0">
                  <a:pos x="1070" y="14"/>
                </a:cxn>
                <a:cxn ang="0">
                  <a:pos x="1260" y="189"/>
                </a:cxn>
                <a:cxn ang="0">
                  <a:pos x="1266" y="302"/>
                </a:cxn>
                <a:cxn ang="0">
                  <a:pos x="5" y="303"/>
                </a:cxn>
              </a:cxnLst>
              <a:rect l="0" t="0" r="r" b="b"/>
              <a:pathLst>
                <a:path w="1270" h="303">
                  <a:moveTo>
                    <a:pt x="5" y="303"/>
                  </a:moveTo>
                  <a:cubicBezTo>
                    <a:pt x="5" y="303"/>
                    <a:pt x="0" y="253"/>
                    <a:pt x="21" y="177"/>
                  </a:cubicBezTo>
                  <a:cubicBezTo>
                    <a:pt x="48" y="130"/>
                    <a:pt x="69" y="44"/>
                    <a:pt x="172" y="22"/>
                  </a:cubicBezTo>
                  <a:cubicBezTo>
                    <a:pt x="275" y="0"/>
                    <a:pt x="235" y="13"/>
                    <a:pt x="361" y="11"/>
                  </a:cubicBezTo>
                  <a:cubicBezTo>
                    <a:pt x="487" y="9"/>
                    <a:pt x="813" y="12"/>
                    <a:pt x="932" y="12"/>
                  </a:cubicBezTo>
                  <a:cubicBezTo>
                    <a:pt x="1050" y="12"/>
                    <a:pt x="998" y="2"/>
                    <a:pt x="1070" y="14"/>
                  </a:cubicBezTo>
                  <a:cubicBezTo>
                    <a:pt x="1143" y="26"/>
                    <a:pt x="1215" y="84"/>
                    <a:pt x="1260" y="189"/>
                  </a:cubicBezTo>
                  <a:cubicBezTo>
                    <a:pt x="1270" y="262"/>
                    <a:pt x="1266" y="302"/>
                    <a:pt x="1266" y="302"/>
                  </a:cubicBezTo>
                  <a:lnTo>
                    <a:pt x="5" y="303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381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gray">
            <a:xfrm>
              <a:off x="857224" y="2071678"/>
              <a:ext cx="1112805" cy="3877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zh-CN" altLang="en-US" sz="2400" dirty="0" smtClean="0">
                  <a:solidFill>
                    <a:srgbClr val="FFFF00"/>
                  </a:solidFill>
                  <a:latin typeface="楷体" pitchFamily="49" charset="-122"/>
                  <a:ea typeface="楷体" pitchFamily="49" charset="-122"/>
                </a:rPr>
                <a:t>检查法</a:t>
              </a:r>
              <a:endParaRPr lang="en-US" altLang="zh-CN" sz="2400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gray">
            <a:xfrm>
              <a:off x="357158" y="2676514"/>
              <a:ext cx="2011362" cy="24929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85763" indent="-385763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①目测法</a:t>
              </a:r>
            </a:p>
            <a:p>
              <a:pPr marL="385763" indent="-385763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看、摸、敲、照 </a:t>
              </a:r>
            </a:p>
            <a:p>
              <a:pPr marL="385763" indent="-385763">
                <a:buFontTx/>
                <a:buNone/>
              </a:pPr>
              <a:endParaRPr lang="en-US" altLang="zh-CN" sz="20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  <a:p>
              <a:pPr marL="385763" indent="-385763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② 实测法</a:t>
              </a:r>
            </a:p>
            <a:p>
              <a:pPr marL="385763" indent="-385763" algn="ctr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靠、吊、量、套</a:t>
              </a:r>
              <a:endParaRPr lang="en-US" altLang="zh-CN" sz="20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  <a:p>
              <a:pPr marL="385763" indent="-385763" algn="ctr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开膛</a:t>
              </a:r>
            </a:p>
            <a:p>
              <a:pPr marL="385763" indent="-385763">
                <a:buFontTx/>
                <a:buNone/>
              </a:pPr>
              <a:endParaRPr lang="en-US" altLang="zh-CN" sz="20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  <a:p>
              <a:pPr marL="385763" indent="-385763">
                <a:buFontTx/>
                <a:buNone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③ 试验法</a:t>
              </a:r>
              <a:endParaRPr lang="zh-CN" altLang="en-US" sz="2000" dirty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000363" y="1854189"/>
              <a:ext cx="3286149" cy="4146579"/>
              <a:chOff x="3000363" y="1854189"/>
              <a:chExt cx="2028825" cy="4646645"/>
            </a:xfrm>
          </p:grpSpPr>
          <p:sp>
            <p:nvSpPr>
              <p:cNvPr id="10" name="AutoShape 7"/>
              <p:cNvSpPr>
                <a:spLocks noChangeArrowheads="1"/>
              </p:cNvSpPr>
              <p:nvPr/>
            </p:nvSpPr>
            <p:spPr bwMode="gray">
              <a:xfrm rot="5400000">
                <a:off x="1693041" y="3164686"/>
                <a:ext cx="4643470" cy="2028825"/>
              </a:xfrm>
              <a:prstGeom prst="roundRect">
                <a:avLst>
                  <a:gd name="adj" fmla="val 19894"/>
                </a:avLst>
              </a:prstGeom>
              <a:gradFill rotWithShape="1">
                <a:gsLst>
                  <a:gs pos="0">
                    <a:srgbClr val="FFFFFF">
                      <a:gamma/>
                      <a:shade val="78824"/>
                      <a:invGamma/>
                      <a:alpha val="98000"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78824"/>
                      <a:invGamma/>
                      <a:alpha val="98000"/>
                    </a:srgbClr>
                  </a:gs>
                </a:gsLst>
                <a:lin ang="540000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gray">
              <a:xfrm>
                <a:off x="3016239" y="1854189"/>
                <a:ext cx="2001837" cy="481013"/>
              </a:xfrm>
              <a:custGeom>
                <a:avLst/>
                <a:gdLst/>
                <a:ahLst/>
                <a:cxnLst>
                  <a:cxn ang="0">
                    <a:pos x="6" y="297"/>
                  </a:cxn>
                  <a:cxn ang="0">
                    <a:pos x="18" y="174"/>
                  </a:cxn>
                  <a:cxn ang="0">
                    <a:pos x="171" y="30"/>
                  </a:cxn>
                  <a:cxn ang="0">
                    <a:pos x="352" y="13"/>
                  </a:cxn>
                  <a:cxn ang="0">
                    <a:pos x="922" y="10"/>
                  </a:cxn>
                  <a:cxn ang="0">
                    <a:pos x="1061" y="12"/>
                  </a:cxn>
                  <a:cxn ang="0">
                    <a:pos x="1251" y="190"/>
                  </a:cxn>
                  <a:cxn ang="0">
                    <a:pos x="1257" y="303"/>
                  </a:cxn>
                  <a:cxn ang="0">
                    <a:pos x="6" y="297"/>
                  </a:cxn>
                </a:cxnLst>
                <a:rect l="0" t="0" r="r" b="b"/>
                <a:pathLst>
                  <a:path w="1261" h="303">
                    <a:moveTo>
                      <a:pt x="6" y="297"/>
                    </a:moveTo>
                    <a:cubicBezTo>
                      <a:pt x="6" y="297"/>
                      <a:pt x="0" y="225"/>
                      <a:pt x="18" y="174"/>
                    </a:cubicBezTo>
                    <a:cubicBezTo>
                      <a:pt x="36" y="123"/>
                      <a:pt x="105" y="45"/>
                      <a:pt x="171" y="30"/>
                    </a:cubicBezTo>
                    <a:cubicBezTo>
                      <a:pt x="237" y="15"/>
                      <a:pt x="227" y="16"/>
                      <a:pt x="352" y="13"/>
                    </a:cubicBezTo>
                    <a:cubicBezTo>
                      <a:pt x="477" y="10"/>
                      <a:pt x="804" y="10"/>
                      <a:pt x="922" y="10"/>
                    </a:cubicBezTo>
                    <a:cubicBezTo>
                      <a:pt x="1039" y="10"/>
                      <a:pt x="988" y="0"/>
                      <a:pt x="1061" y="12"/>
                    </a:cubicBezTo>
                    <a:cubicBezTo>
                      <a:pt x="1133" y="24"/>
                      <a:pt x="1206" y="83"/>
                      <a:pt x="1251" y="190"/>
                    </a:cubicBezTo>
                    <a:cubicBezTo>
                      <a:pt x="1261" y="263"/>
                      <a:pt x="1257" y="303"/>
                      <a:pt x="1257" y="303"/>
                    </a:cubicBezTo>
                    <a:lnTo>
                      <a:pt x="6" y="297"/>
                    </a:ln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 w="38100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gray">
              <a:xfrm>
                <a:off x="3485517" y="1928802"/>
                <a:ext cx="1069044" cy="38779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:r>
                  <a:rPr lang="zh-CN" altLang="en-US" sz="2400" dirty="0" smtClean="0">
                    <a:solidFill>
                      <a:srgbClr val="FFFF00"/>
                    </a:solidFill>
                    <a:latin typeface="楷体" pitchFamily="49" charset="-122"/>
                    <a:ea typeface="楷体" pitchFamily="49" charset="-122"/>
                  </a:rPr>
                  <a:t>质量控制点</a:t>
                </a:r>
                <a:endParaRPr lang="en-US" altLang="zh-CN" sz="2400" dirty="0" smtClean="0">
                  <a:solidFill>
                    <a:srgbClr val="FFFF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3" name="Text Box 10"/>
            <p:cNvSpPr txBox="1">
              <a:spLocks noChangeArrowheads="1"/>
            </p:cNvSpPr>
            <p:nvPr/>
          </p:nvSpPr>
          <p:spPr bwMode="gray">
            <a:xfrm>
              <a:off x="3071802" y="2428868"/>
              <a:ext cx="3071834" cy="36317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人的行为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物的状态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材料的质量与性能           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关键的操作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施工顺序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技术间隙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质量通病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新工艺、新材料、新技术</a:t>
              </a:r>
            </a:p>
            <a:p>
              <a:pPr marL="457200" indent="-457200">
                <a:lnSpc>
                  <a:spcPct val="90000"/>
                </a:lnSpc>
                <a:buFont typeface="+mj-ea"/>
                <a:buAutoNum type="circleNumDbPlain"/>
              </a:pPr>
              <a:r>
                <a:rPr lang="zh-CN" altLang="en-US" sz="2000" dirty="0" smtClean="0">
                  <a:solidFill>
                    <a:srgbClr val="C00000"/>
                  </a:solidFill>
                  <a:latin typeface="仿宋" pitchFamily="49" charset="-122"/>
                  <a:ea typeface="仿宋" pitchFamily="49" charset="-122"/>
                </a:rPr>
                <a:t>特殊结构、特殊方案、特殊地基</a:t>
              </a:r>
              <a:endParaRPr lang="en-US" altLang="zh-CN" sz="2000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endParaRPr>
            </a:p>
          </p:txBody>
        </p:sp>
      </p:grpSp>
      <p:sp>
        <p:nvSpPr>
          <p:cNvPr id="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5786" y="1071546"/>
            <a:ext cx="7358114" cy="57467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、质量检查法和质量控制点设置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EE12-53C7-4F10-8860-B2B29BEE6D9C}" type="slidenum">
              <a:rPr lang="zh-CN" altLang="zh-CN"/>
              <a:pPr/>
              <a:t>49</a:t>
            </a:fld>
            <a:endParaRPr lang="zh-CN" altLang="zh-CN"/>
          </a:p>
        </p:txBody>
      </p:sp>
      <p:sp>
        <p:nvSpPr>
          <p:cNvPr id="47106" name="WordArt 2"/>
          <p:cNvSpPr>
            <a:spLocks noChangeArrowheads="1" noChangeShapeType="1"/>
          </p:cNvSpPr>
          <p:nvPr/>
        </p:nvSpPr>
        <p:spPr bwMode="auto">
          <a:xfrm>
            <a:off x="2124075" y="3068638"/>
            <a:ext cx="47244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>
              <a:buNone/>
            </a:pPr>
            <a:r>
              <a:rPr lang="en-US" altLang="zh-CN" sz="5400" kern="10" dirty="0">
                <a:ln w="19050" cmpd="sng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The  End!</a:t>
            </a:r>
            <a:endParaRPr lang="zh-CN" altLang="en-US" sz="5400" kern="10" dirty="0">
              <a:ln w="19050" cmpd="sng">
                <a:solidFill>
                  <a:schemeClr val="tx2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8980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8195"/>
          <p:cNvSpPr txBox="1">
            <a:spLocks noChangeArrowheads="1"/>
          </p:cNvSpPr>
          <p:nvPr/>
        </p:nvSpPr>
        <p:spPr bwMode="auto">
          <a:xfrm>
            <a:off x="1835150" y="2420938"/>
            <a:ext cx="326231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sz="4000" dirty="0">
                <a:solidFill>
                  <a:srgbClr val="990000"/>
                </a:solidFill>
                <a:latin typeface="黑体" pitchFamily="49" charset="-122"/>
                <a:ea typeface="华文行楷" pitchFamily="2" charset="-122"/>
              </a:rPr>
              <a:t>专业是基础</a:t>
            </a:r>
            <a:endParaRPr lang="zh-CN" altLang="en-US" sz="4000" dirty="0">
              <a:ea typeface="华文行楷" pitchFamily="2" charset="-122"/>
            </a:endParaRPr>
          </a:p>
          <a:p>
            <a:pPr algn="ctr">
              <a:buFont typeface="Wingdings" pitchFamily="2" charset="2"/>
              <a:buNone/>
            </a:pPr>
            <a:r>
              <a:rPr lang="zh-CN" altLang="en-US" sz="4000" dirty="0">
                <a:ea typeface="华文行楷" pitchFamily="2" charset="-122"/>
              </a:rPr>
              <a:t>管理是竞争力</a:t>
            </a:r>
          </a:p>
        </p:txBody>
      </p:sp>
      <p:pic>
        <p:nvPicPr>
          <p:cNvPr id="7171" name="图片 8196" descr="BS0126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2205038"/>
            <a:ext cx="22320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文本框 8197"/>
          <p:cNvSpPr txBox="1">
            <a:spLocks noChangeArrowheads="1"/>
          </p:cNvSpPr>
          <p:nvPr/>
        </p:nvSpPr>
        <p:spPr bwMode="auto">
          <a:xfrm>
            <a:off x="1433513" y="4365625"/>
            <a:ext cx="48006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sz="4000">
                <a:solidFill>
                  <a:srgbClr val="FF0000"/>
                </a:solidFill>
                <a:ea typeface="华文行楷" pitchFamily="2" charset="-122"/>
              </a:rPr>
              <a:t>终身学习</a:t>
            </a:r>
          </a:p>
          <a:p>
            <a:pPr algn="ctr">
              <a:buFont typeface="Wingdings" pitchFamily="2" charset="2"/>
              <a:buNone/>
            </a:pPr>
            <a:r>
              <a:rPr lang="zh-CN" altLang="en-US" sz="4000">
                <a:solidFill>
                  <a:srgbClr val="FF0000"/>
                </a:solidFill>
                <a:ea typeface="华文行楷" pitchFamily="2" charset="-122"/>
              </a:rPr>
              <a:t>让自己变得不可取代</a:t>
            </a:r>
          </a:p>
        </p:txBody>
      </p:sp>
      <p:sp>
        <p:nvSpPr>
          <p:cNvPr id="7173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6CD46CE7-B946-4DEB-BE85-9E5D29C4ABBD}" type="slidenum">
              <a:rPr lang="zh-CN" altLang="en-US"/>
              <a:pPr>
                <a:buNone/>
              </a:pPr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灯片编号占位符 5"/>
          <p:cNvSpPr txBox="1">
            <a:spLocks noGrp="1" noChangeArrowheads="1"/>
          </p:cNvSpPr>
          <p:nvPr/>
        </p:nvSpPr>
        <p:spPr bwMode="auto">
          <a:xfrm>
            <a:off x="6786578" y="6143644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endParaRPr lang="zh-CN" altLang="en-US" sz="14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24" y="0"/>
            <a:ext cx="5500726" cy="1071546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本次培训主要内容</a:t>
            </a:r>
          </a:p>
        </p:txBody>
      </p:sp>
      <p:sp>
        <p:nvSpPr>
          <p:cNvPr id="21555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16" y="6215082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None/>
            </a:pPr>
            <a:fld id="{3EC5881E-34FC-4A7B-9280-065C9EC8CC1E}" type="slidenum">
              <a:rPr lang="zh-CN" altLang="en-US"/>
              <a:pPr>
                <a:buNone/>
              </a:pPr>
              <a:t>6</a:t>
            </a:fld>
            <a:endParaRPr lang="zh-CN" altLang="en-US" dirty="0"/>
          </a:p>
        </p:txBody>
      </p:sp>
      <p:grpSp>
        <p:nvGrpSpPr>
          <p:cNvPr id="50" name="组合 49"/>
          <p:cNvGrpSpPr/>
          <p:nvPr/>
        </p:nvGrpSpPr>
        <p:grpSpPr>
          <a:xfrm>
            <a:off x="571472" y="1928802"/>
            <a:ext cx="8264481" cy="3880826"/>
            <a:chOff x="357158" y="1571612"/>
            <a:chExt cx="8264481" cy="3880826"/>
          </a:xfrm>
        </p:grpSpPr>
        <p:sp>
          <p:nvSpPr>
            <p:cNvPr id="55" name="圆角矩形 24623"/>
            <p:cNvSpPr>
              <a:spLocks noChangeArrowheads="1"/>
            </p:cNvSpPr>
            <p:nvPr/>
          </p:nvSpPr>
          <p:spPr bwMode="auto">
            <a:xfrm>
              <a:off x="4429124" y="4929198"/>
              <a:ext cx="1636710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dirty="0" smtClean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安全控制</a:t>
              </a:r>
              <a:endParaRPr lang="zh-CN" altLang="en-US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508" name="左大括号 24580"/>
            <p:cNvSpPr>
              <a:spLocks/>
            </p:cNvSpPr>
            <p:nvPr/>
          </p:nvSpPr>
          <p:spPr bwMode="auto">
            <a:xfrm rot="16200000" flipH="1">
              <a:off x="814971" y="1764973"/>
              <a:ext cx="376555" cy="1167757"/>
            </a:xfrm>
            <a:prstGeom prst="leftBrace">
              <a:avLst>
                <a:gd name="adj1" fmla="val 25281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15" name="左大括号 24587"/>
            <p:cNvSpPr>
              <a:spLocks/>
            </p:cNvSpPr>
            <p:nvPr/>
          </p:nvSpPr>
          <p:spPr bwMode="auto">
            <a:xfrm rot="16200000" flipH="1">
              <a:off x="2907226" y="1505913"/>
              <a:ext cx="376555" cy="1650964"/>
            </a:xfrm>
            <a:prstGeom prst="leftBrace">
              <a:avLst>
                <a:gd name="adj1" fmla="val 53933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37" name="左大括号 24609"/>
            <p:cNvSpPr>
              <a:spLocks/>
            </p:cNvSpPr>
            <p:nvPr/>
          </p:nvSpPr>
          <p:spPr bwMode="auto">
            <a:xfrm rot="16200000" flipH="1">
              <a:off x="5339702" y="1679625"/>
              <a:ext cx="376555" cy="1342266"/>
            </a:xfrm>
            <a:prstGeom prst="leftBrace">
              <a:avLst>
                <a:gd name="adj1" fmla="val 43820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43" name="左大括号 24615"/>
            <p:cNvSpPr>
              <a:spLocks/>
            </p:cNvSpPr>
            <p:nvPr/>
          </p:nvSpPr>
          <p:spPr bwMode="auto">
            <a:xfrm rot="16200000" flipH="1">
              <a:off x="7510797" y="1919989"/>
              <a:ext cx="376555" cy="857728"/>
            </a:xfrm>
            <a:prstGeom prst="leftBrace">
              <a:avLst>
                <a:gd name="adj1" fmla="val 33708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48" name="圆角矩形 24620"/>
            <p:cNvSpPr>
              <a:spLocks noChangeArrowheads="1"/>
            </p:cNvSpPr>
            <p:nvPr/>
          </p:nvSpPr>
          <p:spPr bwMode="auto">
            <a:xfrm>
              <a:off x="360009" y="1571612"/>
              <a:ext cx="1479158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dirty="0" smtClean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概述</a:t>
              </a:r>
              <a:endParaRPr lang="zh-CN" altLang="en-US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549" name="圆角矩形 24621"/>
            <p:cNvSpPr>
              <a:spLocks noChangeArrowheads="1"/>
            </p:cNvSpPr>
            <p:nvPr/>
          </p:nvSpPr>
          <p:spPr bwMode="auto">
            <a:xfrm>
              <a:off x="2341459" y="1571612"/>
              <a:ext cx="1634860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itchFamily="18" charset="2"/>
                <a:buNone/>
              </a:pPr>
              <a:r>
                <a:rPr lang="zh-CN" altLang="en-US" dirty="0" smtClean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进度控制</a:t>
              </a:r>
              <a:endParaRPr lang="zh-CN" altLang="en-US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550" name="圆角矩形 24622"/>
            <p:cNvSpPr>
              <a:spLocks noChangeArrowheads="1"/>
            </p:cNvSpPr>
            <p:nvPr/>
          </p:nvSpPr>
          <p:spPr bwMode="auto">
            <a:xfrm>
              <a:off x="4841789" y="1571612"/>
              <a:ext cx="1557010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dirty="0" smtClean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投资控制</a:t>
              </a:r>
              <a:endParaRPr lang="zh-CN" altLang="en-US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551" name="圆角矩形 24623"/>
            <p:cNvSpPr>
              <a:spLocks noChangeArrowheads="1"/>
            </p:cNvSpPr>
            <p:nvPr/>
          </p:nvSpPr>
          <p:spPr bwMode="auto">
            <a:xfrm>
              <a:off x="6984929" y="1571612"/>
              <a:ext cx="1636710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dirty="0" smtClean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质量控制</a:t>
              </a:r>
              <a:endParaRPr lang="zh-CN" altLang="en-US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552" name="右箭头 24624"/>
            <p:cNvSpPr>
              <a:spLocks noChangeArrowheads="1"/>
            </p:cNvSpPr>
            <p:nvPr/>
          </p:nvSpPr>
          <p:spPr bwMode="auto">
            <a:xfrm>
              <a:off x="4236313" y="1720202"/>
              <a:ext cx="622803" cy="174625"/>
            </a:xfrm>
            <a:prstGeom prst="rightArrow">
              <a:avLst>
                <a:gd name="adj1" fmla="val 50000"/>
                <a:gd name="adj2" fmla="val 87257"/>
              </a:avLst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53" name="右箭头 24625"/>
            <p:cNvSpPr>
              <a:spLocks noChangeArrowheads="1"/>
            </p:cNvSpPr>
            <p:nvPr/>
          </p:nvSpPr>
          <p:spPr bwMode="auto">
            <a:xfrm>
              <a:off x="1900799" y="1720202"/>
              <a:ext cx="467103" cy="174625"/>
            </a:xfrm>
            <a:prstGeom prst="rightArrow">
              <a:avLst>
                <a:gd name="adj1" fmla="val 50000"/>
                <a:gd name="adj2" fmla="val 65442"/>
              </a:avLst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1554" name="右箭头 24626"/>
            <p:cNvSpPr>
              <a:spLocks noChangeArrowheads="1"/>
            </p:cNvSpPr>
            <p:nvPr/>
          </p:nvSpPr>
          <p:spPr bwMode="auto">
            <a:xfrm>
              <a:off x="6484863" y="1714488"/>
              <a:ext cx="443210" cy="180339"/>
            </a:xfrm>
            <a:prstGeom prst="rightArrow">
              <a:avLst>
                <a:gd name="adj1" fmla="val 50000"/>
                <a:gd name="adj2" fmla="val 43628"/>
              </a:avLst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54" name="左大括号 24587"/>
            <p:cNvSpPr>
              <a:spLocks/>
            </p:cNvSpPr>
            <p:nvPr/>
          </p:nvSpPr>
          <p:spPr bwMode="auto">
            <a:xfrm rot="5400000" flipH="1">
              <a:off x="5098102" y="1902765"/>
              <a:ext cx="376555" cy="5715040"/>
            </a:xfrm>
            <a:prstGeom prst="leftBrace">
              <a:avLst>
                <a:gd name="adj1" fmla="val 53933"/>
                <a:gd name="adj2" fmla="val 50000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57158" y="2500307"/>
              <a:ext cx="8103431" cy="2357453"/>
              <a:chOff x="318684" y="2571745"/>
              <a:chExt cx="8103431" cy="2463445"/>
            </a:xfrm>
          </p:grpSpPr>
          <p:sp>
            <p:nvSpPr>
              <p:cNvPr id="21509" name="矩形 24581"/>
              <p:cNvSpPr>
                <a:spLocks noChangeArrowheads="1"/>
              </p:cNvSpPr>
              <p:nvPr/>
            </p:nvSpPr>
            <p:spPr bwMode="auto">
              <a:xfrm>
                <a:off x="318684" y="2571745"/>
                <a:ext cx="36486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0" name="文本框 24582"/>
              <p:cNvSpPr txBox="1">
                <a:spLocks noChangeArrowheads="1"/>
              </p:cNvSpPr>
              <p:nvPr/>
            </p:nvSpPr>
            <p:spPr bwMode="auto">
              <a:xfrm>
                <a:off x="337092" y="2799708"/>
                <a:ext cx="482696" cy="2214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square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目标体系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21511" name="矩形 24583"/>
              <p:cNvSpPr>
                <a:spLocks noChangeArrowheads="1"/>
              </p:cNvSpPr>
              <p:nvPr/>
            </p:nvSpPr>
            <p:spPr bwMode="auto">
              <a:xfrm>
                <a:off x="785786" y="2571745"/>
                <a:ext cx="36486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2" name="矩形 24584"/>
              <p:cNvSpPr>
                <a:spLocks noChangeArrowheads="1"/>
              </p:cNvSpPr>
              <p:nvPr/>
            </p:nvSpPr>
            <p:spPr bwMode="auto">
              <a:xfrm>
                <a:off x="1252889" y="2571745"/>
                <a:ext cx="36486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13" name="文本框 24585"/>
              <p:cNvSpPr txBox="1">
                <a:spLocks noChangeArrowheads="1"/>
              </p:cNvSpPr>
              <p:nvPr/>
            </p:nvSpPr>
            <p:spPr bwMode="auto">
              <a:xfrm>
                <a:off x="804197" y="2800979"/>
                <a:ext cx="482696" cy="2234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square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控制原理及类型</a:t>
                </a:r>
              </a:p>
            </p:txBody>
          </p:sp>
          <p:sp>
            <p:nvSpPr>
              <p:cNvPr id="21514" name="文本框 24586"/>
              <p:cNvSpPr txBox="1">
                <a:spLocks noChangeArrowheads="1"/>
              </p:cNvSpPr>
              <p:nvPr/>
            </p:nvSpPr>
            <p:spPr bwMode="auto">
              <a:xfrm>
                <a:off x="1271296" y="2800979"/>
                <a:ext cx="482696" cy="1708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square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风险管理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21527" name="矩形 24599"/>
              <p:cNvSpPr>
                <a:spLocks noChangeArrowheads="1"/>
              </p:cNvSpPr>
              <p:nvPr/>
            </p:nvSpPr>
            <p:spPr bwMode="auto">
              <a:xfrm>
                <a:off x="6962418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28" name="矩形 24600"/>
              <p:cNvSpPr>
                <a:spLocks noChangeArrowheads="1"/>
              </p:cNvSpPr>
              <p:nvPr/>
            </p:nvSpPr>
            <p:spPr bwMode="auto">
              <a:xfrm>
                <a:off x="7429520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29" name="矩形 24601"/>
              <p:cNvSpPr>
                <a:spLocks noChangeArrowheads="1"/>
              </p:cNvSpPr>
              <p:nvPr/>
            </p:nvSpPr>
            <p:spPr bwMode="auto">
              <a:xfrm>
                <a:off x="7896623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1544" name="文本框 24616"/>
              <p:cNvSpPr txBox="1">
                <a:spLocks noChangeArrowheads="1"/>
              </p:cNvSpPr>
              <p:nvPr/>
            </p:nvSpPr>
            <p:spPr bwMode="auto">
              <a:xfrm>
                <a:off x="6927363" y="2799709"/>
                <a:ext cx="482696" cy="1929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质量概念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21545" name="文本框 24617"/>
              <p:cNvSpPr txBox="1">
                <a:spLocks noChangeArrowheads="1"/>
              </p:cNvSpPr>
              <p:nvPr/>
            </p:nvSpPr>
            <p:spPr bwMode="auto">
              <a:xfrm>
                <a:off x="7394466" y="2800344"/>
                <a:ext cx="482696" cy="19577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设计阶段质量控制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21546" name="文本框 24618"/>
              <p:cNvSpPr txBox="1">
                <a:spLocks noChangeArrowheads="1"/>
              </p:cNvSpPr>
              <p:nvPr/>
            </p:nvSpPr>
            <p:spPr bwMode="auto">
              <a:xfrm>
                <a:off x="7905050" y="2800979"/>
                <a:ext cx="517065" cy="181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施工阶段质量控制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57" name="矩形 24599"/>
              <p:cNvSpPr>
                <a:spLocks noChangeArrowheads="1"/>
              </p:cNvSpPr>
              <p:nvPr/>
            </p:nvSpPr>
            <p:spPr bwMode="auto">
              <a:xfrm>
                <a:off x="2170560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矩形 24600"/>
              <p:cNvSpPr>
                <a:spLocks noChangeArrowheads="1"/>
              </p:cNvSpPr>
              <p:nvPr/>
            </p:nvSpPr>
            <p:spPr bwMode="auto">
              <a:xfrm>
                <a:off x="2637662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9" name="矩形 24601"/>
              <p:cNvSpPr>
                <a:spLocks noChangeArrowheads="1"/>
              </p:cNvSpPr>
              <p:nvPr/>
            </p:nvSpPr>
            <p:spPr bwMode="auto">
              <a:xfrm>
                <a:off x="3104765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0" name="矩形 24602"/>
              <p:cNvSpPr>
                <a:spLocks noChangeArrowheads="1"/>
              </p:cNvSpPr>
              <p:nvPr/>
            </p:nvSpPr>
            <p:spPr bwMode="auto">
              <a:xfrm>
                <a:off x="3571868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文本框 24616"/>
              <p:cNvSpPr txBox="1">
                <a:spLocks noChangeArrowheads="1"/>
              </p:cNvSpPr>
              <p:nvPr/>
            </p:nvSpPr>
            <p:spPr bwMode="auto">
              <a:xfrm>
                <a:off x="2135506" y="2799709"/>
                <a:ext cx="482696" cy="1929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进度控制任务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62" name="文本框 24617"/>
              <p:cNvSpPr txBox="1">
                <a:spLocks noChangeArrowheads="1"/>
              </p:cNvSpPr>
              <p:nvPr/>
            </p:nvSpPr>
            <p:spPr bwMode="auto">
              <a:xfrm>
                <a:off x="2602608" y="2800344"/>
                <a:ext cx="482696" cy="19577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进度控制基础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63" name="文本框 24618"/>
              <p:cNvSpPr txBox="1">
                <a:spLocks noChangeArrowheads="1"/>
              </p:cNvSpPr>
              <p:nvPr/>
            </p:nvSpPr>
            <p:spPr bwMode="auto">
              <a:xfrm>
                <a:off x="3147560" y="2800979"/>
                <a:ext cx="482696" cy="181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进度控制方法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64" name="文本框 24619"/>
              <p:cNvSpPr txBox="1">
                <a:spLocks noChangeArrowheads="1"/>
              </p:cNvSpPr>
              <p:nvPr/>
            </p:nvSpPr>
            <p:spPr bwMode="auto">
              <a:xfrm>
                <a:off x="3556278" y="2799709"/>
                <a:ext cx="482696" cy="17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工期索赔 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65" name="矩形 24599"/>
              <p:cNvSpPr>
                <a:spLocks noChangeArrowheads="1"/>
              </p:cNvSpPr>
              <p:nvPr/>
            </p:nvSpPr>
            <p:spPr bwMode="auto">
              <a:xfrm>
                <a:off x="4566489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矩形 24600"/>
              <p:cNvSpPr>
                <a:spLocks noChangeArrowheads="1"/>
              </p:cNvSpPr>
              <p:nvPr/>
            </p:nvSpPr>
            <p:spPr bwMode="auto">
              <a:xfrm>
                <a:off x="5033591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矩形 24601"/>
              <p:cNvSpPr>
                <a:spLocks noChangeArrowheads="1"/>
              </p:cNvSpPr>
              <p:nvPr/>
            </p:nvSpPr>
            <p:spPr bwMode="auto">
              <a:xfrm>
                <a:off x="5500694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8" name="矩形 24602"/>
              <p:cNvSpPr>
                <a:spLocks noChangeArrowheads="1"/>
              </p:cNvSpPr>
              <p:nvPr/>
            </p:nvSpPr>
            <p:spPr bwMode="auto">
              <a:xfrm>
                <a:off x="5967797" y="2571745"/>
                <a:ext cx="389252" cy="2164847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342900" indent="-342900">
                  <a:lnSpc>
                    <a:spcPct val="13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85000"/>
                  <a:buFont typeface="Wingdings 2" pitchFamily="18" charset="2"/>
                  <a:buNone/>
                </a:pPr>
                <a:endParaRPr lang="zh-CN" altLang="en-US" sz="1600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文本框 24616"/>
              <p:cNvSpPr txBox="1">
                <a:spLocks noChangeArrowheads="1"/>
              </p:cNvSpPr>
              <p:nvPr/>
            </p:nvSpPr>
            <p:spPr bwMode="auto">
              <a:xfrm>
                <a:off x="4531435" y="2799709"/>
                <a:ext cx="482696" cy="1929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各阶段投资特点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70" name="文本框 24617"/>
              <p:cNvSpPr txBox="1">
                <a:spLocks noChangeArrowheads="1"/>
              </p:cNvSpPr>
              <p:nvPr/>
            </p:nvSpPr>
            <p:spPr bwMode="auto">
              <a:xfrm>
                <a:off x="4998538" y="2800344"/>
                <a:ext cx="482696" cy="19577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</a:rPr>
                  <a:t>项目总投资构成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</a:endParaRPr>
              </a:p>
            </p:txBody>
          </p:sp>
          <p:sp>
            <p:nvSpPr>
              <p:cNvPr id="71" name="文本框 24618"/>
              <p:cNvSpPr txBox="1">
                <a:spLocks noChangeArrowheads="1"/>
              </p:cNvSpPr>
              <p:nvPr/>
            </p:nvSpPr>
            <p:spPr bwMode="auto">
              <a:xfrm>
                <a:off x="5543489" y="2800979"/>
                <a:ext cx="482696" cy="181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投资控制任务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  <p:sp>
            <p:nvSpPr>
              <p:cNvPr id="72" name="文本框 24619"/>
              <p:cNvSpPr txBox="1">
                <a:spLocks noChangeArrowheads="1"/>
              </p:cNvSpPr>
              <p:nvPr/>
            </p:nvSpPr>
            <p:spPr bwMode="auto">
              <a:xfrm>
                <a:off x="5917841" y="2799708"/>
                <a:ext cx="517065" cy="20115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square">
                <a:spAutoFit/>
              </a:bodyPr>
              <a:lstStyle/>
              <a:p>
                <a:pPr marL="342900" indent="-342900">
                  <a:lnSpc>
                    <a:spcPct val="135000"/>
                  </a:lnSpc>
                  <a:spcBef>
                    <a:spcPct val="50000"/>
                  </a:spcBef>
                  <a:buClr>
                    <a:schemeClr val="folHlink"/>
                  </a:buClr>
                  <a:buSzPct val="85000"/>
                  <a:buNone/>
                </a:pPr>
                <a:r>
                  <a:rPr lang="zh-CN" altLang="en-US" sz="1600" b="0" dirty="0" smtClean="0">
                    <a:solidFill>
                      <a:srgbClr val="3366FF"/>
                    </a:solidFill>
                    <a:ea typeface="楷体_GB2312" pitchFamily="1" charset="-122"/>
                    <a:sym typeface="Arial" pitchFamily="34" charset="0"/>
                  </a:rPr>
                  <a:t>投资控制主要工作 </a:t>
                </a:r>
                <a:endParaRPr lang="zh-CN" altLang="en-US" sz="1600" b="0" dirty="0">
                  <a:solidFill>
                    <a:srgbClr val="3366FF"/>
                  </a:solidFill>
                  <a:ea typeface="楷体_GB2312" pitchFamily="1" charset="-122"/>
                  <a:sym typeface="Arial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7</a:t>
            </a:fld>
            <a:endParaRPr lang="zh-CN" altLang="en-US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203575" y="333375"/>
            <a:ext cx="33115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一、概述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28600" y="1066800"/>
            <a:ext cx="8686800" cy="5486400"/>
          </a:xfrm>
          <a:prstGeom prst="rect">
            <a:avLst/>
          </a:prstGeom>
          <a:noFill/>
          <a:ln/>
        </p:spPr>
        <p:txBody>
          <a:bodyPr/>
          <a:lstStyle/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一、目标体系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81000" lvl="0" indent="-381000" eaLnBrk="0" hangingPunct="0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1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、目标定义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期望在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未来要达到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的一种</a:t>
            </a:r>
            <a:r>
              <a:rPr lang="zh-CN" altLang="en-US" sz="2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状态和结果</a:t>
            </a:r>
            <a:r>
              <a:rPr lang="zh-CN" altLang="en-US" sz="2200" b="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latin typeface="华文楷体" pitchFamily="2" charset="-122"/>
                <a:ea typeface="华文楷体" pitchFamily="2" charset="-122"/>
              </a:rPr>
              <a:t>  2</a:t>
            </a:r>
            <a:r>
              <a:rPr lang="zh-CN" altLang="en-US" sz="2200" dirty="0" smtClean="0">
                <a:latin typeface="华文楷体" pitchFamily="2" charset="-122"/>
                <a:ea typeface="华文楷体" pitchFamily="2" charset="-122"/>
              </a:rPr>
              <a:t>、项目目标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200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成果性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目标</a:t>
            </a: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2200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约束性</a:t>
            </a: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目标</a:t>
            </a:r>
          </a:p>
          <a:p>
            <a:pPr marL="381000" lvl="0" indent="69850" eaLnBrk="0" hangingPunct="0">
              <a:lnSpc>
                <a:spcPts val="4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成果性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目标：是项目的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来源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，也是项目的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最终目标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000" b="0" dirty="0" smtClean="0">
              <a:latin typeface="仿宋" pitchFamily="49" charset="-122"/>
              <a:ea typeface="仿宋" pitchFamily="49" charset="-122"/>
            </a:endParaRPr>
          </a:p>
          <a:p>
            <a:pPr marL="381000" lvl="0" indent="69850" eaLnBrk="0" hangingPunct="0">
              <a:lnSpc>
                <a:spcPts val="4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约束性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目标：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管理目标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，实现成果性目标的限制条件。</a:t>
            </a:r>
            <a:endParaRPr lang="en-US" altLang="zh-CN" sz="2000" b="0" dirty="0" smtClean="0">
              <a:latin typeface="仿宋" pitchFamily="49" charset="-122"/>
              <a:ea typeface="仿宋" pitchFamily="49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 marL="381000" marR="0" lvl="0" indent="-3810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200" dirty="0" smtClean="0">
                <a:latin typeface="华文楷体" pitchFamily="2" charset="-122"/>
                <a:ea typeface="华文楷体" pitchFamily="2" charset="-122"/>
              </a:rPr>
              <a:t>、工程项目管理目标系统</a:t>
            </a:r>
            <a:endParaRPr lang="en-US" altLang="zh-CN" sz="2200" dirty="0" smtClean="0">
              <a:latin typeface="华文楷体" pitchFamily="2" charset="-122"/>
              <a:ea typeface="华文楷体" pitchFamily="2" charset="-122"/>
            </a:endParaRPr>
          </a:p>
          <a:p>
            <a:pPr marL="381000" indent="69850" eaLnBrk="0" hangingPunct="0">
              <a:lnSpc>
                <a:spcPts val="4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多重性</a:t>
            </a:r>
          </a:p>
          <a:p>
            <a:pPr marL="381000" indent="69850" eaLnBrk="0" hangingPunct="0">
              <a:lnSpc>
                <a:spcPts val="3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相互影响性</a:t>
            </a:r>
            <a:r>
              <a:rPr lang="zh-CN" altLang="en-US" sz="2000" b="0" dirty="0" smtClean="0">
                <a:latin typeface="仿宋" pitchFamily="49" charset="-122"/>
                <a:ea typeface="仿宋" pitchFamily="49" charset="-122"/>
              </a:rPr>
              <a:t>（三大目标，进度、质量、费用）</a:t>
            </a:r>
          </a:p>
          <a:p>
            <a:pPr marL="381000" indent="69850" eaLnBrk="0" hangingPunct="0">
              <a:lnSpc>
                <a:spcPts val="3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层次性</a:t>
            </a:r>
          </a:p>
          <a:p>
            <a:pPr marL="381000" indent="69850" eaLnBrk="0" hangingPunct="0">
              <a:lnSpc>
                <a:spcPts val="3000"/>
              </a:lnSpc>
              <a:spcBef>
                <a:spcPct val="0"/>
              </a:spcBef>
              <a:buClr>
                <a:srgbClr val="C00000"/>
              </a:buClr>
              <a:defRPr/>
            </a:pPr>
            <a:r>
              <a:rPr lang="zh-CN" altLang="en-US" sz="2000" dirty="0" smtClean="0">
                <a:solidFill>
                  <a:srgbClr val="3366FF"/>
                </a:solidFill>
                <a:latin typeface="仿宋" pitchFamily="49" charset="-122"/>
                <a:ea typeface="仿宋" pitchFamily="49" charset="-122"/>
              </a:rPr>
              <a:t>优先性</a:t>
            </a: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2200" dirty="0" smtClean="0">
              <a:latin typeface="华文楷体" pitchFamily="2" charset="-122"/>
              <a:ea typeface="华文楷体" pitchFamily="2" charset="-122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sz="2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500826" y="6381750"/>
            <a:ext cx="2133600" cy="476250"/>
          </a:xfrm>
        </p:spPr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8</a:t>
            </a:fld>
            <a:endParaRPr lang="zh-CN" altLang="en-US" dirty="0"/>
          </a:p>
        </p:txBody>
      </p:sp>
      <p:sp>
        <p:nvSpPr>
          <p:cNvPr id="3" name="直接连接符 275458"/>
          <p:cNvSpPr>
            <a:spLocks noChangeShapeType="1"/>
          </p:cNvSpPr>
          <p:nvPr/>
        </p:nvSpPr>
        <p:spPr bwMode="auto">
          <a:xfrm flipV="1">
            <a:off x="3824270" y="1766902"/>
            <a:ext cx="0" cy="2819400"/>
          </a:xfrm>
          <a:prstGeom prst="line">
            <a:avLst/>
          </a:prstGeom>
          <a:noFill/>
          <a:ln w="31750" cap="sq">
            <a:solidFill>
              <a:srgbClr val="000066"/>
            </a:solidFill>
            <a:round/>
            <a:headEnd type="none" w="sm" len="sm"/>
            <a:tailEnd type="arrow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4" name="直接连接符 275459"/>
          <p:cNvSpPr>
            <a:spLocks noChangeShapeType="1"/>
          </p:cNvSpPr>
          <p:nvPr/>
        </p:nvSpPr>
        <p:spPr bwMode="auto">
          <a:xfrm flipV="1">
            <a:off x="3786182" y="4572008"/>
            <a:ext cx="3800548" cy="45720"/>
          </a:xfrm>
          <a:prstGeom prst="line">
            <a:avLst/>
          </a:prstGeom>
          <a:noFill/>
          <a:ln w="31750" cap="sq">
            <a:solidFill>
              <a:srgbClr val="000066"/>
            </a:solidFill>
            <a:round/>
            <a:headEnd type="none" w="sm" len="sm"/>
            <a:tailEnd type="arrow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直接连接符 275460"/>
          <p:cNvSpPr>
            <a:spLocks noChangeShapeType="1"/>
          </p:cNvSpPr>
          <p:nvPr/>
        </p:nvSpPr>
        <p:spPr bwMode="auto">
          <a:xfrm>
            <a:off x="3824270" y="4586302"/>
            <a:ext cx="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6" name="直接连接符 275461"/>
          <p:cNvSpPr>
            <a:spLocks noChangeShapeType="1"/>
          </p:cNvSpPr>
          <p:nvPr/>
        </p:nvSpPr>
        <p:spPr bwMode="auto">
          <a:xfrm flipH="1">
            <a:off x="1385870" y="4586302"/>
            <a:ext cx="2438400" cy="1295400"/>
          </a:xfrm>
          <a:prstGeom prst="line">
            <a:avLst/>
          </a:prstGeom>
          <a:noFill/>
          <a:ln w="31750" cap="sq">
            <a:solidFill>
              <a:srgbClr val="000066"/>
            </a:solidFill>
            <a:round/>
            <a:headEnd type="none" w="sm" len="sm"/>
            <a:tailEnd type="arrow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7" name="直接连接符 275462"/>
          <p:cNvSpPr>
            <a:spLocks noChangeShapeType="1"/>
          </p:cNvSpPr>
          <p:nvPr/>
        </p:nvSpPr>
        <p:spPr bwMode="auto">
          <a:xfrm>
            <a:off x="3824270" y="2605102"/>
            <a:ext cx="2133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8" name="直接连接符 275463"/>
          <p:cNvSpPr>
            <a:spLocks noChangeShapeType="1"/>
          </p:cNvSpPr>
          <p:nvPr/>
        </p:nvSpPr>
        <p:spPr bwMode="auto">
          <a:xfrm>
            <a:off x="5957870" y="2605102"/>
            <a:ext cx="0" cy="1981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9" name="直接连接符 275464"/>
          <p:cNvSpPr>
            <a:spLocks noChangeShapeType="1"/>
          </p:cNvSpPr>
          <p:nvPr/>
        </p:nvSpPr>
        <p:spPr bwMode="auto">
          <a:xfrm flipH="1">
            <a:off x="1995470" y="2605102"/>
            <a:ext cx="1828800" cy="685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0" name="直接连接符 275465"/>
          <p:cNvSpPr>
            <a:spLocks noChangeShapeType="1"/>
          </p:cNvSpPr>
          <p:nvPr/>
        </p:nvSpPr>
        <p:spPr bwMode="auto">
          <a:xfrm flipV="1">
            <a:off x="4281470" y="2605102"/>
            <a:ext cx="1676400" cy="685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1" name="直接连接符 275466"/>
          <p:cNvSpPr>
            <a:spLocks noChangeShapeType="1"/>
          </p:cNvSpPr>
          <p:nvPr/>
        </p:nvSpPr>
        <p:spPr bwMode="auto">
          <a:xfrm>
            <a:off x="1995470" y="3290902"/>
            <a:ext cx="0" cy="2209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2" name="直接连接符 275467"/>
          <p:cNvSpPr>
            <a:spLocks noChangeShapeType="1"/>
          </p:cNvSpPr>
          <p:nvPr/>
        </p:nvSpPr>
        <p:spPr bwMode="auto">
          <a:xfrm>
            <a:off x="1995470" y="5500702"/>
            <a:ext cx="2209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3" name="直接连接符 275468"/>
          <p:cNvSpPr>
            <a:spLocks noChangeShapeType="1"/>
          </p:cNvSpPr>
          <p:nvPr/>
        </p:nvSpPr>
        <p:spPr bwMode="auto">
          <a:xfrm>
            <a:off x="4357670" y="3290902"/>
            <a:ext cx="16" cy="2209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4" name="直接连接符 275469"/>
          <p:cNvSpPr>
            <a:spLocks noChangeShapeType="1"/>
          </p:cNvSpPr>
          <p:nvPr/>
        </p:nvSpPr>
        <p:spPr bwMode="auto">
          <a:xfrm flipH="1">
            <a:off x="4357670" y="4586302"/>
            <a:ext cx="1600200" cy="914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5" name="直接连接符 275470"/>
          <p:cNvSpPr>
            <a:spLocks noChangeShapeType="1"/>
          </p:cNvSpPr>
          <p:nvPr/>
        </p:nvSpPr>
        <p:spPr bwMode="auto">
          <a:xfrm>
            <a:off x="2071670" y="5500702"/>
            <a:ext cx="23622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6" name="直接连接符 275471"/>
          <p:cNvSpPr>
            <a:spLocks noChangeShapeType="1"/>
          </p:cNvSpPr>
          <p:nvPr/>
        </p:nvSpPr>
        <p:spPr bwMode="auto">
          <a:xfrm>
            <a:off x="1995470" y="3290902"/>
            <a:ext cx="23622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7" name="文本框 275473"/>
          <p:cNvSpPr txBox="1">
            <a:spLocks noChangeArrowheads="1"/>
          </p:cNvSpPr>
          <p:nvPr/>
        </p:nvSpPr>
        <p:spPr bwMode="auto">
          <a:xfrm>
            <a:off x="7715272" y="4357694"/>
            <a:ext cx="857256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进度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圆角矩形标注 275476"/>
          <p:cNvSpPr>
            <a:spLocks noChangeArrowheads="1"/>
          </p:cNvSpPr>
          <p:nvPr/>
        </p:nvSpPr>
        <p:spPr bwMode="auto">
          <a:xfrm>
            <a:off x="5957870" y="1538302"/>
            <a:ext cx="1184275" cy="587375"/>
          </a:xfrm>
          <a:prstGeom prst="wedgeRoundRectCallout">
            <a:avLst>
              <a:gd name="adj1" fmla="val -74264"/>
              <a:gd name="adj2" fmla="val 134866"/>
              <a:gd name="adj3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altLang="zh-CN" sz="20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zh-CN" altLang="en-US" sz="2000" b="1" dirty="0">
                <a:latin typeface="Times New Roman" pitchFamily="18" charset="0"/>
              </a:rPr>
              <a:t>目标系统</a:t>
            </a:r>
            <a:endParaRPr lang="zh-CN" altLang="en-US" sz="20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ctr"/>
            <a:endParaRPr lang="zh-CN" altLang="en-US" sz="2400" dirty="0">
              <a:solidFill>
                <a:srgbClr val="000066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20" name="文本框 275477"/>
          <p:cNvSpPr txBox="1">
            <a:spLocks noChangeArrowheads="1"/>
          </p:cNvSpPr>
          <p:nvPr/>
        </p:nvSpPr>
        <p:spPr bwMode="auto">
          <a:xfrm>
            <a:off x="571472" y="5143512"/>
            <a:ext cx="1304924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000066"/>
                </a:solidFill>
                <a:latin typeface="Times New Roman" pitchFamily="18" charset="0"/>
              </a:rPr>
              <a:t>有限预算</a:t>
            </a:r>
            <a:endParaRPr lang="zh-CN" altLang="en-US" sz="24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2" name="文本框 275479"/>
          <p:cNvSpPr txBox="1">
            <a:spLocks noChangeArrowheads="1"/>
          </p:cNvSpPr>
          <p:nvPr/>
        </p:nvSpPr>
        <p:spPr bwMode="auto">
          <a:xfrm>
            <a:off x="2500298" y="2143116"/>
            <a:ext cx="1247788" cy="3666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75000"/>
              </a:lnSpc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000066"/>
                </a:solidFill>
                <a:latin typeface="Times New Roman" pitchFamily="18" charset="0"/>
              </a:rPr>
              <a:t>功能要求</a:t>
            </a:r>
          </a:p>
        </p:txBody>
      </p:sp>
      <p:sp>
        <p:nvSpPr>
          <p:cNvPr id="23" name="直接连接符 275481"/>
          <p:cNvSpPr>
            <a:spLocks noChangeShapeType="1"/>
          </p:cNvSpPr>
          <p:nvPr/>
        </p:nvSpPr>
        <p:spPr bwMode="auto">
          <a:xfrm>
            <a:off x="3824270" y="2605102"/>
            <a:ext cx="533400" cy="685800"/>
          </a:xfrm>
          <a:prstGeom prst="line">
            <a:avLst/>
          </a:prstGeom>
          <a:noFill/>
          <a:ln w="9525">
            <a:solidFill>
              <a:srgbClr val="000066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4" name="直接连接符 275482"/>
          <p:cNvSpPr>
            <a:spLocks noChangeShapeType="1"/>
          </p:cNvSpPr>
          <p:nvPr/>
        </p:nvSpPr>
        <p:spPr bwMode="auto">
          <a:xfrm flipV="1">
            <a:off x="1995470" y="3290902"/>
            <a:ext cx="2362200" cy="2209800"/>
          </a:xfrm>
          <a:prstGeom prst="line">
            <a:avLst/>
          </a:prstGeom>
          <a:noFill/>
          <a:ln w="9525">
            <a:solidFill>
              <a:srgbClr val="000066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5" name="直接连接符 275483"/>
          <p:cNvSpPr>
            <a:spLocks noChangeShapeType="1"/>
          </p:cNvSpPr>
          <p:nvPr/>
        </p:nvSpPr>
        <p:spPr bwMode="auto">
          <a:xfrm flipH="1" flipV="1">
            <a:off x="4357670" y="3290902"/>
            <a:ext cx="1600200" cy="1295400"/>
          </a:xfrm>
          <a:prstGeom prst="line">
            <a:avLst/>
          </a:prstGeom>
          <a:noFill/>
          <a:ln w="9525">
            <a:solidFill>
              <a:srgbClr val="000066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6" name="文本框 275484"/>
          <p:cNvSpPr txBox="1">
            <a:spLocks noChangeArrowheads="1"/>
          </p:cNvSpPr>
          <p:nvPr/>
        </p:nvSpPr>
        <p:spPr bwMode="auto">
          <a:xfrm>
            <a:off x="3976670" y="2757502"/>
            <a:ext cx="99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"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Impact" pitchFamily="34" charset="0"/>
              </a:rPr>
              <a:t>目标</a:t>
            </a:r>
            <a:endParaRPr lang="zh-CN" altLang="en-US" sz="3200" b="1" dirty="0">
              <a:solidFill>
                <a:schemeClr val="tx1"/>
              </a:solidFill>
              <a:latin typeface="Impact" pitchFamily="34" charset="0"/>
              <a:ea typeface="方正隶变简体" pitchFamily="2" charset="-122"/>
            </a:endParaRPr>
          </a:p>
        </p:txBody>
      </p:sp>
      <p:sp>
        <p:nvSpPr>
          <p:cNvPr id="27" name="文本框 275477"/>
          <p:cNvSpPr txBox="1">
            <a:spLocks noChangeArrowheads="1"/>
          </p:cNvSpPr>
          <p:nvPr/>
        </p:nvSpPr>
        <p:spPr bwMode="auto">
          <a:xfrm>
            <a:off x="6000760" y="4143380"/>
            <a:ext cx="121444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 smtClean="0">
                <a:solidFill>
                  <a:srgbClr val="000066"/>
                </a:solidFill>
              </a:rPr>
              <a:t>完成期限</a:t>
            </a:r>
            <a:endParaRPr lang="zh-CN" altLang="en-US" sz="24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9" name="文本框 275473"/>
          <p:cNvSpPr txBox="1">
            <a:spLocks noChangeArrowheads="1"/>
          </p:cNvSpPr>
          <p:nvPr/>
        </p:nvSpPr>
        <p:spPr bwMode="auto">
          <a:xfrm>
            <a:off x="785786" y="5929330"/>
            <a:ext cx="857256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费用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文本框 275473"/>
          <p:cNvSpPr txBox="1">
            <a:spLocks noChangeArrowheads="1"/>
          </p:cNvSpPr>
          <p:nvPr/>
        </p:nvSpPr>
        <p:spPr bwMode="auto">
          <a:xfrm>
            <a:off x="3428992" y="1428736"/>
            <a:ext cx="857256" cy="381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质量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文本框 275473"/>
          <p:cNvSpPr txBox="1">
            <a:spLocks noChangeArrowheads="1"/>
          </p:cNvSpPr>
          <p:nvPr/>
        </p:nvSpPr>
        <p:spPr bwMode="auto">
          <a:xfrm>
            <a:off x="2357422" y="285728"/>
            <a:ext cx="4214842" cy="5715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3600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项目管理目标系统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pPr>
                <a:buNone/>
                <a:defRPr/>
              </a:pPr>
              <a:t>9</a:t>
            </a:fld>
            <a:endParaRPr lang="zh-CN" altLang="en-US" dirty="0"/>
          </a:p>
        </p:txBody>
      </p:sp>
      <p:grpSp>
        <p:nvGrpSpPr>
          <p:cNvPr id="6" name="组合 19"/>
          <p:cNvGrpSpPr/>
          <p:nvPr/>
        </p:nvGrpSpPr>
        <p:grpSpPr>
          <a:xfrm>
            <a:off x="1714480" y="1714488"/>
            <a:ext cx="6215106" cy="4191000"/>
            <a:chOff x="1763713" y="1989138"/>
            <a:chExt cx="6337300" cy="4191000"/>
          </a:xfrm>
        </p:grpSpPr>
        <p:grpSp>
          <p:nvGrpSpPr>
            <p:cNvPr id="7" name="组合 276481"/>
            <p:cNvGrpSpPr>
              <a:grpSpLocks/>
            </p:cNvGrpSpPr>
            <p:nvPr/>
          </p:nvGrpSpPr>
          <p:grpSpPr bwMode="auto">
            <a:xfrm>
              <a:off x="1763713" y="1989138"/>
              <a:ext cx="6019800" cy="4191000"/>
              <a:chOff x="1200" y="1152"/>
              <a:chExt cx="3792" cy="2640"/>
            </a:xfrm>
          </p:grpSpPr>
          <p:sp>
            <p:nvSpPr>
              <p:cNvPr id="10" name="流程图: 文档 276482"/>
              <p:cNvSpPr>
                <a:spLocks noChangeArrowheads="1"/>
              </p:cNvSpPr>
              <p:nvPr/>
            </p:nvSpPr>
            <p:spPr bwMode="auto">
              <a:xfrm>
                <a:off x="2304" y="1152"/>
                <a:ext cx="1008" cy="384"/>
              </a:xfrm>
              <a:prstGeom prst="flowChartDocument">
                <a:avLst/>
              </a:prstGeom>
              <a:solidFill>
                <a:srgbClr val="00FFFF"/>
              </a:solidFill>
              <a:ln w="12700">
                <a:solidFill>
                  <a:schemeClr val="accent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rgbClr val="000066"/>
                    </a:solidFill>
                    <a:latin typeface="Times New Roman" pitchFamily="18" charset="0"/>
                  </a:rPr>
                  <a:t>项目批准</a:t>
                </a:r>
                <a:endParaRPr lang="zh-CN" altLang="en-US" sz="240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椭圆 276483"/>
              <p:cNvSpPr>
                <a:spLocks noChangeArrowheads="1"/>
              </p:cNvSpPr>
              <p:nvPr/>
            </p:nvSpPr>
            <p:spPr bwMode="auto">
              <a:xfrm>
                <a:off x="2496" y="1728"/>
                <a:ext cx="720" cy="57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itchFamily="18" charset="0"/>
                  </a:rPr>
                  <a:t>范围</a:t>
                </a:r>
                <a:endParaRPr lang="zh-CN" altLang="en-US" sz="2400" dirty="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椭圆 276484"/>
              <p:cNvSpPr>
                <a:spLocks noChangeArrowheads="1"/>
              </p:cNvSpPr>
              <p:nvPr/>
            </p:nvSpPr>
            <p:spPr bwMode="auto">
              <a:xfrm>
                <a:off x="4272" y="2544"/>
                <a:ext cx="720" cy="57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itchFamily="18" charset="0"/>
                  </a:rPr>
                  <a:t>成本</a:t>
                </a:r>
                <a:endParaRPr lang="zh-CN" altLang="en-US" sz="2400" dirty="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椭圆 276485"/>
              <p:cNvSpPr>
                <a:spLocks noChangeArrowheads="1"/>
              </p:cNvSpPr>
              <p:nvPr/>
            </p:nvSpPr>
            <p:spPr bwMode="auto">
              <a:xfrm>
                <a:off x="1200" y="3024"/>
                <a:ext cx="672" cy="57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itchFamily="18" charset="0"/>
                  </a:rPr>
                  <a:t>进度</a:t>
                </a:r>
                <a:endParaRPr lang="zh-CN" altLang="en-US" sz="2400" dirty="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椭圆 276486"/>
              <p:cNvSpPr>
                <a:spLocks noChangeArrowheads="1"/>
              </p:cNvSpPr>
              <p:nvPr/>
            </p:nvSpPr>
            <p:spPr bwMode="auto">
              <a:xfrm>
                <a:off x="3408" y="3216"/>
                <a:ext cx="768" cy="576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itchFamily="18" charset="0"/>
                  </a:rPr>
                  <a:t>质量</a:t>
                </a:r>
                <a:endParaRPr lang="zh-CN" altLang="en-US" sz="2400" dirty="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椭圆 276487"/>
              <p:cNvSpPr>
                <a:spLocks noChangeArrowheads="1"/>
              </p:cNvSpPr>
              <p:nvPr/>
            </p:nvSpPr>
            <p:spPr bwMode="auto">
              <a:xfrm>
                <a:off x="2256" y="2544"/>
                <a:ext cx="1056" cy="62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algn="ctr" eaLnBrk="0" hangingPunct="0">
                  <a:buNone/>
                </a:pPr>
                <a:r>
                  <a:rPr lang="zh-CN" altLang="en-US" sz="2400" b="1" dirty="0">
                    <a:solidFill>
                      <a:srgbClr val="000066"/>
                    </a:solidFill>
                    <a:latin typeface="Times New Roman" pitchFamily="18" charset="0"/>
                  </a:rPr>
                  <a:t>组织</a:t>
                </a:r>
                <a:endParaRPr lang="zh-CN" altLang="en-US" sz="2400" b="1" dirty="0">
                  <a:latin typeface="Times New Roman" pitchFamily="18" charset="0"/>
                </a:endParaRPr>
              </a:p>
            </p:txBody>
          </p:sp>
          <p:cxnSp>
            <p:nvCxnSpPr>
              <p:cNvPr id="16" name="直接箭头连接符 276488"/>
              <p:cNvCxnSpPr>
                <a:cxnSpLocks noChangeShapeType="1"/>
                <a:stCxn id="11" idx="3"/>
                <a:endCxn id="13" idx="7"/>
              </p:cNvCxnSpPr>
              <p:nvPr/>
            </p:nvCxnSpPr>
            <p:spPr bwMode="auto">
              <a:xfrm flipH="1">
                <a:off x="1774" y="2220"/>
                <a:ext cx="827" cy="888"/>
              </a:xfrm>
              <a:prstGeom prst="straightConnector1">
                <a:avLst/>
              </a:prstGeom>
              <a:noFill/>
              <a:ln w="50800">
                <a:solidFill>
                  <a:schemeClr val="tx1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17" name="直接箭头连接符 276489"/>
              <p:cNvCxnSpPr>
                <a:cxnSpLocks noChangeShapeType="1"/>
                <a:stCxn id="15" idx="2"/>
                <a:endCxn id="13" idx="7"/>
              </p:cNvCxnSpPr>
              <p:nvPr/>
            </p:nvCxnSpPr>
            <p:spPr bwMode="auto">
              <a:xfrm flipH="1">
                <a:off x="1774" y="2856"/>
                <a:ext cx="473" cy="252"/>
              </a:xfrm>
              <a:prstGeom prst="straightConnector1">
                <a:avLst/>
              </a:prstGeom>
              <a:noFill/>
              <a:ln w="50800">
                <a:solidFill>
                  <a:srgbClr val="FF0000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18" name="直接箭头连接符 276490"/>
              <p:cNvCxnSpPr>
                <a:cxnSpLocks noChangeShapeType="1"/>
                <a:stCxn id="11" idx="6"/>
                <a:endCxn id="12" idx="1"/>
              </p:cNvCxnSpPr>
              <p:nvPr/>
            </p:nvCxnSpPr>
            <p:spPr bwMode="auto">
              <a:xfrm>
                <a:off x="3216" y="2016"/>
                <a:ext cx="1161" cy="612"/>
              </a:xfrm>
              <a:prstGeom prst="straightConnector1">
                <a:avLst/>
              </a:prstGeom>
              <a:noFill/>
              <a:ln w="50800">
                <a:solidFill>
                  <a:schemeClr val="tx1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19" name="直接箭头连接符 276491"/>
              <p:cNvCxnSpPr>
                <a:cxnSpLocks noChangeShapeType="1"/>
              </p:cNvCxnSpPr>
              <p:nvPr/>
            </p:nvCxnSpPr>
            <p:spPr bwMode="auto">
              <a:xfrm flipV="1">
                <a:off x="3333" y="2832"/>
                <a:ext cx="951" cy="0"/>
              </a:xfrm>
              <a:prstGeom prst="straightConnector1">
                <a:avLst/>
              </a:prstGeom>
              <a:noFill/>
              <a:ln w="50800">
                <a:solidFill>
                  <a:srgbClr val="FF0000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20" name="直接箭头连接符 276492"/>
              <p:cNvCxnSpPr>
                <a:cxnSpLocks noChangeShapeType="1"/>
                <a:stCxn id="15" idx="0"/>
                <a:endCxn id="11" idx="4"/>
              </p:cNvCxnSpPr>
              <p:nvPr/>
            </p:nvCxnSpPr>
            <p:spPr bwMode="auto">
              <a:xfrm flipV="1">
                <a:off x="2784" y="2304"/>
                <a:ext cx="72" cy="231"/>
              </a:xfrm>
              <a:prstGeom prst="straightConnector1">
                <a:avLst/>
              </a:prstGeom>
              <a:noFill/>
              <a:ln w="50800">
                <a:solidFill>
                  <a:srgbClr val="FF0000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21" name="直接箭头连接符 276493"/>
              <p:cNvCxnSpPr>
                <a:cxnSpLocks noChangeShapeType="1"/>
              </p:cNvCxnSpPr>
              <p:nvPr/>
            </p:nvCxnSpPr>
            <p:spPr bwMode="auto">
              <a:xfrm>
                <a:off x="2832" y="1536"/>
                <a:ext cx="0" cy="261"/>
              </a:xfrm>
              <a:prstGeom prst="straightConnector1">
                <a:avLst/>
              </a:prstGeom>
              <a:noFill/>
              <a:ln w="50800">
                <a:solidFill>
                  <a:srgbClr val="00FFFF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22" name="直接箭头连接符 276494"/>
              <p:cNvCxnSpPr>
                <a:cxnSpLocks noChangeShapeType="1"/>
                <a:stCxn id="11" idx="5"/>
                <a:endCxn id="14" idx="0"/>
              </p:cNvCxnSpPr>
              <p:nvPr/>
            </p:nvCxnSpPr>
            <p:spPr bwMode="auto">
              <a:xfrm>
                <a:off x="3111" y="2220"/>
                <a:ext cx="681" cy="996"/>
              </a:xfrm>
              <a:prstGeom prst="straightConnector1">
                <a:avLst/>
              </a:prstGeom>
              <a:noFill/>
              <a:ln w="50800">
                <a:solidFill>
                  <a:schemeClr val="tx1"/>
                </a:solidFill>
                <a:round/>
                <a:headEnd type="none" w="sm" len="sm"/>
                <a:tailEnd type="stealth" w="lg" len="lg"/>
              </a:ln>
            </p:spPr>
          </p:cxnSp>
          <p:cxnSp>
            <p:nvCxnSpPr>
              <p:cNvPr id="23" name="直接箭头连接符 276495"/>
              <p:cNvCxnSpPr>
                <a:cxnSpLocks noChangeShapeType="1"/>
                <a:stCxn id="15" idx="5"/>
                <a:endCxn id="14" idx="1"/>
              </p:cNvCxnSpPr>
              <p:nvPr/>
            </p:nvCxnSpPr>
            <p:spPr bwMode="auto">
              <a:xfrm>
                <a:off x="3157" y="3086"/>
                <a:ext cx="363" cy="214"/>
              </a:xfrm>
              <a:prstGeom prst="straightConnector1">
                <a:avLst/>
              </a:prstGeom>
              <a:noFill/>
              <a:ln w="50800">
                <a:solidFill>
                  <a:srgbClr val="FF0000"/>
                </a:solidFill>
                <a:round/>
                <a:headEnd type="none" w="sm" len="sm"/>
                <a:tailEnd type="stealth" w="lg" len="lg"/>
              </a:ln>
            </p:spPr>
          </p:cxnSp>
        </p:grpSp>
        <p:sp>
          <p:nvSpPr>
            <p:cNvPr id="8" name="圆角矩形标注 276497"/>
            <p:cNvSpPr>
              <a:spLocks noChangeArrowheads="1"/>
            </p:cNvSpPr>
            <p:nvPr/>
          </p:nvSpPr>
          <p:spPr bwMode="auto">
            <a:xfrm>
              <a:off x="6227763" y="1989138"/>
              <a:ext cx="1873250" cy="1152525"/>
            </a:xfrm>
            <a:prstGeom prst="wedgeRoundRectCallout">
              <a:avLst>
                <a:gd name="adj1" fmla="val -111523"/>
                <a:gd name="adj2" fmla="val 59917"/>
                <a:gd name="adj3" fmla="val 16667"/>
              </a:avLst>
            </a:prstGeom>
            <a:noFill/>
            <a:ln w="9525">
              <a:solidFill>
                <a:srgbClr val="000066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" hangingPunct="0">
                <a:spcBef>
                  <a:spcPct val="20000"/>
                </a:spcBef>
              </a:pPr>
              <a:endParaRPr lang="zh-CN" altLang="zh-CN" sz="3200">
                <a:solidFill>
                  <a:schemeClr val="tx1"/>
                </a:solidFill>
                <a:latin typeface="Impact" pitchFamily="34" charset="0"/>
                <a:ea typeface="方正隶变简体" pitchFamily="2" charset="-122"/>
              </a:endParaRPr>
            </a:p>
          </p:txBody>
        </p:sp>
        <p:sp>
          <p:nvSpPr>
            <p:cNvPr id="9" name="文本框 276498"/>
            <p:cNvSpPr txBox="1">
              <a:spLocks noChangeArrowheads="1"/>
            </p:cNvSpPr>
            <p:nvPr/>
          </p:nvSpPr>
          <p:spPr bwMode="auto">
            <a:xfrm>
              <a:off x="6227763" y="2143116"/>
              <a:ext cx="1751056" cy="867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fontAlgn="b" hangingPunct="0">
                <a:lnSpc>
                  <a:spcPct val="60000"/>
                </a:lnSpc>
                <a:spcBef>
                  <a:spcPct val="50000"/>
                </a:spcBef>
                <a:buNone/>
              </a:pPr>
              <a:r>
                <a:rPr lang="zh-CN" altLang="en-US" sz="1800" b="1" dirty="0" smtClean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为</a:t>
              </a:r>
              <a:r>
                <a:rPr lang="zh-CN" altLang="en-US" sz="1800" b="1" dirty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达项目目标</a:t>
              </a:r>
            </a:p>
            <a:p>
              <a:pPr eaLnBrk="0" fontAlgn="b" hangingPunct="0">
                <a:lnSpc>
                  <a:spcPct val="60000"/>
                </a:lnSpc>
                <a:spcBef>
                  <a:spcPct val="50000"/>
                </a:spcBef>
                <a:buNone/>
              </a:pPr>
              <a:r>
                <a:rPr lang="zh-CN" altLang="en-US" sz="1800" b="1" dirty="0" smtClean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所</a:t>
              </a:r>
              <a:r>
                <a:rPr lang="zh-CN" altLang="en-US" sz="1800" b="1" dirty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要求完成的</a:t>
              </a:r>
            </a:p>
            <a:p>
              <a:pPr eaLnBrk="0" fontAlgn="b" hangingPunct="0">
                <a:lnSpc>
                  <a:spcPct val="60000"/>
                </a:lnSpc>
                <a:spcBef>
                  <a:spcPct val="50000"/>
                </a:spcBef>
                <a:buNone/>
              </a:pPr>
              <a:r>
                <a:rPr lang="zh-CN" altLang="en-US" sz="1800" b="1" dirty="0" smtClean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全部</a:t>
              </a:r>
              <a:r>
                <a:rPr lang="zh-CN" altLang="en-US" sz="1800" b="1" dirty="0">
                  <a:solidFill>
                    <a:srgbClr val="3333FF"/>
                  </a:solidFill>
                  <a:latin typeface="Impact" pitchFamily="34" charset="0"/>
                  <a:ea typeface="方正隶变简体" pitchFamily="2" charset="-122"/>
                </a:rPr>
                <a:t>工作</a:t>
              </a:r>
            </a:p>
          </p:txBody>
        </p:sp>
      </p:grpSp>
      <p:sp>
        <p:nvSpPr>
          <p:cNvPr id="24" name="文本框 275473"/>
          <p:cNvSpPr txBox="1">
            <a:spLocks noChangeArrowheads="1"/>
          </p:cNvSpPr>
          <p:nvPr/>
        </p:nvSpPr>
        <p:spPr bwMode="auto">
          <a:xfrm>
            <a:off x="3571868" y="357166"/>
            <a:ext cx="2000264" cy="50006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多重性</a:t>
            </a:r>
            <a:endParaRPr lang="zh-CN" altLang="en-US" sz="36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报表分析pp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报表分析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</TotalTime>
  <Pages>0</Pages>
  <Words>1789</Words>
  <Characters>0</Characters>
  <PresentationFormat>全屏显示(4:3)</PresentationFormat>
  <Lines>0</Lines>
  <Paragraphs>443</Paragraphs>
  <Slides>49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报表分析ppt</vt:lpstr>
      <vt:lpstr>幻灯片 1</vt:lpstr>
      <vt:lpstr>幻灯片 2</vt:lpstr>
      <vt:lpstr>幻灯片 3</vt:lpstr>
      <vt:lpstr>幻灯片 4</vt:lpstr>
      <vt:lpstr>幻灯片 5</vt:lpstr>
      <vt:lpstr>本次培训主要内容</vt:lpstr>
      <vt:lpstr>幻灯片 7</vt:lpstr>
      <vt:lpstr>幻灯片 8</vt:lpstr>
      <vt:lpstr>幻灯片 9</vt:lpstr>
      <vt:lpstr>幻灯片 10</vt:lpstr>
      <vt:lpstr>幻灯片 11</vt:lpstr>
      <vt:lpstr>幻灯片 12</vt:lpstr>
      <vt:lpstr>一、概述</vt:lpstr>
      <vt:lpstr>一、概述</vt:lpstr>
      <vt:lpstr>一、概述</vt:lpstr>
      <vt:lpstr>一、概述</vt:lpstr>
      <vt:lpstr>一、概述</vt:lpstr>
      <vt:lpstr>幻灯片 18</vt:lpstr>
      <vt:lpstr>一、概述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二、进度控制</vt:lpstr>
      <vt:lpstr>二、进度控制</vt:lpstr>
      <vt:lpstr>二、进度控制</vt:lpstr>
      <vt:lpstr>二、进度控制</vt:lpstr>
      <vt:lpstr>二、进度控制</vt:lpstr>
      <vt:lpstr>二、进度控制</vt:lpstr>
      <vt:lpstr>二、进度控制</vt:lpstr>
      <vt:lpstr>二、进度控制</vt:lpstr>
      <vt:lpstr>二、进度控制</vt:lpstr>
      <vt:lpstr>幻灯片 36</vt:lpstr>
      <vt:lpstr>三、投资控制</vt:lpstr>
      <vt:lpstr>三、投资控制</vt:lpstr>
      <vt:lpstr>三、投资控制</vt:lpstr>
      <vt:lpstr>三、投资控制</vt:lpstr>
      <vt:lpstr>四、质量控制</vt:lpstr>
      <vt:lpstr>四、质量控制</vt:lpstr>
      <vt:lpstr>四、质量控制</vt:lpstr>
      <vt:lpstr>四、质量控制</vt:lpstr>
      <vt:lpstr>四、质量控制</vt:lpstr>
      <vt:lpstr>四、质量控制</vt:lpstr>
      <vt:lpstr>四、质量控制</vt:lpstr>
      <vt:lpstr>四、质量控制</vt:lpstr>
      <vt:lpstr>幻灯片 49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远洋地产有限公司</dc:title>
  <dc:creator>CN=路晓红/O=中远房地产</dc:creator>
  <cp:lastModifiedBy>Windows 用户</cp:lastModifiedBy>
  <cp:revision>570</cp:revision>
  <dcterms:created xsi:type="dcterms:W3CDTF">2007-10-17T03:12:53Z</dcterms:created>
  <dcterms:modified xsi:type="dcterms:W3CDTF">2018-12-13T08:00:02Z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