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85" r:id="rId4"/>
    <p:sldId id="267" r:id="rId6"/>
    <p:sldId id="268" r:id="rId7"/>
    <p:sldId id="273" r:id="rId8"/>
    <p:sldId id="265" r:id="rId9"/>
    <p:sldId id="286" r:id="rId10"/>
    <p:sldId id="274" r:id="rId11"/>
    <p:sldId id="275" r:id="rId12"/>
    <p:sldId id="276" r:id="rId13"/>
    <p:sldId id="290" r:id="rId14"/>
    <p:sldId id="292" r:id="rId15"/>
    <p:sldId id="293" r:id="rId16"/>
    <p:sldId id="278" r:id="rId17"/>
    <p:sldId id="279" r:id="rId18"/>
    <p:sldId id="294" r:id="rId19"/>
    <p:sldId id="295" r:id="rId20"/>
    <p:sldId id="262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B62"/>
    <a:srgbClr val="CFDEF3"/>
    <a:srgbClr val="0A435E"/>
    <a:srgbClr val="4D4D4D"/>
    <a:srgbClr val="1C1C1C"/>
    <a:srgbClr val="88D7D4"/>
    <a:srgbClr val="FFFFFF"/>
    <a:srgbClr val="409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66" d="100"/>
          <a:sy n="66" d="100"/>
        </p:scale>
        <p:origin x="0" y="0"/>
      </p:cViewPr>
      <p:guideLst>
        <p:guide orient="horz" pos="2198"/>
        <p:guide pos="2971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78436-2679-4B9C-9081-E6E4EFE3CD1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未标4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2412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31913" y="3349625"/>
            <a:ext cx="7772400" cy="1470025"/>
          </a:xfrm>
        </p:spPr>
        <p:txBody>
          <a:bodyPr/>
          <a:lstStyle>
            <a:lvl1pPr>
              <a:defRPr sz="44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zh-CN" noProof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smtClean="0">
              <a:sym typeface="Arial" panose="020B0604020202020204" pitchFamily="34" charset="0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663825" y="4603750"/>
            <a:ext cx="6400800" cy="1752600"/>
          </a:xfrm>
        </p:spPr>
        <p:txBody>
          <a:bodyPr/>
          <a:lstStyle>
            <a:lvl1pPr marL="0" indent="0" algn="r">
              <a:defRPr sz="2400">
                <a:solidFill>
                  <a:schemeClr val="bg1"/>
                </a:solidFill>
                <a:latin typeface="HelveticaNeueLT Pro 43 LtEx" charset="0"/>
              </a:defRPr>
            </a:lvl1pPr>
          </a:lstStyle>
          <a:p>
            <a:pPr lvl="0"/>
            <a:r>
              <a:rPr lang="zh-CN" altLang="zh-CN" noProof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noProof="0" smtClean="0">
              <a:sym typeface="Arial" panose="020B0604020202020204" pitchFamily="34" charset="0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C69A14-84C7-45C1-B6E1-4C919B3F05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01D5565-654C-4787-86BA-31C56381A351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3188" y="346075"/>
            <a:ext cx="2233612" cy="57800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247650" y="346075"/>
            <a:ext cx="6548438" cy="57800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-247650" y="346075"/>
            <a:ext cx="2733675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47650" y="346075"/>
            <a:ext cx="2733675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未标题-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/>
          <p:nvPr userDrawn="1"/>
        </p:nvSpPr>
        <p:spPr>
          <a:xfrm>
            <a:off x="0" y="0"/>
            <a:ext cx="9144000" cy="6865938"/>
          </a:xfrm>
          <a:prstGeom prst="rect">
            <a:avLst/>
          </a:prstGeom>
          <a:solidFill>
            <a:srgbClr val="FFFFFF">
              <a:alpha val="61960"/>
            </a:srgbClr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88AAC2-72E1-4AEF-A4F1-F368CAF4A44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99ABAF-246A-4E51-AB13-C98347810F1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2" name="Picture 8" descr="未标题-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88" y="595313"/>
            <a:ext cx="2482850" cy="65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3" name="Rectangle 2"/>
          <p:cNvSpPr>
            <a:spLocks noGrp="1"/>
          </p:cNvSpPr>
          <p:nvPr>
            <p:ph type="title"/>
          </p:nvPr>
        </p:nvSpPr>
        <p:spPr>
          <a:xfrm>
            <a:off x="-247650" y="346075"/>
            <a:ext cx="27336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2400" kern="1200">
          <a:solidFill>
            <a:schemeClr val="bg1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华文细黑" panose="02010600040101010101" pitchFamily="2" charset="-122"/>
          <a:ea typeface="黑体" panose="02010609060101010101" pitchFamily="49" charset="-122"/>
          <a:sym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华文细黑" panose="02010600040101010101" pitchFamily="2" charset="-122"/>
          <a:ea typeface="黑体" panose="02010609060101010101" pitchFamily="49" charset="-122"/>
          <a:sym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华文细黑" panose="02010600040101010101" pitchFamily="2" charset="-122"/>
          <a:ea typeface="黑体" panose="02010609060101010101" pitchFamily="49" charset="-122"/>
          <a:sym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华文细黑" panose="02010600040101010101" pitchFamily="2" charset="-122"/>
          <a:ea typeface="黑体" panose="02010609060101010101" pitchFamily="49" charset="-122"/>
          <a:sym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华文细黑" panose="02010600040101010101" pitchFamily="2" charset="-122"/>
          <a:ea typeface="黑体" panose="02010609060101010101" pitchFamily="49" charset="-122"/>
          <a:sym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华文细黑" panose="02010600040101010101" pitchFamily="2" charset="-122"/>
          <a:ea typeface="黑体" panose="02010609060101010101" pitchFamily="49" charset="-122"/>
          <a:sym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华文细黑" panose="02010600040101010101" pitchFamily="2" charset="-122"/>
          <a:ea typeface="黑体" panose="02010609060101010101" pitchFamily="49" charset="-122"/>
          <a:sym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华文细黑" panose="02010600040101010101" pitchFamily="2" charset="-122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6350" indent="-635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kern="1200">
          <a:solidFill>
            <a:srgbClr val="4D4D4D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kern="1200">
          <a:solidFill>
            <a:srgbClr val="4D4D4D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kern="1200">
          <a:solidFill>
            <a:srgbClr val="4D4D4D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kern="1200">
          <a:solidFill>
            <a:srgbClr val="4D4D4D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kern="1200">
          <a:solidFill>
            <a:srgbClr val="4D4D4D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未标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1905"/>
            <a:ext cx="9142412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4716463" y="3540125"/>
            <a:ext cx="44275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内蒙古建筑业信息管理平台</a:t>
            </a:r>
            <a:r>
              <a:rPr lang="zh-CN" altLang="en-US" sz="4400" dirty="0">
                <a:solidFill>
                  <a:schemeClr val="bg1"/>
                </a:solidFill>
                <a:latin typeface="Arial" panose="020B0604020202020204" pitchFamily="34" charset="0"/>
              </a:rPr>
              <a:t>                                                   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4716780" y="4186555"/>
            <a:ext cx="4457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系统操作员培训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1" name="Line 5"/>
          <p:cNvSpPr/>
          <p:nvPr/>
        </p:nvSpPr>
        <p:spPr>
          <a:xfrm>
            <a:off x="4716463" y="4184650"/>
            <a:ext cx="4427537" cy="1588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8" name="Text Box 14"/>
          <p:cNvSpPr txBox="1"/>
          <p:nvPr/>
        </p:nvSpPr>
        <p:spPr>
          <a:xfrm>
            <a:off x="-98425" y="700405"/>
            <a:ext cx="28873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钉钉登录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8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13623" y="1787525"/>
            <a:ext cx="6778625" cy="4181475"/>
          </a:xfrm>
        </p:spPr>
      </p:pic>
      <p:sp>
        <p:nvSpPr>
          <p:cNvPr id="2" name="流程图: 可选过程 1"/>
          <p:cNvSpPr/>
          <p:nvPr/>
        </p:nvSpPr>
        <p:spPr>
          <a:xfrm>
            <a:off x="4988878" y="1216025"/>
            <a:ext cx="2071688" cy="571500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trike="noStrike" noProof="1" dirty="0" smtClean="0"/>
              <a:t>电脑版</a:t>
            </a:r>
            <a:endParaRPr lang="zh-CN" altLang="en-US" strike="noStrike" noProof="1" dirty="0"/>
          </a:p>
        </p:txBody>
      </p:sp>
      <p:grpSp>
        <p:nvGrpSpPr>
          <p:cNvPr id="106" name="组合 105"/>
          <p:cNvGrpSpPr/>
          <p:nvPr/>
        </p:nvGrpSpPr>
        <p:grpSpPr>
          <a:xfrm>
            <a:off x="147955" y="5014595"/>
            <a:ext cx="2673985" cy="1559560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1062322" y="5229400"/>
            <a:ext cx="335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 smtClean="0">
                <a:solidFill>
                  <a:schemeClr val="tx2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三</a:t>
            </a:r>
            <a:endParaRPr lang="en-US" altLang="zh-CN" sz="2000" dirty="0" smtClean="0">
              <a:solidFill>
                <a:schemeClr val="tx2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8590" y="5596890"/>
            <a:ext cx="28086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5875" indent="-15875" eaLnBrk="1" hangingPunct="1"/>
            <a:r>
              <a:rPr lang="zh-CN" altLang="en-US" sz="1800" dirty="0">
                <a:sym typeface="+mn-ea"/>
              </a:rPr>
              <a:t>加入信息平台操作员群后，在钉钉信息页面会出现欢迎加入某群的信息。</a:t>
            </a:r>
            <a:endParaRPr lang="en-US" altLang="zh-CN" sz="18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p>
            <a:pPr algn="ctr"/>
            <a:r>
              <a:rPr lang="zh-CN" altLang="en-US" sz="2000"/>
              <a:t>选择审批事项</a:t>
            </a:r>
            <a:endParaRPr lang="zh-CN" altLang="en-US" sz="2000"/>
          </a:p>
        </p:txBody>
      </p:sp>
      <p:pic>
        <p:nvPicPr>
          <p:cNvPr id="7" name="图片 6" descr="~UODF_2Z{~{6WV4{HWB6XE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" y="1337945"/>
            <a:ext cx="8021320" cy="4182110"/>
          </a:xfrm>
          <a:prstGeom prst="rect">
            <a:avLst/>
          </a:prstGeom>
        </p:spPr>
      </p:pic>
      <p:grpSp>
        <p:nvGrpSpPr>
          <p:cNvPr id="113" name="组合 112"/>
          <p:cNvGrpSpPr/>
          <p:nvPr/>
        </p:nvGrpSpPr>
        <p:grpSpPr>
          <a:xfrm>
            <a:off x="6229985" y="4714240"/>
            <a:ext cx="2517775" cy="149161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7096528" y="4864266"/>
            <a:ext cx="43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dirty="0" smtClean="0">
                <a:solidFill>
                  <a:schemeClr val="tx2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四</a:t>
            </a:r>
            <a:endParaRPr lang="zh-CN" altLang="en-US" sz="2000" dirty="0" smtClean="0">
              <a:solidFill>
                <a:schemeClr val="tx2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99403" y="5294211"/>
            <a:ext cx="177739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在审批项中进行业务的办理</a:t>
            </a:r>
            <a:endParaRPr lang="zh-CN" altLang="en-US" sz="20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848632" y="207953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1651000" y="2990838"/>
            <a:ext cx="5689600" cy="1079512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9600" h="1079512">
                <a:moveTo>
                  <a:pt x="0" y="1079512"/>
                </a:moveTo>
                <a:cubicBezTo>
                  <a:pt x="641350" y="541878"/>
                  <a:pt x="1282700" y="4245"/>
                  <a:pt x="1917700" y="12"/>
                </a:cubicBezTo>
                <a:cubicBezTo>
                  <a:pt x="2552700" y="-4221"/>
                  <a:pt x="3181350" y="1051995"/>
                  <a:pt x="3810000" y="1054112"/>
                </a:cubicBezTo>
                <a:cubicBezTo>
                  <a:pt x="4438650" y="1056229"/>
                  <a:pt x="5372100" y="158762"/>
                  <a:pt x="5689600" y="12712"/>
                </a:cubicBezTo>
              </a:path>
            </a:pathLst>
          </a:cu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6"/>
          <p:cNvSpPr txBox="1">
            <a:spLocks noChangeArrowheads="1"/>
          </p:cNvSpPr>
          <p:nvPr/>
        </p:nvSpPr>
        <p:spPr bwMode="auto">
          <a:xfrm>
            <a:off x="647065" y="2633980"/>
            <a:ext cx="189484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b="1" dirty="0">
                <a:latin typeface="Constantia" panose="02030602050306030303" charset="0"/>
                <a:sym typeface="+mn-ea"/>
              </a:rPr>
              <a:t>企业选项中选择“内蒙古建筑业协会”</a:t>
            </a:r>
            <a:endParaRPr lang="zh-CN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5" name="TextBox 6"/>
          <p:cNvSpPr txBox="1">
            <a:spLocks noChangeArrowheads="1"/>
          </p:cNvSpPr>
          <p:nvPr/>
        </p:nvSpPr>
        <p:spPr bwMode="auto">
          <a:xfrm>
            <a:off x="2369185" y="4070350"/>
            <a:ext cx="22574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b="1" dirty="0">
                <a:latin typeface="Constantia" panose="02030602050306030303" charset="0"/>
                <a:sym typeface="+mn-ea"/>
              </a:rPr>
              <a:t>选择需要办理的事项</a:t>
            </a:r>
            <a:endParaRPr lang="zh-CN" altLang="en-US" b="1" dirty="0">
              <a:solidFill>
                <a:schemeClr val="tx1"/>
              </a:solidFill>
              <a:latin typeface="Constantia" panose="02030602050306030303" charset="0"/>
              <a:ea typeface="宋体" panose="02010600030101010101" pitchFamily="2" charset="-122"/>
              <a:sym typeface="+mn-ea"/>
            </a:endParaRPr>
          </a:p>
          <a:p>
            <a:endParaRPr lang="zh-CN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6" name="TextBox 6"/>
          <p:cNvSpPr txBox="1">
            <a:spLocks noChangeArrowheads="1"/>
          </p:cNvSpPr>
          <p:nvPr/>
        </p:nvSpPr>
        <p:spPr bwMode="auto">
          <a:xfrm>
            <a:off x="4605612" y="2272256"/>
            <a:ext cx="185078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b="1" dirty="0">
                <a:latin typeface="Constantia" panose="02030602050306030303" charset="0"/>
                <a:sym typeface="+mn-ea"/>
              </a:rPr>
              <a:t>根据不同业务填写内容，并上传所需附件，提交审核。</a:t>
            </a:r>
            <a:endParaRPr lang="zh-CN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7" name="TextBox 6"/>
          <p:cNvSpPr txBox="1">
            <a:spLocks noChangeArrowheads="1"/>
          </p:cNvSpPr>
          <p:nvPr/>
        </p:nvSpPr>
        <p:spPr bwMode="auto">
          <a:xfrm>
            <a:off x="6692222" y="3976454"/>
            <a:ext cx="181269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b="1" dirty="0">
                <a:latin typeface="Constantia" panose="02030602050306030303" charset="0"/>
                <a:sym typeface="+mn-ea"/>
              </a:rPr>
              <a:t>审批通过后，办理人员会通过钉钉中留言通知</a:t>
            </a:r>
            <a:endParaRPr lang="zh-CN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46880" y="1161037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1037405" y="1067986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业务办理流程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26111" y="114554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008115" y="3399972"/>
            <a:ext cx="1360493" cy="1360493"/>
            <a:chOff x="1008115" y="2542722"/>
            <a:chExt cx="1360493" cy="1360493"/>
          </a:xfrm>
        </p:grpSpPr>
        <p:grpSp>
          <p:nvGrpSpPr>
            <p:cNvPr id="86" name="组合 8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7" name="同心圆 8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357180" y="2796039"/>
              <a:ext cx="655955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70261" y="3399972"/>
            <a:ext cx="1360493" cy="1360493"/>
            <a:chOff x="4770261" y="2542722"/>
            <a:chExt cx="1360493" cy="1360493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5119326" y="2780033"/>
              <a:ext cx="655955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89188" y="2352221"/>
            <a:ext cx="1360493" cy="1360493"/>
            <a:chOff x="2889188" y="1494971"/>
            <a:chExt cx="1360493" cy="1360493"/>
          </a:xfrm>
        </p:grpSpPr>
        <p:grpSp>
          <p:nvGrpSpPr>
            <p:cNvPr id="80" name="组合 79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1" name="同心圆 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TextBox 109"/>
            <p:cNvSpPr txBox="1"/>
            <p:nvPr/>
          </p:nvSpPr>
          <p:spPr>
            <a:xfrm>
              <a:off x="3238253" y="1729519"/>
              <a:ext cx="655955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1335" y="2352221"/>
            <a:ext cx="1360493" cy="1360493"/>
            <a:chOff x="6651335" y="1494971"/>
            <a:chExt cx="1360493" cy="1360493"/>
          </a:xfrm>
        </p:grpSpPr>
        <p:grpSp>
          <p:nvGrpSpPr>
            <p:cNvPr id="83" name="组合 82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4" name="同心圆 8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6958619" y="1702647"/>
              <a:ext cx="655955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609990" y="7239839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3" name="图片 2" hidden="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91084" y="-193654"/>
            <a:ext cx="8810625" cy="49244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4" grpId="0"/>
      <p:bldP spid="105" grpId="0"/>
      <p:bldP spid="106" grpId="0"/>
      <p:bldP spid="107" grpId="0"/>
      <p:bldP spid="103" grpId="0" bldLvl="0" animBg="1"/>
      <p:bldP spid="116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8" name="Text Box 14"/>
          <p:cNvSpPr txBox="1"/>
          <p:nvPr/>
        </p:nvSpPr>
        <p:spPr>
          <a:xfrm>
            <a:off x="-98425" y="700405"/>
            <a:ext cx="28873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业务办理流程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—1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1000125" y="1247140"/>
            <a:ext cx="5060950" cy="644525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b="1" dirty="0">
              <a:solidFill>
                <a:schemeClr val="tx1"/>
              </a:solidFill>
              <a:latin typeface="Constantia" panose="02030602050306030303" charset="0"/>
              <a:ea typeface="宋体" panose="02010600030101010101" pitchFamily="2" charset="-122"/>
              <a:sym typeface="+mn-ea"/>
            </a:endParaRPr>
          </a:p>
          <a:p>
            <a:pPr algn="ctr" fontAlgn="auto"/>
            <a:r>
              <a:rPr lang="zh-CN" altLang="en-US" b="1" dirty="0">
                <a:solidFill>
                  <a:schemeClr val="tx1"/>
                </a:solidFill>
                <a:latin typeface="Constantia" panose="02030602050306030303" charset="0"/>
                <a:ea typeface="宋体" panose="02010600030101010101" pitchFamily="2" charset="-122"/>
                <a:sym typeface="+mn-ea"/>
              </a:rPr>
              <a:t>企业选项中选择“内蒙古建筑业协会”</a:t>
            </a:r>
            <a:endParaRPr lang="zh-CN" altLang="en-US" b="1" dirty="0">
              <a:solidFill>
                <a:schemeClr val="tx1"/>
              </a:solidFill>
              <a:latin typeface="Constantia" panose="02030602050306030303" charset="0"/>
              <a:ea typeface="宋体" panose="02010600030101010101" pitchFamily="2" charset="-122"/>
              <a:sym typeface="+mn-ea"/>
            </a:endParaRPr>
          </a:p>
          <a:p>
            <a:pPr algn="ctr" fontAlgn="auto"/>
            <a:endParaRPr lang="zh-CN" altLang="en-US" b="1" strike="noStrike" noProof="1" dirty="0">
              <a:solidFill>
                <a:schemeClr val="tx1"/>
              </a:solidFill>
              <a:latin typeface="Constantia" panose="02030602050306030303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24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2035493"/>
            <a:ext cx="7058025" cy="416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8" name="Text Box 14"/>
          <p:cNvSpPr txBox="1"/>
          <p:nvPr/>
        </p:nvSpPr>
        <p:spPr>
          <a:xfrm>
            <a:off x="-98425" y="700405"/>
            <a:ext cx="28873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业务办理流程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1000125" y="1247140"/>
            <a:ext cx="5060950" cy="644525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b="1" dirty="0">
              <a:solidFill>
                <a:schemeClr val="tx1"/>
              </a:solidFill>
              <a:latin typeface="Constantia" panose="02030602050306030303" charset="0"/>
              <a:ea typeface="宋体" panose="02010600030101010101" pitchFamily="2" charset="-122"/>
              <a:sym typeface="+mn-ea"/>
            </a:endParaRPr>
          </a:p>
          <a:p>
            <a:pPr algn="ctr" fontAlgn="auto"/>
            <a:endParaRPr lang="zh-CN" altLang="en-US" b="1" dirty="0">
              <a:solidFill>
                <a:schemeClr val="tx1"/>
              </a:solidFill>
              <a:latin typeface="Constantia" panose="02030602050306030303" charset="0"/>
              <a:ea typeface="宋体" panose="02010600030101010101" pitchFamily="2" charset="-122"/>
              <a:sym typeface="+mn-ea"/>
            </a:endParaRPr>
          </a:p>
          <a:p>
            <a:pPr algn="ctr" fontAlgn="auto"/>
            <a:r>
              <a:rPr lang="zh-CN" altLang="en-US" sz="2000" b="1" dirty="0">
                <a:solidFill>
                  <a:schemeClr val="tx1"/>
                </a:solidFill>
                <a:latin typeface="Constantia" panose="02030602050306030303" charset="0"/>
                <a:ea typeface="宋体" panose="02010600030101010101" pitchFamily="2" charset="-122"/>
                <a:sym typeface="+mn-ea"/>
              </a:rPr>
              <a:t>选择需要办理的事项</a:t>
            </a:r>
            <a:endParaRPr lang="zh-CN" altLang="en-US" sz="2000" b="1" dirty="0">
              <a:solidFill>
                <a:schemeClr val="tx1"/>
              </a:solidFill>
              <a:latin typeface="Constantia" panose="02030602050306030303" charset="0"/>
              <a:ea typeface="宋体" panose="02010600030101010101" pitchFamily="2" charset="-122"/>
              <a:sym typeface="+mn-ea"/>
            </a:endParaRPr>
          </a:p>
          <a:p>
            <a:pPr algn="ctr" fontAlgn="auto"/>
            <a:endParaRPr lang="zh-CN" altLang="en-US" sz="2000" b="1" dirty="0">
              <a:solidFill>
                <a:schemeClr val="tx1"/>
              </a:solidFill>
              <a:latin typeface="Constantia" panose="02030602050306030303" charset="0"/>
              <a:ea typeface="宋体" panose="02010600030101010101" pitchFamily="2" charset="-122"/>
              <a:sym typeface="+mn-ea"/>
            </a:endParaRPr>
          </a:p>
          <a:p>
            <a:pPr algn="ctr" fontAlgn="auto"/>
            <a:endParaRPr lang="zh-CN" altLang="en-US" b="1" strike="noStrike" noProof="1" dirty="0">
              <a:solidFill>
                <a:schemeClr val="tx1"/>
              </a:solidFill>
              <a:latin typeface="Constantia" panose="02030602050306030303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~UODF_2Z{~{6WV4{HWB6XE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555" y="2016125"/>
            <a:ext cx="8021320" cy="41821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8" name="Text Box 14"/>
          <p:cNvSpPr txBox="1"/>
          <p:nvPr/>
        </p:nvSpPr>
        <p:spPr>
          <a:xfrm>
            <a:off x="-98425" y="700405"/>
            <a:ext cx="28873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业务办理流程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—3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 eaLnBrk="1" hangingPunct="1"/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020" y="1881505"/>
            <a:ext cx="63093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>
                <a:latin typeface="Constantia" panose="02030602050306030303" charset="0"/>
                <a:sym typeface="+mn-ea"/>
              </a:rPr>
              <a:t>根据不同业务填写内容，</a:t>
            </a:r>
            <a:endParaRPr lang="zh-CN" altLang="en-US" sz="2000" b="1" dirty="0">
              <a:latin typeface="Constantia" panose="02030602050306030303" charset="0"/>
              <a:sym typeface="+mn-ea"/>
            </a:endParaRPr>
          </a:p>
          <a:p>
            <a:r>
              <a:rPr lang="zh-CN" altLang="en-US" sz="2000" b="1" dirty="0">
                <a:latin typeface="Constantia" panose="02030602050306030303" charset="0"/>
                <a:sym typeface="+mn-ea"/>
              </a:rPr>
              <a:t>并上传所需附件，提交审核。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287020" y="3660775"/>
            <a:ext cx="5865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注：业务办理申请表在服务</a:t>
            </a:r>
            <a:endParaRPr lang="zh-CN" altLang="en-US"/>
          </a:p>
          <a:p>
            <a:r>
              <a:rPr lang="zh-CN" altLang="en-US"/>
              <a:t>中心下载</a:t>
            </a:r>
            <a:endParaRPr lang="zh-CN" altLang="en-US"/>
          </a:p>
        </p:txBody>
      </p:sp>
      <p:pic>
        <p:nvPicPr>
          <p:cNvPr id="7" name="图片 6" descr="X_[%927[J7{ON%N5[B_(MY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2525" y="822325"/>
            <a:ext cx="5115560" cy="58299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8" name="Text Box 14"/>
          <p:cNvSpPr txBox="1"/>
          <p:nvPr/>
        </p:nvSpPr>
        <p:spPr>
          <a:xfrm>
            <a:off x="-86360" y="700405"/>
            <a:ext cx="28873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业务办理流程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—4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5285" y="1450975"/>
            <a:ext cx="52882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 dirty="0">
                <a:latin typeface="Constantia" panose="02030602050306030303" charset="0"/>
                <a:sym typeface="+mn-ea"/>
              </a:rPr>
              <a:t>审批通过后，办理人员会通过钉钉中留言通知</a:t>
            </a:r>
            <a:endParaRPr lang="zh-CN" altLang="en-US" sz="2000"/>
          </a:p>
        </p:txBody>
      </p:sp>
      <p:pic>
        <p:nvPicPr>
          <p:cNvPr id="16386" name="Picture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32393" y="1866265"/>
            <a:ext cx="2911475" cy="438943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148136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109944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1063580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业务办理注意事项</a:t>
            </a:r>
            <a:endParaRPr lang="zh-CN" altLang="en-US" sz="2400" spc="3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74371" y="112330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12725" y="3006090"/>
            <a:ext cx="15722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ym typeface="+mn-ea"/>
              </a:rPr>
              <a:t>统一信用代码备案</a:t>
            </a:r>
            <a:endParaRPr lang="zh-CN" altLang="en-US" sz="20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443189" y="3499119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ym typeface="+mn-ea"/>
              </a:rPr>
              <a:t>旧数据导入</a:t>
            </a:r>
            <a:endParaRPr lang="zh-CN" altLang="en-US" sz="20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86603" y="4256709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ym typeface="+mn-ea"/>
              </a:rPr>
              <a:t>信息修改</a:t>
            </a:r>
            <a:endParaRPr lang="zh-CN" altLang="en-US" sz="20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07876" y="4717516"/>
            <a:ext cx="2468880" cy="3987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ym typeface="+mn-ea"/>
              </a:rPr>
              <a:t>密码重置（学习））</a:t>
            </a:r>
            <a:endParaRPr lang="zh-CN" altLang="en-US" sz="20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66544" y="4717580"/>
            <a:ext cx="2214880" cy="3987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ym typeface="+mn-ea"/>
              </a:rPr>
              <a:t>密码重置（平台）</a:t>
            </a:r>
            <a:endParaRPr lang="zh-CN" altLang="en-US" sz="20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140758" y="2721536"/>
            <a:ext cx="2412192" cy="701179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958742" y="2802181"/>
            <a:ext cx="1706603" cy="1537722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4355465" y="2731135"/>
            <a:ext cx="197485" cy="201168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834255" y="2721610"/>
            <a:ext cx="1104265" cy="1995805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5127625" y="2559685"/>
            <a:ext cx="1885315" cy="1226185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2619548" y="4028810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960886" y="4101047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507990" y="4033102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578620" y="3546684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785689" y="3041759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851771" y="2020357"/>
            <a:ext cx="1402358" cy="1402358"/>
            <a:chOff x="3851771" y="1163107"/>
            <a:chExt cx="1402358" cy="1402358"/>
          </a:xfrm>
        </p:grpSpPr>
        <p:grpSp>
          <p:nvGrpSpPr>
            <p:cNvPr id="43" name="组合 42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3851771" y="1702857"/>
              <a:ext cx="137160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tx2"/>
                  </a:solidFill>
                  <a:latin typeface="+mn-lt"/>
                  <a:ea typeface="+mn-lt"/>
                </a:rPr>
                <a:t>注意事项</a:t>
              </a:r>
              <a:endParaRPr lang="zh-CN" altLang="en-US" sz="2000" b="1" spc="300" dirty="0">
                <a:solidFill>
                  <a:schemeClr val="tx2"/>
                </a:solidFill>
                <a:latin typeface="+mn-lt"/>
                <a:ea typeface="+mn-lt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7239839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88656" y="3795664"/>
            <a:ext cx="156345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·</a:t>
            </a:r>
            <a:r>
              <a:rPr lang="zh-CN" altLang="en-US" sz="1800" dirty="0">
                <a:solidFill>
                  <a:srgbClr val="FF0000"/>
                </a:solidFill>
                <a:sym typeface="+mn-ea"/>
              </a:rPr>
              <a:t>新注册企业</a:t>
            </a:r>
            <a:endParaRPr lang="zh-CN" altLang="en-US" sz="1800" dirty="0">
              <a:solidFill>
                <a:srgbClr val="FF0000"/>
              </a:solidFill>
              <a:latin typeface="Kozuka Gothic Pro R" pitchFamily="34" charset="-128"/>
              <a:ea typeface="Kozuka Gothic Pro R" pitchFamily="34" charset="-128"/>
              <a:sym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9245" y="4742815"/>
            <a:ext cx="2513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·</a:t>
            </a:r>
            <a:r>
              <a:rPr lang="zh-CN" altLang="en-US" sz="1800" dirty="0">
                <a:solidFill>
                  <a:srgbClr val="FF0000"/>
                </a:solidFill>
                <a:sym typeface="+mn-ea"/>
              </a:rPr>
              <a:t>在从业人员在线辅导或考试系统中信息填写错误需要修改的项目</a:t>
            </a:r>
            <a:endParaRPr lang="zh-CN" altLang="en-US" sz="1800" dirty="0">
              <a:solidFill>
                <a:srgbClr val="FF0000"/>
              </a:solidFill>
              <a:latin typeface="Kozuka Gothic Pro R" pitchFamily="34" charset="-128"/>
              <a:ea typeface="Kozuka Gothic Pro R" pitchFamily="34" charset="-128"/>
              <a:sym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77460" y="5116195"/>
            <a:ext cx="3712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8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·</a:t>
            </a:r>
            <a:r>
              <a:rPr lang="zh-CN" altLang="en-US" sz="1800" dirty="0">
                <a:solidFill>
                  <a:srgbClr val="FF0000"/>
                </a:solidFill>
                <a:sym typeface="+mn-ea"/>
              </a:rPr>
              <a:t>从业人员在线辅导系统密码重置</a:t>
            </a:r>
            <a:endParaRPr lang="zh-CN" altLang="en-US" sz="1800" dirty="0">
              <a:solidFill>
                <a:srgbClr val="FF0000"/>
              </a:solidFill>
              <a:sym typeface="+mn-ea"/>
            </a:endParaRPr>
          </a:p>
          <a:p>
            <a:pPr eaLnBrk="1" hangingPunct="1"/>
            <a:r>
              <a:rPr lang="zh-CN" altLang="en-US" sz="18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·</a:t>
            </a:r>
            <a:r>
              <a:rPr lang="zh-CN" altLang="en-US" sz="1800" dirty="0">
                <a:solidFill>
                  <a:srgbClr val="FF0000"/>
                </a:solidFill>
                <a:sym typeface="+mn-ea"/>
              </a:rPr>
              <a:t>从业人员考试系统密码重置</a:t>
            </a:r>
            <a:endParaRPr lang="zh-CN" altLang="en-US" sz="1800" dirty="0">
              <a:solidFill>
                <a:srgbClr val="FF0000"/>
              </a:solidFill>
              <a:latin typeface="Kozuka Gothic Pro R" pitchFamily="34" charset="-128"/>
              <a:ea typeface="Kozuka Gothic Pro R" pitchFamily="34" charset="-128"/>
              <a:sym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88530" y="4023360"/>
            <a:ext cx="1855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·</a:t>
            </a:r>
            <a:r>
              <a:rPr lang="zh-CN" altLang="en-US" sz="1800" dirty="0">
                <a:solidFill>
                  <a:srgbClr val="FF0000"/>
                </a:solidFill>
                <a:sym typeface="+mn-ea"/>
              </a:rPr>
              <a:t>原系统中数据导入至新系统</a:t>
            </a:r>
            <a:endParaRPr lang="zh-CN" altLang="en-US" sz="1800" dirty="0">
              <a:solidFill>
                <a:srgbClr val="FF0000"/>
              </a:solidFill>
              <a:latin typeface="Kozuka Gothic Pro R" pitchFamily="34" charset="-128"/>
              <a:ea typeface="Kozuka Gothic Pro R" pitchFamily="34" charset="-128"/>
              <a:sym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750820" y="5250180"/>
            <a:ext cx="24758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·</a:t>
            </a:r>
            <a:r>
              <a:rPr lang="zh-CN" altLang="en-US" sz="1800" dirty="0">
                <a:solidFill>
                  <a:srgbClr val="FF0000"/>
                </a:solidFill>
                <a:sym typeface="+mn-ea"/>
              </a:rPr>
              <a:t>建筑业信息管理平台密码或用户名找回</a:t>
            </a:r>
            <a:endParaRPr lang="zh-CN" altLang="en-US" sz="1800" dirty="0">
              <a:solidFill>
                <a:srgbClr val="FF0000"/>
              </a:solidFill>
              <a:latin typeface="Kozuka Gothic Pro R" pitchFamily="34" charset="-128"/>
              <a:ea typeface="Kozuka Gothic Pro R" pitchFamily="34" charset="-128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bldLvl="0" animBg="1"/>
          <p:bldP spid="94" grpId="0"/>
          <p:bldP spid="37" grpId="0"/>
          <p:bldP spid="38" grpId="0"/>
          <p:bldP spid="39" grpId="0"/>
          <p:bldP spid="41" grpId="0" bldLvl="0" animBg="1"/>
          <p:bldP spid="42" grpId="0" bldLvl="0" animBg="1"/>
          <p:bldP spid="46" grpId="0" bldLvl="0" animBg="1"/>
          <p:bldP spid="50" grpId="0" bldLvl="0" animBg="1"/>
          <p:bldP spid="51" grpId="0" bldLvl="0" animBg="1"/>
          <p:bldP spid="52" grpId="0" bldLvl="0" animBg="1"/>
          <p:bldP spid="54" grpId="0" bldLvl="0" animBg="1"/>
          <p:bldP spid="31" grpId="0"/>
          <p:bldP spid="32" grpId="0"/>
          <p:bldP spid="33" grpId="0"/>
          <p:bldP spid="34" grpId="0"/>
          <p:bldP spid="35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bldLvl="0" animBg="1"/>
          <p:bldP spid="94" grpId="0"/>
          <p:bldP spid="37" grpId="0"/>
          <p:bldP spid="38" grpId="0"/>
          <p:bldP spid="39" grpId="0"/>
          <p:bldP spid="41" grpId="0" bldLvl="0" animBg="1"/>
          <p:bldP spid="42" grpId="0" bldLvl="0" animBg="1"/>
          <p:bldP spid="46" grpId="0" bldLvl="0" animBg="1"/>
          <p:bldP spid="50" grpId="0" bldLvl="0" animBg="1"/>
          <p:bldP spid="51" grpId="0" bldLvl="0" animBg="1"/>
          <p:bldP spid="52" grpId="0" bldLvl="0" animBg="1"/>
          <p:bldP spid="54" grpId="0" bldLvl="0" animBg="1"/>
          <p:bldP spid="31" grpId="0"/>
          <p:bldP spid="32" grpId="0"/>
          <p:bldP spid="33" grpId="0"/>
          <p:bldP spid="34" grpId="0"/>
          <p:bldP spid="35" grpId="0"/>
          <p:bldP spid="4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Group 2"/>
          <p:cNvGrpSpPr/>
          <p:nvPr/>
        </p:nvGrpSpPr>
        <p:grpSpPr>
          <a:xfrm>
            <a:off x="3074988" y="2765425"/>
            <a:ext cx="2822575" cy="1047750"/>
            <a:chOff x="0" y="0"/>
            <a:chExt cx="4445" cy="1650"/>
          </a:xfrm>
        </p:grpSpPr>
        <p:sp>
          <p:nvSpPr>
            <p:cNvPr id="11268" name="Text Box 3"/>
            <p:cNvSpPr txBox="1"/>
            <p:nvPr/>
          </p:nvSpPr>
          <p:spPr>
            <a:xfrm>
              <a:off x="0" y="208"/>
              <a:ext cx="4062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dirty="0">
                  <a:solidFill>
                    <a:srgbClr val="409EA8"/>
                  </a:solidFill>
                  <a:latin typeface="Arial" panose="020B0604020202020204" pitchFamily="34" charset="0"/>
                </a:rPr>
                <a:t>THANK YOU</a:t>
              </a:r>
              <a:endParaRPr lang="zh-CN" altLang="en-US" sz="3200" dirty="0">
                <a:solidFill>
                  <a:srgbClr val="409EA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269" name="空心弧 1"/>
            <p:cNvSpPr/>
            <p:nvPr/>
          </p:nvSpPr>
          <p:spPr>
            <a:xfrm rot="5633567">
              <a:off x="2796" y="1"/>
              <a:ext cx="1650" cy="1648"/>
            </a:xfrm>
            <a:custGeom>
              <a:avLst/>
              <a:gdLst/>
              <a:ahLst/>
              <a:cxnLst>
                <a:cxn ang="0">
                  <a:pos x="10" y="695"/>
                </a:cxn>
                <a:cxn ang="0">
                  <a:pos x="797" y="0"/>
                </a:cxn>
                <a:cxn ang="0">
                  <a:pos x="1629" y="640"/>
                </a:cxn>
                <a:cxn ang="0">
                  <a:pos x="1159" y="1577"/>
                </a:cxn>
                <a:cxn ang="0">
                  <a:pos x="1159" y="1577"/>
                </a:cxn>
                <a:cxn ang="0">
                  <a:pos x="1629" y="640"/>
                </a:cxn>
                <a:cxn ang="0">
                  <a:pos x="797" y="0"/>
                </a:cxn>
                <a:cxn ang="0">
                  <a:pos x="10" y="695"/>
                </a:cxn>
              </a:cxnLst>
              <a:pathLst>
                <a:path w="1522412" h="1522412">
                  <a:moveTo>
                    <a:pt x="9405" y="641916"/>
                  </a:moveTo>
                  <a:cubicBezTo>
                    <a:pt x="66540" y="281838"/>
                    <a:pt x="370963" y="12831"/>
                    <a:pt x="735335" y="440"/>
                  </a:cubicBezTo>
                  <a:cubicBezTo>
                    <a:pt x="1099707" y="-11951"/>
                    <a:pt x="1421702" y="235755"/>
                    <a:pt x="1503166" y="591119"/>
                  </a:cubicBezTo>
                  <a:cubicBezTo>
                    <a:pt x="1584630" y="946483"/>
                    <a:pt x="1402685" y="1309712"/>
                    <a:pt x="1069301" y="1457275"/>
                  </a:cubicBezTo>
                  <a:cubicBezTo>
                    <a:pt x="1402686" y="1309712"/>
                    <a:pt x="1584630" y="946483"/>
                    <a:pt x="1503166" y="591119"/>
                  </a:cubicBezTo>
                  <a:cubicBezTo>
                    <a:pt x="1421702" y="235755"/>
                    <a:pt x="1099707" y="-11951"/>
                    <a:pt x="735335" y="440"/>
                  </a:cubicBezTo>
                  <a:cubicBezTo>
                    <a:pt x="370963" y="12831"/>
                    <a:pt x="66539" y="281838"/>
                    <a:pt x="9405" y="641916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12700" cap="flat" cmpd="sng">
              <a:solidFill>
                <a:srgbClr val="409EA8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267" name="Text Box 6"/>
          <p:cNvSpPr txBox="1"/>
          <p:nvPr/>
        </p:nvSpPr>
        <p:spPr>
          <a:xfrm>
            <a:off x="-84137" y="700088"/>
            <a:ext cx="2441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 eaLnBrk="1" hangingPunct="1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148136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633008" y="112888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426588" y="1847929"/>
            <a:ext cx="360172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72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1  </a:t>
            </a:r>
            <a:r>
              <a:rPr lang="zh-CN" altLang="en-US" sz="2400" b="1" dirty="0">
                <a:sym typeface="+mn-ea"/>
              </a:rPr>
              <a:t>系统操作员的报送</a:t>
            </a:r>
            <a:endParaRPr lang="zh-CN" altLang="en-US" sz="2400" b="1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59169" y="2704797"/>
            <a:ext cx="39077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" indent="-17780" algn="l" eaLnBrk="1" hangingPunct="1"/>
            <a:r>
              <a:rPr lang="en-US" altLang="zh-CN" sz="72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2  </a:t>
            </a:r>
            <a:r>
              <a:rPr lang="zh-CN" altLang="en-US" sz="2400" b="1" dirty="0">
                <a:sym typeface="+mn-ea"/>
              </a:rPr>
              <a:t>钉钉软件下载及注册</a:t>
            </a:r>
            <a:endParaRPr lang="zh-CN" altLang="en-US" sz="2400" b="1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11225" y="3605412"/>
            <a:ext cx="29895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72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3  </a:t>
            </a:r>
            <a:r>
              <a:rPr lang="zh-CN" altLang="en-US" sz="2400" b="1" dirty="0">
                <a:sym typeface="+mn-ea"/>
              </a:rPr>
              <a:t>业务办理流程</a:t>
            </a:r>
            <a:endParaRPr lang="zh-CN" altLang="en-US" sz="2400" b="1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1454" y="4608593"/>
            <a:ext cx="360172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4  </a:t>
            </a:r>
            <a:r>
              <a:rPr lang="zh-CN" altLang="en-US" sz="2400" b="1" dirty="0" smtClean="0">
                <a:solidFill>
                  <a:schemeClr val="tx2"/>
                </a:solidFill>
                <a:latin typeface="Kozuka Gothic Pro R" pitchFamily="34" charset="-128"/>
              </a:rPr>
              <a:t>业务办理注册事项</a:t>
            </a:r>
            <a:endParaRPr lang="zh-CN" altLang="en-US" sz="2400" b="1" dirty="0" smtClean="0">
              <a:solidFill>
                <a:schemeClr val="tx2"/>
              </a:solidFill>
              <a:latin typeface="Kozuka Gothic Pro R" pitchFamily="34" charset="-128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84147" y="1908434"/>
            <a:ext cx="936015" cy="93601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099842" y="2823975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2979001" y="3713582"/>
            <a:ext cx="936015" cy="93601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903586" y="4617059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7239839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128" name="Text Box 14"/>
          <p:cNvSpPr txBox="1"/>
          <p:nvPr/>
        </p:nvSpPr>
        <p:spPr>
          <a:xfrm>
            <a:off x="0" y="1000760"/>
            <a:ext cx="2429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/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目  录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361130" y="1114047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/>
          <p:bldP spid="49" grpId="0"/>
          <p:bldP spid="50" grpId="0"/>
          <p:bldP spid="38" grpId="0" bldLvl="0" animBg="1"/>
          <p:bldP spid="39" grpId="0" bldLvl="0" animBg="1"/>
          <p:bldP spid="24" grpId="0"/>
          <p:bldP spid="103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/>
          <p:bldP spid="49" grpId="0"/>
          <p:bldP spid="50" grpId="0"/>
          <p:bldP spid="38" grpId="0" bldLvl="0" animBg="1"/>
          <p:bldP spid="39" grpId="0" bldLvl="0" animBg="1"/>
          <p:bldP spid="24" grpId="0"/>
          <p:bldP spid="103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sz="quarter" idx="2"/>
          </p:nvPr>
        </p:nvSpPr>
        <p:spPr>
          <a:xfrm>
            <a:off x="6227763" y="3992563"/>
            <a:ext cx="2297112" cy="1814512"/>
          </a:xfrm>
        </p:spPr>
        <p:txBody>
          <a:bodyPr vert="horz" wrap="square" lIns="90170" tIns="46990" rIns="90170" bIns="46990" anchor="t"/>
          <a:p>
            <a:pPr marL="9525" indent="-9525" eaLnBrk="1" hangingPunct="1">
              <a:lnSpc>
                <a:spcPct val="120000"/>
              </a:lnSpc>
            </a:pPr>
            <a:r>
              <a:rPr lang="zh-CN" altLang="en-US" sz="1800" dirty="0">
                <a:solidFill>
                  <a:srgbClr val="404040"/>
                </a:solidFill>
              </a:rPr>
              <a:t>填写好相关内容，加盖企业公章发送至表格下方的邮箱。</a:t>
            </a:r>
            <a:endParaRPr lang="zh-CN" altLang="en-US" sz="1800" dirty="0">
              <a:solidFill>
                <a:srgbClr val="404040"/>
              </a:solidFill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sz="quarter" idx="3"/>
          </p:nvPr>
        </p:nvSpPr>
        <p:spPr>
          <a:xfrm>
            <a:off x="3419475" y="3992563"/>
            <a:ext cx="2297113" cy="1814512"/>
          </a:xfrm>
        </p:spPr>
        <p:txBody>
          <a:bodyPr vert="horz" wrap="square" lIns="90170" tIns="46990" rIns="90170" bIns="46990" anchor="t"/>
          <a:p>
            <a:pPr marL="0" indent="0" algn="just" eaLnBrk="1" hangingPunct="1">
              <a:lnSpc>
                <a:spcPct val="120000"/>
              </a:lnSpc>
            </a:pPr>
            <a:r>
              <a:rPr lang="zh-CN" altLang="en-US" sz="1800" dirty="0">
                <a:solidFill>
                  <a:srgbClr val="404040"/>
                </a:solidFill>
              </a:rPr>
              <a:t>在服务中心版块中找到《系统操作员报送通知》将附件下载。</a:t>
            </a:r>
            <a:endParaRPr lang="zh-CN" altLang="en-US" sz="1800" dirty="0">
              <a:solidFill>
                <a:srgbClr val="404040"/>
              </a:solidFill>
            </a:endParaRPr>
          </a:p>
        </p:txBody>
      </p:sp>
      <p:sp>
        <p:nvSpPr>
          <p:cNvPr id="7172" name="Rectangle 4"/>
          <p:cNvSpPr>
            <a:spLocks noGrp="1"/>
          </p:cNvSpPr>
          <p:nvPr>
            <p:ph sz="quarter" idx="4"/>
          </p:nvPr>
        </p:nvSpPr>
        <p:spPr>
          <a:xfrm>
            <a:off x="612775" y="3992563"/>
            <a:ext cx="2297113" cy="1812925"/>
          </a:xfrm>
        </p:spPr>
        <p:txBody>
          <a:bodyPr vert="horz" wrap="square" lIns="91440" tIns="45720" rIns="91440" bIns="45720" anchor="t"/>
          <a:p>
            <a:pPr marL="5080" indent="-5080" algn="just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800" dirty="0">
                <a:solidFill>
                  <a:srgbClr val="404040"/>
                </a:solidFill>
              </a:rPr>
              <a:t>登录内蒙古自治区建筑业协会网站首页（</a:t>
            </a:r>
            <a:r>
              <a:rPr lang="en-US" altLang="zh-CN" sz="1800" dirty="0">
                <a:solidFill>
                  <a:srgbClr val="404040"/>
                </a:solidFill>
              </a:rPr>
              <a:t>www.nmjx.org)</a:t>
            </a:r>
            <a:endParaRPr lang="en-US" altLang="zh-CN" sz="1800" dirty="0">
              <a:solidFill>
                <a:srgbClr val="404040"/>
              </a:solidFill>
            </a:endParaRPr>
          </a:p>
        </p:txBody>
      </p:sp>
      <p:grpSp>
        <p:nvGrpSpPr>
          <p:cNvPr id="7173" name="Group 5"/>
          <p:cNvGrpSpPr/>
          <p:nvPr/>
        </p:nvGrpSpPr>
        <p:grpSpPr>
          <a:xfrm>
            <a:off x="1069975" y="2289175"/>
            <a:ext cx="1473200" cy="1471613"/>
            <a:chOff x="0" y="0"/>
            <a:chExt cx="2320" cy="2318"/>
          </a:xfrm>
        </p:grpSpPr>
        <p:sp>
          <p:nvSpPr>
            <p:cNvPr id="7183" name="同心圆 11"/>
            <p:cNvSpPr/>
            <p:nvPr/>
          </p:nvSpPr>
          <p:spPr>
            <a:xfrm>
              <a:off x="0" y="0"/>
              <a:ext cx="2320" cy="2318"/>
            </a:xfrm>
            <a:custGeom>
              <a:avLst/>
              <a:gdLst/>
              <a:ahLst/>
              <a:cxnLst>
                <a:cxn ang="0">
                  <a:pos x="0" y="1159"/>
                </a:cxn>
                <a:cxn ang="0">
                  <a:pos x="1160" y="0"/>
                </a:cxn>
                <a:cxn ang="0">
                  <a:pos x="2320" y="1159"/>
                </a:cxn>
                <a:cxn ang="0">
                  <a:pos x="1160" y="2318"/>
                </a:cxn>
                <a:cxn ang="0">
                  <a:pos x="0" y="1159"/>
                </a:cxn>
                <a:cxn ang="0">
                  <a:pos x="0" y="1159"/>
                </a:cxn>
                <a:cxn ang="0">
                  <a:pos x="1160" y="2318"/>
                </a:cxn>
                <a:cxn ang="0">
                  <a:pos x="2320" y="1159"/>
                </a:cxn>
                <a:cxn ang="0">
                  <a:pos x="1160" y="0"/>
                </a:cxn>
                <a:cxn ang="0">
                  <a:pos x="0" y="1159"/>
                </a:cxn>
              </a:cxnLst>
              <a:pathLst>
                <a:path w="1471729" h="1471729">
                  <a:moveTo>
                    <a:pt x="0" y="735865"/>
                  </a:moveTo>
                  <a:cubicBezTo>
                    <a:pt x="0" y="329458"/>
                    <a:pt x="329458" y="0"/>
                    <a:pt x="735865" y="0"/>
                  </a:cubicBezTo>
                  <a:cubicBezTo>
                    <a:pt x="1142272" y="0"/>
                    <a:pt x="1471730" y="329458"/>
                    <a:pt x="1471730" y="735865"/>
                  </a:cubicBezTo>
                  <a:cubicBezTo>
                    <a:pt x="1471730" y="1142272"/>
                    <a:pt x="1142272" y="1471730"/>
                    <a:pt x="735865" y="1471730"/>
                  </a:cubicBezTo>
                  <a:cubicBezTo>
                    <a:pt x="329458" y="1471730"/>
                    <a:pt x="0" y="1142272"/>
                    <a:pt x="0" y="735865"/>
                  </a:cubicBezTo>
                  <a:close/>
                  <a:moveTo>
                    <a:pt x="0" y="735865"/>
                  </a:moveTo>
                  <a:cubicBezTo>
                    <a:pt x="0" y="1142272"/>
                    <a:pt x="329458" y="1471730"/>
                    <a:pt x="735865" y="1471730"/>
                  </a:cubicBezTo>
                  <a:cubicBezTo>
                    <a:pt x="1142272" y="1471730"/>
                    <a:pt x="1471730" y="1142272"/>
                    <a:pt x="1471730" y="735865"/>
                  </a:cubicBezTo>
                  <a:cubicBezTo>
                    <a:pt x="1471730" y="329458"/>
                    <a:pt x="1142272" y="0"/>
                    <a:pt x="735865" y="0"/>
                  </a:cubicBezTo>
                  <a:cubicBezTo>
                    <a:pt x="329458" y="0"/>
                    <a:pt x="0" y="329458"/>
                    <a:pt x="0" y="735865"/>
                  </a:cubicBezTo>
                  <a:close/>
                </a:path>
              </a:pathLst>
            </a:custGeom>
            <a:solidFill>
              <a:srgbClr val="409EA8">
                <a:alpha val="100000"/>
              </a:srgbClr>
            </a:solidFill>
            <a:ln w="12700" cap="flat" cmpd="sng">
              <a:solidFill>
                <a:srgbClr val="409EA8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4" name="空心弧 12"/>
            <p:cNvSpPr/>
            <p:nvPr/>
          </p:nvSpPr>
          <p:spPr>
            <a:xfrm rot="-9360000">
              <a:off x="70" y="73"/>
              <a:ext cx="2175" cy="2170"/>
            </a:xfrm>
            <a:custGeom>
              <a:avLst/>
              <a:gdLst/>
              <a:ahLst/>
              <a:cxnLst>
                <a:cxn ang="0">
                  <a:pos x="0" y="1085"/>
                </a:cxn>
                <a:cxn ang="0">
                  <a:pos x="752" y="53"/>
                </a:cxn>
                <a:cxn ang="0">
                  <a:pos x="1968" y="448"/>
                </a:cxn>
                <a:cxn ang="0">
                  <a:pos x="1966" y="1724"/>
                </a:cxn>
                <a:cxn ang="0">
                  <a:pos x="1724" y="1548"/>
                </a:cxn>
                <a:cxn ang="0">
                  <a:pos x="1725" y="624"/>
                </a:cxn>
                <a:cxn ang="0">
                  <a:pos x="844" y="337"/>
                </a:cxn>
                <a:cxn ang="0">
                  <a:pos x="300" y="1085"/>
                </a:cxn>
                <a:cxn ang="0">
                  <a:pos x="0" y="1085"/>
                </a:cxn>
              </a:cxnLst>
              <a:pathLst>
                <a:path w="1379646" h="1379648">
                  <a:moveTo>
                    <a:pt x="0" y="689824"/>
                  </a:moveTo>
                  <a:cubicBezTo>
                    <a:pt x="0" y="390829"/>
                    <a:pt x="192617" y="125873"/>
                    <a:pt x="477031" y="33641"/>
                  </a:cubicBezTo>
                  <a:cubicBezTo>
                    <a:pt x="761445" y="-58591"/>
                    <a:pt x="1072897" y="42902"/>
                    <a:pt x="1248365" y="284995"/>
                  </a:cubicBezTo>
                  <a:cubicBezTo>
                    <a:pt x="1423832" y="527088"/>
                    <a:pt x="1423364" y="854659"/>
                    <a:pt x="1247205" y="1096249"/>
                  </a:cubicBezTo>
                  <a:lnTo>
                    <a:pt x="1093624" y="984263"/>
                  </a:lnTo>
                  <a:cubicBezTo>
                    <a:pt x="1221244" y="809241"/>
                    <a:pt x="1221584" y="571928"/>
                    <a:pt x="1094465" y="396542"/>
                  </a:cubicBezTo>
                  <a:cubicBezTo>
                    <a:pt x="967346" y="221155"/>
                    <a:pt x="741711" y="147627"/>
                    <a:pt x="535664" y="214446"/>
                  </a:cubicBezTo>
                  <a:cubicBezTo>
                    <a:pt x="329618" y="281264"/>
                    <a:pt x="190074" y="473215"/>
                    <a:pt x="190074" y="689825"/>
                  </a:cubicBezTo>
                  <a:lnTo>
                    <a:pt x="0" y="689824"/>
                  </a:lnTo>
                  <a:close/>
                </a:path>
              </a:pathLst>
            </a:custGeom>
            <a:solidFill>
              <a:srgbClr val="409EA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5" name="文本框 5"/>
            <p:cNvSpPr txBox="1"/>
            <p:nvPr/>
          </p:nvSpPr>
          <p:spPr>
            <a:xfrm>
              <a:off x="220" y="701"/>
              <a:ext cx="188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6350" indent="-635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1pPr>
              <a:lvl2pPr marL="742950" indent="-28575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2pPr>
              <a:lvl3pPr marL="1143000" indent="-22860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3pPr>
              <a:lvl4pPr marL="1600200" indent="-22860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4pPr>
              <a:lvl5pPr marL="2057400" indent="-22860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dirty="0">
                  <a:solidFill>
                    <a:srgbClr val="409EA8"/>
                  </a:solidFill>
                </a:rPr>
                <a:t>登录网站</a:t>
              </a:r>
              <a:endParaRPr lang="zh-CN" altLang="en-US" dirty="0">
                <a:solidFill>
                  <a:srgbClr val="409EA8"/>
                </a:solidFill>
              </a:endParaRPr>
            </a:p>
          </p:txBody>
        </p:sp>
      </p:grpSp>
      <p:grpSp>
        <p:nvGrpSpPr>
          <p:cNvPr id="7174" name="Group 9"/>
          <p:cNvGrpSpPr/>
          <p:nvPr/>
        </p:nvGrpSpPr>
        <p:grpSpPr>
          <a:xfrm>
            <a:off x="3714750" y="2289175"/>
            <a:ext cx="1471613" cy="1471613"/>
            <a:chOff x="0" y="0"/>
            <a:chExt cx="2318" cy="2318"/>
          </a:xfrm>
        </p:grpSpPr>
        <p:sp>
          <p:nvSpPr>
            <p:cNvPr id="7180" name="同心圆 14"/>
            <p:cNvSpPr/>
            <p:nvPr/>
          </p:nvSpPr>
          <p:spPr>
            <a:xfrm>
              <a:off x="0" y="0"/>
              <a:ext cx="2318" cy="2318"/>
            </a:xfrm>
            <a:custGeom>
              <a:avLst/>
              <a:gdLst/>
              <a:ahLst/>
              <a:cxnLst>
                <a:cxn ang="0">
                  <a:pos x="0" y="1159"/>
                </a:cxn>
                <a:cxn ang="0">
                  <a:pos x="1159" y="0"/>
                </a:cxn>
                <a:cxn ang="0">
                  <a:pos x="2318" y="1159"/>
                </a:cxn>
                <a:cxn ang="0">
                  <a:pos x="1159" y="2318"/>
                </a:cxn>
                <a:cxn ang="0">
                  <a:pos x="0" y="1159"/>
                </a:cxn>
                <a:cxn ang="0">
                  <a:pos x="0" y="1159"/>
                </a:cxn>
                <a:cxn ang="0">
                  <a:pos x="1159" y="2318"/>
                </a:cxn>
                <a:cxn ang="0">
                  <a:pos x="2318" y="1159"/>
                </a:cxn>
                <a:cxn ang="0">
                  <a:pos x="1159" y="0"/>
                </a:cxn>
                <a:cxn ang="0">
                  <a:pos x="0" y="1159"/>
                </a:cxn>
              </a:cxnLst>
              <a:pathLst>
                <a:path w="1471729" h="1471729">
                  <a:moveTo>
                    <a:pt x="0" y="735865"/>
                  </a:moveTo>
                  <a:cubicBezTo>
                    <a:pt x="0" y="329458"/>
                    <a:pt x="329458" y="0"/>
                    <a:pt x="735865" y="0"/>
                  </a:cubicBezTo>
                  <a:cubicBezTo>
                    <a:pt x="1142272" y="0"/>
                    <a:pt x="1471730" y="329458"/>
                    <a:pt x="1471730" y="735865"/>
                  </a:cubicBezTo>
                  <a:cubicBezTo>
                    <a:pt x="1471730" y="1142272"/>
                    <a:pt x="1142272" y="1471730"/>
                    <a:pt x="735865" y="1471730"/>
                  </a:cubicBezTo>
                  <a:cubicBezTo>
                    <a:pt x="329458" y="1471730"/>
                    <a:pt x="0" y="1142272"/>
                    <a:pt x="0" y="735865"/>
                  </a:cubicBezTo>
                  <a:close/>
                  <a:moveTo>
                    <a:pt x="0" y="735865"/>
                  </a:moveTo>
                  <a:cubicBezTo>
                    <a:pt x="0" y="1142272"/>
                    <a:pt x="329458" y="1471730"/>
                    <a:pt x="735865" y="1471730"/>
                  </a:cubicBezTo>
                  <a:cubicBezTo>
                    <a:pt x="1142272" y="1471730"/>
                    <a:pt x="1471730" y="1142272"/>
                    <a:pt x="1471730" y="735865"/>
                  </a:cubicBezTo>
                  <a:cubicBezTo>
                    <a:pt x="1471730" y="329458"/>
                    <a:pt x="1142272" y="0"/>
                    <a:pt x="735865" y="0"/>
                  </a:cubicBezTo>
                  <a:cubicBezTo>
                    <a:pt x="329458" y="0"/>
                    <a:pt x="0" y="329458"/>
                    <a:pt x="0" y="735865"/>
                  </a:cubicBez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12700" cap="flat" cmpd="sng">
              <a:solidFill>
                <a:srgbClr val="409EA8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1" name="空心弧 15"/>
            <p:cNvSpPr/>
            <p:nvPr/>
          </p:nvSpPr>
          <p:spPr>
            <a:xfrm rot="-9360000">
              <a:off x="70" y="78"/>
              <a:ext cx="2175" cy="2172"/>
            </a:xfrm>
            <a:custGeom>
              <a:avLst/>
              <a:gdLst/>
              <a:ahLst/>
              <a:cxnLst>
                <a:cxn ang="0">
                  <a:pos x="235" y="1760"/>
                </a:cxn>
                <a:cxn ang="0">
                  <a:pos x="338" y="299"/>
                </a:cxn>
                <a:cxn ang="0">
                  <a:pos x="1805" y="270"/>
                </a:cxn>
                <a:cxn ang="0">
                  <a:pos x="1966" y="1726"/>
                </a:cxn>
                <a:cxn ang="0">
                  <a:pos x="1724" y="1550"/>
                </a:cxn>
                <a:cxn ang="0">
                  <a:pos x="1607" y="495"/>
                </a:cxn>
                <a:cxn ang="0">
                  <a:pos x="545" y="516"/>
                </a:cxn>
                <a:cxn ang="0">
                  <a:pos x="470" y="1574"/>
                </a:cxn>
                <a:cxn ang="0">
                  <a:pos x="235" y="1760"/>
                </a:cxn>
              </a:cxnLst>
              <a:pathLst>
                <a:path w="1379646" h="1379647">
                  <a:moveTo>
                    <a:pt x="149057" y="1118108"/>
                  </a:moveTo>
                  <a:cubicBezTo>
                    <a:pt x="-72511" y="838349"/>
                    <a:pt x="-44122" y="435780"/>
                    <a:pt x="214515" y="189884"/>
                  </a:cubicBezTo>
                  <a:cubicBezTo>
                    <a:pt x="473152" y="-56012"/>
                    <a:pt x="876641" y="-64044"/>
                    <a:pt x="1144860" y="171365"/>
                  </a:cubicBezTo>
                  <a:cubicBezTo>
                    <a:pt x="1413078" y="406773"/>
                    <a:pt x="1457465" y="807893"/>
                    <a:pt x="1247206" y="1096248"/>
                  </a:cubicBezTo>
                  <a:lnTo>
                    <a:pt x="1093624" y="984262"/>
                  </a:lnTo>
                  <a:cubicBezTo>
                    <a:pt x="1245948" y="775360"/>
                    <a:pt x="1213791" y="484765"/>
                    <a:pt x="1019479" y="314221"/>
                  </a:cubicBezTo>
                  <a:cubicBezTo>
                    <a:pt x="825166" y="143677"/>
                    <a:pt x="532854" y="149496"/>
                    <a:pt x="345482" y="327638"/>
                  </a:cubicBezTo>
                  <a:cubicBezTo>
                    <a:pt x="158110" y="505779"/>
                    <a:pt x="137543" y="797424"/>
                    <a:pt x="298060" y="1000099"/>
                  </a:cubicBezTo>
                  <a:lnTo>
                    <a:pt x="149057" y="1118108"/>
                  </a:lnTo>
                  <a:close/>
                </a:path>
              </a:pathLst>
            </a:custGeom>
            <a:solidFill>
              <a:srgbClr val="409EA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2" name="文本框 17"/>
            <p:cNvSpPr txBox="1"/>
            <p:nvPr/>
          </p:nvSpPr>
          <p:spPr>
            <a:xfrm>
              <a:off x="272" y="733"/>
              <a:ext cx="182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6350" indent="-635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1pPr>
              <a:lvl2pPr marL="742950" indent="-28575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2pPr>
              <a:lvl3pPr marL="1143000" indent="-22860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3pPr>
              <a:lvl4pPr marL="1600200" indent="-22860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4pPr>
              <a:lvl5pPr marL="2057400" indent="-22860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dirty="0">
                  <a:solidFill>
                    <a:srgbClr val="409EA8"/>
                  </a:solidFill>
                </a:rPr>
                <a:t>下载</a:t>
              </a:r>
              <a:endParaRPr lang="zh-CN" altLang="en-US" dirty="0">
                <a:solidFill>
                  <a:srgbClr val="409EA8"/>
                </a:solidFill>
              </a:endParaRPr>
            </a:p>
          </p:txBody>
        </p:sp>
      </p:grpSp>
      <p:grpSp>
        <p:nvGrpSpPr>
          <p:cNvPr id="7175" name="Group 13"/>
          <p:cNvGrpSpPr/>
          <p:nvPr/>
        </p:nvGrpSpPr>
        <p:grpSpPr>
          <a:xfrm>
            <a:off x="6394450" y="2289175"/>
            <a:ext cx="1471613" cy="1471613"/>
            <a:chOff x="0" y="0"/>
            <a:chExt cx="2318" cy="2318"/>
          </a:xfrm>
        </p:grpSpPr>
        <p:sp>
          <p:nvSpPr>
            <p:cNvPr id="7177" name="同心圆 17"/>
            <p:cNvSpPr/>
            <p:nvPr/>
          </p:nvSpPr>
          <p:spPr>
            <a:xfrm>
              <a:off x="0" y="0"/>
              <a:ext cx="2318" cy="2318"/>
            </a:xfrm>
            <a:custGeom>
              <a:avLst/>
              <a:gdLst/>
              <a:ahLst/>
              <a:cxnLst>
                <a:cxn ang="0">
                  <a:pos x="0" y="1159"/>
                </a:cxn>
                <a:cxn ang="0">
                  <a:pos x="1159" y="0"/>
                </a:cxn>
                <a:cxn ang="0">
                  <a:pos x="2318" y="1159"/>
                </a:cxn>
                <a:cxn ang="0">
                  <a:pos x="1159" y="2318"/>
                </a:cxn>
                <a:cxn ang="0">
                  <a:pos x="0" y="1159"/>
                </a:cxn>
                <a:cxn ang="0">
                  <a:pos x="0" y="1159"/>
                </a:cxn>
                <a:cxn ang="0">
                  <a:pos x="1159" y="2318"/>
                </a:cxn>
                <a:cxn ang="0">
                  <a:pos x="2318" y="1159"/>
                </a:cxn>
                <a:cxn ang="0">
                  <a:pos x="1159" y="0"/>
                </a:cxn>
                <a:cxn ang="0">
                  <a:pos x="0" y="1159"/>
                </a:cxn>
              </a:cxnLst>
              <a:pathLst>
                <a:path w="1471729" h="1471729">
                  <a:moveTo>
                    <a:pt x="0" y="735865"/>
                  </a:moveTo>
                  <a:cubicBezTo>
                    <a:pt x="0" y="329458"/>
                    <a:pt x="329458" y="0"/>
                    <a:pt x="735865" y="0"/>
                  </a:cubicBezTo>
                  <a:cubicBezTo>
                    <a:pt x="1142272" y="0"/>
                    <a:pt x="1471730" y="329458"/>
                    <a:pt x="1471730" y="735865"/>
                  </a:cubicBezTo>
                  <a:cubicBezTo>
                    <a:pt x="1471730" y="1142272"/>
                    <a:pt x="1142272" y="1471730"/>
                    <a:pt x="735865" y="1471730"/>
                  </a:cubicBezTo>
                  <a:cubicBezTo>
                    <a:pt x="329458" y="1471730"/>
                    <a:pt x="0" y="1142272"/>
                    <a:pt x="0" y="735865"/>
                  </a:cubicBezTo>
                  <a:close/>
                  <a:moveTo>
                    <a:pt x="0" y="735865"/>
                  </a:moveTo>
                  <a:cubicBezTo>
                    <a:pt x="0" y="1142272"/>
                    <a:pt x="329458" y="1471730"/>
                    <a:pt x="735865" y="1471730"/>
                  </a:cubicBezTo>
                  <a:cubicBezTo>
                    <a:pt x="1142272" y="1471730"/>
                    <a:pt x="1471730" y="1142272"/>
                    <a:pt x="1471730" y="735865"/>
                  </a:cubicBezTo>
                  <a:cubicBezTo>
                    <a:pt x="1471730" y="329458"/>
                    <a:pt x="1142272" y="0"/>
                    <a:pt x="735865" y="0"/>
                  </a:cubicBezTo>
                  <a:cubicBezTo>
                    <a:pt x="329458" y="0"/>
                    <a:pt x="0" y="329458"/>
                    <a:pt x="0" y="735865"/>
                  </a:cubicBezTo>
                  <a:close/>
                </a:path>
              </a:pathLst>
            </a:custGeom>
            <a:solidFill>
              <a:srgbClr val="2E75B6">
                <a:alpha val="100000"/>
              </a:srgbClr>
            </a:solidFill>
            <a:ln w="12700" cap="flat" cmpd="sng">
              <a:solidFill>
                <a:srgbClr val="409EA8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8" name="空心弧 18"/>
            <p:cNvSpPr/>
            <p:nvPr/>
          </p:nvSpPr>
          <p:spPr>
            <a:xfrm rot="-9360000">
              <a:off x="63" y="73"/>
              <a:ext cx="2172" cy="2172"/>
            </a:xfrm>
            <a:custGeom>
              <a:avLst/>
              <a:gdLst/>
              <a:ahLst/>
              <a:cxnLst>
                <a:cxn ang="0">
                  <a:pos x="914" y="14"/>
                </a:cxn>
                <a:cxn ang="0">
                  <a:pos x="2012" y="518"/>
                </a:cxn>
                <a:cxn ang="0">
                  <a:pos x="1963" y="1726"/>
                </a:cxn>
                <a:cxn ang="0">
                  <a:pos x="1722" y="1550"/>
                </a:cxn>
                <a:cxn ang="0">
                  <a:pos x="1757" y="675"/>
                </a:cxn>
                <a:cxn ang="0">
                  <a:pos x="961" y="309"/>
                </a:cxn>
                <a:cxn ang="0">
                  <a:pos x="914" y="14"/>
                </a:cxn>
              </a:cxnLst>
              <a:pathLst>
                <a:path w="1379648" h="1379648">
                  <a:moveTo>
                    <a:pt x="580498" y="8718"/>
                  </a:moveTo>
                  <a:cubicBezTo>
                    <a:pt x="856450" y="-35575"/>
                    <a:pt x="1131858" y="91013"/>
                    <a:pt x="1277931" y="329287"/>
                  </a:cubicBezTo>
                  <a:cubicBezTo>
                    <a:pt x="1424004" y="567560"/>
                    <a:pt x="1411871" y="870425"/>
                    <a:pt x="1247206" y="1096250"/>
                  </a:cubicBezTo>
                  <a:lnTo>
                    <a:pt x="1093625" y="984263"/>
                  </a:lnTo>
                  <a:cubicBezTo>
                    <a:pt x="1212918" y="820662"/>
                    <a:pt x="1221707" y="601248"/>
                    <a:pt x="1115884" y="428629"/>
                  </a:cubicBezTo>
                  <a:cubicBezTo>
                    <a:pt x="1010060" y="256010"/>
                    <a:pt x="810538" y="164301"/>
                    <a:pt x="610622" y="196390"/>
                  </a:cubicBezTo>
                  <a:lnTo>
                    <a:pt x="580498" y="8718"/>
                  </a:lnTo>
                  <a:close/>
                </a:path>
              </a:pathLst>
            </a:custGeom>
            <a:solidFill>
              <a:srgbClr val="409EA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9" name="文本框 19"/>
            <p:cNvSpPr txBox="1"/>
            <p:nvPr/>
          </p:nvSpPr>
          <p:spPr>
            <a:xfrm>
              <a:off x="455" y="701"/>
              <a:ext cx="1863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6350" indent="-635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1pPr>
              <a:lvl2pPr marL="742950" indent="-28575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2pPr>
              <a:lvl3pPr marL="1143000" indent="-22860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3pPr>
              <a:lvl4pPr marL="1600200" indent="-22860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4pPr>
              <a:lvl5pPr marL="2057400" indent="-228600" algn="l" rtl="0" fontAlgn="base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rgbClr val="4D4D4D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dirty="0">
                  <a:solidFill>
                    <a:srgbClr val="409EA8"/>
                  </a:solidFill>
                </a:rPr>
                <a:t>发送邮箱</a:t>
              </a:r>
              <a:endParaRPr lang="zh-CN" altLang="en-US" dirty="0">
                <a:solidFill>
                  <a:srgbClr val="409EA8"/>
                </a:solidFill>
              </a:endParaRPr>
            </a:p>
          </p:txBody>
        </p:sp>
      </p:grpSp>
      <p:sp>
        <p:nvSpPr>
          <p:cNvPr id="7176" name="Text Box 17"/>
          <p:cNvSpPr txBox="1"/>
          <p:nvPr/>
        </p:nvSpPr>
        <p:spPr>
          <a:xfrm>
            <a:off x="95250" y="700088"/>
            <a:ext cx="2447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系统操作员报送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Text Box 15"/>
          <p:cNvSpPr txBox="1"/>
          <p:nvPr/>
        </p:nvSpPr>
        <p:spPr>
          <a:xfrm>
            <a:off x="127000" y="700088"/>
            <a:ext cx="2447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下载位置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1430655"/>
            <a:ext cx="9094470" cy="50812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Text Box 6"/>
          <p:cNvSpPr txBox="1"/>
          <p:nvPr/>
        </p:nvSpPr>
        <p:spPr>
          <a:xfrm>
            <a:off x="127000" y="700088"/>
            <a:ext cx="2447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黑体" panose="02010609060101010101" pitchFamily="49" charset="-122"/>
              </a:rPr>
              <a:t>下载位置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" y="1368425"/>
            <a:ext cx="4657090" cy="51714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7615" y="1368425"/>
            <a:ext cx="3885565" cy="55346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Text Box 6"/>
          <p:cNvSpPr txBox="1"/>
          <p:nvPr/>
        </p:nvSpPr>
        <p:spPr>
          <a:xfrm>
            <a:off x="-50800" y="700405"/>
            <a:ext cx="2625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系统操作员报送表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0415" y="700405"/>
            <a:ext cx="5380990" cy="60572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148136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1171197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685" y="1063625"/>
            <a:ext cx="3556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ym typeface="+mn-ea"/>
              </a:rPr>
              <a:t>钉钉软件下载及注册</a:t>
            </a:r>
            <a:endParaRPr lang="zh-CN" altLang="en-US" sz="2400" b="1" spc="300" dirty="0">
              <a:latin typeface="方正兰亭细黑_GBK" panose="02000000000000000000" pitchFamily="2" charset="-122"/>
              <a:ea typeface="方正兰亭细黑_GBK" panose="02000000000000000000" pitchFamily="2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853986" y="116562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2275766" y="2587502"/>
            <a:ext cx="4412986" cy="2075543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2275766" y="2615418"/>
            <a:ext cx="4412986" cy="2075543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3837420" y="2920194"/>
            <a:ext cx="1382075" cy="1382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57910" y="2106930"/>
            <a:ext cx="2458085" cy="1567180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058545" y="4073525"/>
            <a:ext cx="2673985" cy="1559560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944235" y="2141220"/>
            <a:ext cx="2517775" cy="1532890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944235" y="4107180"/>
            <a:ext cx="2517775" cy="149161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838293" y="2189555"/>
            <a:ext cx="43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一</a:t>
            </a:r>
            <a:endParaRPr lang="zh-CN" altLang="en-US" sz="2000" dirty="0" smtClean="0">
              <a:solidFill>
                <a:schemeClr val="tx2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810778" y="4257206"/>
            <a:ext cx="43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四</a:t>
            </a:r>
            <a:endParaRPr lang="zh-CN" altLang="en-US" sz="2000" dirty="0" smtClean="0">
              <a:solidFill>
                <a:schemeClr val="tx2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810086" y="2219128"/>
            <a:ext cx="43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2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二</a:t>
            </a:r>
            <a:endParaRPr lang="zh-CN" altLang="en-US" sz="2000" dirty="0" smtClean="0">
              <a:solidFill>
                <a:schemeClr val="tx2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972912" y="4288330"/>
            <a:ext cx="335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2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三</a:t>
            </a:r>
            <a:endParaRPr lang="en-US" altLang="zh-CN" sz="2000" dirty="0" smtClean="0">
              <a:solidFill>
                <a:schemeClr val="tx2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088390" y="2583815"/>
            <a:ext cx="22339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indent="-12700" eaLnBrk="1" hangingPunct="1"/>
            <a:r>
              <a:rPr lang="en-US" altLang="zh-CN" sz="1800" dirty="0">
                <a:sym typeface="+mn-ea"/>
              </a:rPr>
              <a:t>  </a:t>
            </a:r>
            <a:r>
              <a:rPr lang="zh-CN" altLang="en-US" sz="1800" dirty="0">
                <a:sym typeface="+mn-ea"/>
              </a:rPr>
              <a:t>在任意一款搜索引擎输入</a:t>
            </a:r>
            <a:r>
              <a:rPr lang="en-US" altLang="zh-CN" sz="1800" dirty="0">
                <a:sym typeface="+mn-ea"/>
              </a:rPr>
              <a:t>“</a:t>
            </a:r>
            <a:r>
              <a:rPr lang="zh-CN" altLang="en-US" sz="1800" dirty="0">
                <a:sym typeface="+mn-ea"/>
              </a:rPr>
              <a:t>钉钉</a:t>
            </a:r>
            <a:r>
              <a:rPr lang="en-US" altLang="zh-CN" sz="1800" dirty="0">
                <a:sym typeface="+mn-ea"/>
              </a:rPr>
              <a:t>”</a:t>
            </a:r>
            <a:r>
              <a:rPr lang="zh-CN" altLang="en-US" sz="1800" dirty="0">
                <a:sym typeface="+mn-ea"/>
              </a:rPr>
              <a:t>下载软件</a:t>
            </a:r>
            <a:endParaRPr lang="en-US" altLang="zh-CN" sz="18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09990" y="7239839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877945" y="3213100"/>
            <a:ext cx="1388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加入操作员管理群</a:t>
            </a:r>
            <a:endParaRPr lang="zh-CN" altLang="en-US" sz="2000" spc="300" dirty="0">
              <a:solidFill>
                <a:schemeClr val="tx2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14042" y="2568214"/>
            <a:ext cx="177739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800" dirty="0">
                <a:sym typeface="+mn-ea"/>
              </a:rPr>
              <a:t>使用已上报的手机号码进行注册</a:t>
            </a:r>
            <a:endParaRPr lang="zh-CN" altLang="en-US" sz="18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  <a:sym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13653" y="4687151"/>
            <a:ext cx="177739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在审批项中进行业务的办理</a:t>
            </a:r>
            <a:endParaRPr lang="zh-CN" altLang="en-US" sz="20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59180" y="4655820"/>
            <a:ext cx="28086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75" indent="-15875" eaLnBrk="1" hangingPunct="1"/>
            <a:r>
              <a:rPr lang="zh-CN" altLang="en-US" sz="1800" dirty="0">
                <a:sym typeface="+mn-ea"/>
              </a:rPr>
              <a:t>加入信息平台操作员管理群后，在钉钉信息页面会出现欢迎加入某群的信息。</a:t>
            </a:r>
            <a:endParaRPr lang="en-US" altLang="zh-CN" sz="18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bldLvl="0" animBg="1"/>
      <p:bldP spid="94" grpId="0"/>
      <p:bldP spid="120" grpId="0"/>
      <p:bldP spid="122" grpId="0"/>
      <p:bldP spid="123" grpId="0"/>
      <p:bldP spid="124" grpId="0"/>
      <p:bldP spid="126" grpId="0"/>
      <p:bldP spid="35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8" name="Text Box 14"/>
          <p:cNvSpPr txBox="1"/>
          <p:nvPr/>
        </p:nvSpPr>
        <p:spPr>
          <a:xfrm>
            <a:off x="-98425" y="700405"/>
            <a:ext cx="28873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钉钉软件下载及注册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8240" y="1099185"/>
            <a:ext cx="5152390" cy="493331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21970" y="2781935"/>
            <a:ext cx="2458085" cy="1567180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646430" y="3361690"/>
            <a:ext cx="22339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2700" indent="-12700" eaLnBrk="1" hangingPunct="1"/>
            <a:r>
              <a:rPr lang="en-US" altLang="zh-CN" sz="1800" dirty="0">
                <a:sym typeface="+mn-ea"/>
              </a:rPr>
              <a:t>  </a:t>
            </a:r>
            <a:r>
              <a:rPr lang="zh-CN" altLang="en-US" sz="1800" dirty="0">
                <a:sym typeface="+mn-ea"/>
              </a:rPr>
              <a:t>在任意一款搜索搜索引擎输入</a:t>
            </a:r>
            <a:r>
              <a:rPr lang="en-US" altLang="zh-CN" sz="1800" dirty="0">
                <a:sym typeface="+mn-ea"/>
              </a:rPr>
              <a:t>“</a:t>
            </a:r>
            <a:r>
              <a:rPr lang="zh-CN" altLang="en-US" sz="1800" dirty="0">
                <a:sym typeface="+mn-ea"/>
              </a:rPr>
              <a:t>钉钉</a:t>
            </a:r>
            <a:r>
              <a:rPr lang="en-US" altLang="zh-CN" sz="1800" dirty="0">
                <a:sym typeface="+mn-ea"/>
              </a:rPr>
              <a:t>”</a:t>
            </a:r>
            <a:r>
              <a:rPr lang="zh-CN" altLang="en-US" sz="1800" dirty="0">
                <a:sym typeface="+mn-ea"/>
              </a:rPr>
              <a:t>下载软件</a:t>
            </a:r>
            <a:endParaRPr lang="en-US" altLang="zh-CN" sz="18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336008" y="2978860"/>
            <a:ext cx="43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dirty="0" smtClean="0">
                <a:solidFill>
                  <a:schemeClr val="tx2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一</a:t>
            </a:r>
            <a:endParaRPr lang="zh-CN" altLang="en-US" sz="2000" dirty="0" smtClean="0">
              <a:solidFill>
                <a:schemeClr val="tx2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8" name="Text Box 14"/>
          <p:cNvSpPr txBox="1"/>
          <p:nvPr/>
        </p:nvSpPr>
        <p:spPr>
          <a:xfrm>
            <a:off x="-98425" y="688340"/>
            <a:ext cx="28873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钉钉注册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4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35050" y="2401253"/>
            <a:ext cx="7073900" cy="3967162"/>
          </a:xfrm>
        </p:spPr>
      </p:pic>
      <p:grpSp>
        <p:nvGrpSpPr>
          <p:cNvPr id="109" name="组合 108"/>
          <p:cNvGrpSpPr/>
          <p:nvPr/>
        </p:nvGrpSpPr>
        <p:grpSpPr>
          <a:xfrm>
            <a:off x="6254115" y="654685"/>
            <a:ext cx="2517775" cy="1532890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7119966" y="732593"/>
            <a:ext cx="43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000" dirty="0" smtClean="0">
                <a:solidFill>
                  <a:schemeClr val="tx2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二</a:t>
            </a:r>
            <a:endParaRPr lang="zh-CN" altLang="en-US" sz="2000" dirty="0" smtClean="0">
              <a:solidFill>
                <a:schemeClr val="tx2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23922" y="1081679"/>
            <a:ext cx="177739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/>
            <a:r>
              <a:rPr lang="zh-CN" altLang="en-US" sz="1800" dirty="0">
                <a:sym typeface="+mn-ea"/>
              </a:rPr>
              <a:t>使用已上报的手机号码进行注册</a:t>
            </a:r>
            <a:endParaRPr lang="zh-CN" altLang="en-US" sz="18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37" grpId="0"/>
    </p:bldLst>
  </p:timing>
</p:sld>
</file>

<file path=ppt/tags/tag1.xml><?xml version="1.0" encoding="utf-8"?>
<p:tagLst xmlns:p="http://schemas.openxmlformats.org/presentationml/2006/main">
  <p:tag name="SELECTED" val="True"/>
</p:tagLst>
</file>

<file path=ppt/tags/tag2.xml><?xml version="1.0" encoding="utf-8"?>
<p:tagLst xmlns:p="http://schemas.openxmlformats.org/presentationml/2006/main">
  <p:tag name="SELECTED" val="True"/>
</p:tagLst>
</file>

<file path=ppt/tags/tag3.xml><?xml version="1.0" encoding="utf-8"?>
<p:tagLst xmlns:p="http://schemas.openxmlformats.org/presentationml/2006/main">
  <p:tag name="SELECTED" val="True"/>
</p:tagLst>
</file>

<file path=ppt/tags/tag4.xml><?xml version="1.0" encoding="utf-8"?>
<p:tagLst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华文细黑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</Words>
  <Application>WPS 演示</Application>
  <PresentationFormat>全屏显示(4:3)</PresentationFormat>
  <Paragraphs>161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华文细黑</vt:lpstr>
      <vt:lpstr>黑体</vt:lpstr>
      <vt:lpstr>微软雅黑</vt:lpstr>
      <vt:lpstr>HelveticaNeueLT Pro 43 LtEx</vt:lpstr>
      <vt:lpstr>Calibri</vt:lpstr>
      <vt:lpstr>Kozuka Gothic Pro R</vt:lpstr>
      <vt:lpstr>方正兰亭细黑_GBK</vt:lpstr>
      <vt:lpstr>方正兰亭细黑_GBK_M</vt:lpstr>
      <vt:lpstr>方正兰亭粗黑简体</vt:lpstr>
      <vt:lpstr>Constantia</vt:lpstr>
      <vt:lpstr>Watford DB</vt:lpstr>
      <vt:lpstr>造字工房劲黑（非商用）常规体</vt:lpstr>
      <vt:lpstr>仿宋</vt:lpstr>
      <vt:lpstr>Arial Unicode MS</vt:lpstr>
      <vt:lpstr>Segoe Print</vt:lpstr>
      <vt:lpstr>Yu Mincho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选择审批事项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金山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xie</dc:creator>
  <cp:lastModifiedBy>Mac</cp:lastModifiedBy>
  <cp:revision>10</cp:revision>
  <dcterms:created xsi:type="dcterms:W3CDTF">2013-01-25T01:44:00Z</dcterms:created>
  <dcterms:modified xsi:type="dcterms:W3CDTF">2017-06-14T09:26:01Z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  <property fmtid="{D5CDD505-2E9C-101B-9397-08002B2CF9AE}" pid="3" name="name">
    <vt:lpwstr>市场分析.ppt</vt:lpwstr>
  </property>
  <property fmtid="{D5CDD505-2E9C-101B-9397-08002B2CF9AE}" pid="4" name="fileid">
    <vt:lpwstr>1131854</vt:lpwstr>
  </property>
  <property fmtid="{D5CDD505-2E9C-101B-9397-08002B2CF9AE}" pid="5" name="search_tags">
    <vt:lpwstr/>
  </property>
</Properties>
</file>