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2"/>
  </p:notesMasterIdLst>
  <p:sldIdLst>
    <p:sldId id="283" r:id="rId3"/>
    <p:sldId id="286" r:id="rId4"/>
    <p:sldId id="287" r:id="rId5"/>
    <p:sldId id="417" r:id="rId6"/>
    <p:sldId id="420" r:id="rId7"/>
    <p:sldId id="288" r:id="rId8"/>
    <p:sldId id="289" r:id="rId9"/>
    <p:sldId id="290" r:id="rId10"/>
    <p:sldId id="437" r:id="rId11"/>
    <p:sldId id="438" r:id="rId12"/>
    <p:sldId id="292" r:id="rId13"/>
    <p:sldId id="419" r:id="rId14"/>
    <p:sldId id="296" r:id="rId15"/>
    <p:sldId id="416" r:id="rId16"/>
    <p:sldId id="298" r:id="rId17"/>
    <p:sldId id="439" r:id="rId18"/>
    <p:sldId id="300" r:id="rId19"/>
    <p:sldId id="442" r:id="rId20"/>
    <p:sldId id="303" r:id="rId21"/>
    <p:sldId id="316" r:id="rId22"/>
    <p:sldId id="317" r:id="rId23"/>
    <p:sldId id="443" r:id="rId24"/>
    <p:sldId id="449" r:id="rId25"/>
    <p:sldId id="450" r:id="rId26"/>
    <p:sldId id="451" r:id="rId27"/>
    <p:sldId id="452" r:id="rId28"/>
    <p:sldId id="453" r:id="rId29"/>
    <p:sldId id="444" r:id="rId30"/>
    <p:sldId id="445" r:id="rId31"/>
    <p:sldId id="454" r:id="rId32"/>
    <p:sldId id="455" r:id="rId33"/>
    <p:sldId id="456" r:id="rId34"/>
    <p:sldId id="460" r:id="rId35"/>
    <p:sldId id="461" r:id="rId36"/>
    <p:sldId id="457" r:id="rId37"/>
    <p:sldId id="458" r:id="rId38"/>
    <p:sldId id="459" r:id="rId39"/>
    <p:sldId id="447" r:id="rId40"/>
    <p:sldId id="462" r:id="rId41"/>
    <p:sldId id="463" r:id="rId42"/>
    <p:sldId id="464" r:id="rId43"/>
    <p:sldId id="320" r:id="rId44"/>
    <p:sldId id="321" r:id="rId45"/>
    <p:sldId id="474" r:id="rId46"/>
    <p:sldId id="486" r:id="rId47"/>
    <p:sldId id="487" r:id="rId48"/>
    <p:sldId id="489" r:id="rId49"/>
    <p:sldId id="478" r:id="rId50"/>
    <p:sldId id="490" r:id="rId51"/>
    <p:sldId id="479" r:id="rId52"/>
    <p:sldId id="329" r:id="rId53"/>
    <p:sldId id="493" r:id="rId54"/>
    <p:sldId id="495" r:id="rId55"/>
    <p:sldId id="496" r:id="rId56"/>
    <p:sldId id="497" r:id="rId57"/>
    <p:sldId id="498" r:id="rId58"/>
    <p:sldId id="501" r:id="rId59"/>
    <p:sldId id="507" r:id="rId60"/>
    <p:sldId id="508" r:id="rId61"/>
    <p:sldId id="506" r:id="rId62"/>
    <p:sldId id="332" r:id="rId63"/>
    <p:sldId id="509" r:id="rId64"/>
    <p:sldId id="335" r:id="rId65"/>
    <p:sldId id="338" r:id="rId66"/>
    <p:sldId id="340" r:id="rId67"/>
    <p:sldId id="342" r:id="rId68"/>
    <p:sldId id="511" r:id="rId69"/>
    <p:sldId id="343" r:id="rId70"/>
    <p:sldId id="344" r:id="rId71"/>
    <p:sldId id="354" r:id="rId72"/>
    <p:sldId id="512" r:id="rId73"/>
    <p:sldId id="355" r:id="rId74"/>
    <p:sldId id="356" r:id="rId75"/>
    <p:sldId id="357" r:id="rId76"/>
    <p:sldId id="358" r:id="rId77"/>
    <p:sldId id="516" r:id="rId78"/>
    <p:sldId id="517" r:id="rId79"/>
    <p:sldId id="361" r:id="rId80"/>
    <p:sldId id="293" r:id="rId81"/>
    <p:sldId id="515" r:id="rId82"/>
    <p:sldId id="362" r:id="rId83"/>
    <p:sldId id="363" r:id="rId84"/>
    <p:sldId id="364" r:id="rId85"/>
    <p:sldId id="391" r:id="rId86"/>
    <p:sldId id="365" r:id="rId87"/>
    <p:sldId id="366" r:id="rId88"/>
    <p:sldId id="367" r:id="rId89"/>
    <p:sldId id="392" r:id="rId90"/>
    <p:sldId id="368" r:id="rId91"/>
    <p:sldId id="369" r:id="rId92"/>
    <p:sldId id="378" r:id="rId93"/>
    <p:sldId id="379" r:id="rId94"/>
    <p:sldId id="380" r:id="rId95"/>
    <p:sldId id="381" r:id="rId96"/>
    <p:sldId id="382" r:id="rId97"/>
    <p:sldId id="383" r:id="rId98"/>
    <p:sldId id="370" r:id="rId99"/>
    <p:sldId id="371" r:id="rId100"/>
    <p:sldId id="285" r:id="rId10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B67AF"/>
    <a:srgbClr val="FFFFFF"/>
    <a:srgbClr val="F8F8F8"/>
    <a:srgbClr val="CC6600"/>
    <a:srgbClr val="080808"/>
    <a:srgbClr val="E7BA17"/>
    <a:srgbClr val="E77817"/>
    <a:srgbClr val="00B0F0"/>
    <a:srgbClr val="F1B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57" autoAdjust="0"/>
  </p:normalViewPr>
  <p:slideViewPr>
    <p:cSldViewPr>
      <p:cViewPr>
        <p:scale>
          <a:sx n="96" d="100"/>
          <a:sy n="96" d="100"/>
        </p:scale>
        <p:origin x="-965" y="-34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5" Type="http://schemas.openxmlformats.org/officeDocument/2006/relationships/tableStyles" Target="tableStyles.xml"/><Relationship Id="rId104" Type="http://schemas.openxmlformats.org/officeDocument/2006/relationships/viewProps" Target="viewProps.xml"/><Relationship Id="rId103" Type="http://schemas.openxmlformats.org/officeDocument/2006/relationships/presProps" Target="presProps.xml"/><Relationship Id="rId102" Type="http://schemas.openxmlformats.org/officeDocument/2006/relationships/notesMaster" Target="notesMasters/notesMaster1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8AFDF-C029-4B3E-9ABF-46DA91D0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4B332-A0AB-4F36-AB6F-5883332B8C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1361-429D-4355-A288-DF399AFF3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1C04B-3FF5-4239-9B01-5BF76A19DB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23819" y="1789827"/>
            <a:ext cx="69847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2B67AF"/>
                </a:solidFill>
                <a:latin typeface="方正大黑简体" pitchFamily="65" charset="-122"/>
                <a:ea typeface="方正大黑简体" pitchFamily="65" charset="-122"/>
                <a:sym typeface="+mn-ea"/>
              </a:rPr>
              <a:t>地下连续墙施工工艺介绍</a:t>
            </a:r>
            <a:endParaRPr lang="zh-CN" altLang="en-US" sz="3600" dirty="0">
              <a:solidFill>
                <a:srgbClr val="2B67AF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2025" y="3437255"/>
            <a:ext cx="2221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中国铁建股份有限公司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964042"/>
            <a:ext cx="1728192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  包头   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2017.05.26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055" name="Picture 7" descr="C:\Users\Administrator\Desktop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7660"/>
            <a:ext cx="9144000" cy="832843"/>
          </a:xfrm>
          <a:prstGeom prst="rect">
            <a:avLst/>
          </a:prstGeom>
          <a:noFill/>
        </p:spPr>
      </p:pic>
      <p:pic>
        <p:nvPicPr>
          <p:cNvPr id="11" name="图片 10" descr="未标题-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1260"/>
            <a:ext cx="9144000" cy="4009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488440" y="2309495"/>
            <a:ext cx="6160135" cy="720725"/>
          </a:xfrm>
        </p:spPr>
        <p:txBody>
          <a:bodyPr vert="horz" wrap="square" lIns="92367" tIns="46183" rIns="92367" bIns="46183" numCol="1" anchor="t" anchorCtr="0" compatLnSpc="1">
            <a:normAutofit fontScale="90000"/>
          </a:bodyPr>
          <a:p>
            <a:pPr marL="0" marR="0" lvl="0" indent="0" algn="ctr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第二部分    地下连续墙的主要应用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0" i="0" u="none" strike="noStrike" kern="0" cap="none" spc="0" normalizeH="0" baseline="0" noProof="1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755" y="-3175"/>
            <a:ext cx="9199245" cy="5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dvAuto="100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3600450" y="60325"/>
            <a:ext cx="5669280" cy="52895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地下连续墙优点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243" name="文本占位符 10242"/>
          <p:cNvSpPr>
            <a:spLocks noGrp="1" noRot="1"/>
          </p:cNvSpPr>
          <p:nvPr>
            <p:ph type="body" idx="1"/>
          </p:nvPr>
        </p:nvSpPr>
        <p:spPr>
          <a:xfrm>
            <a:off x="250825" y="765175"/>
            <a:ext cx="8749030" cy="4187825"/>
          </a:xfrm>
        </p:spPr>
        <p:txBody>
          <a:bodyPr/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effectLst/>
              </a:rPr>
              <a:t>1</a:t>
            </a:r>
            <a:r>
              <a:rPr lang="zh-CN" altLang="en-US" sz="2000" dirty="0">
                <a:effectLst/>
              </a:rPr>
              <a:t>、施工时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振动小</a:t>
            </a:r>
            <a:r>
              <a:rPr lang="zh-CN" altLang="en-US" sz="2000" dirty="0">
                <a:effectLst/>
              </a:rPr>
              <a:t>，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噪音低</a:t>
            </a:r>
            <a:r>
              <a:rPr lang="zh-CN" altLang="en-US" sz="2000" dirty="0">
                <a:effectLst/>
              </a:rPr>
              <a:t>，非常适于在城市施工，</a:t>
            </a:r>
            <a:r>
              <a:rPr lang="zh-CN" altLang="en-US" sz="2000" dirty="0">
                <a:effectLst/>
                <a:sym typeface="+mn-ea"/>
              </a:rPr>
              <a:t>可以贴近施工。使我们可以紧贴原有建筑物建造地下连续墙</a:t>
            </a:r>
            <a:r>
              <a:rPr lang="zh-CN" altLang="en-US" sz="2000" dirty="0">
                <a:effectLst/>
              </a:rPr>
              <a:t>。</a:t>
            </a:r>
            <a:endParaRPr lang="zh-CN" altLang="en-US" sz="2000" dirty="0">
              <a:effectLst/>
            </a:endParaRP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effectLst/>
              </a:rPr>
              <a:t>2</a:t>
            </a:r>
            <a:r>
              <a:rPr lang="zh-CN" altLang="en-US" sz="2000" dirty="0">
                <a:effectLst/>
              </a:rPr>
              <a:t>、墙体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刚度大</a:t>
            </a:r>
            <a:r>
              <a:rPr lang="zh-CN" altLang="en-US" sz="2000" dirty="0">
                <a:effectLst/>
              </a:rPr>
              <a:t>，可承受很大的土压力，安全可靠，</a:t>
            </a:r>
            <a:r>
              <a:rPr lang="zh-CN" altLang="en-US" sz="2000" dirty="0">
                <a:effectLst/>
                <a:sym typeface="+mn-ea"/>
              </a:rPr>
              <a:t>可用作刚性基础，取代桩、沉井、沉箱受力</a:t>
            </a:r>
            <a:r>
              <a:rPr lang="zh-CN" altLang="en-US" sz="2000" dirty="0">
                <a:effectLst/>
              </a:rPr>
              <a:t>。 </a:t>
            </a:r>
            <a:r>
              <a:rPr lang="zh-CN" altLang="en-US" sz="2000" dirty="0">
                <a:effectLst/>
                <a:sym typeface="+mn-ea"/>
              </a:rPr>
              <a:t>地下连续墙刚度大，易于设置埋设件，很适合于逆做法施工。</a:t>
            </a:r>
            <a:endParaRPr lang="zh-CN" altLang="en-US" sz="2000" dirty="0">
              <a:effectLst/>
            </a:endParaRP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effectLst/>
              </a:rPr>
              <a:t>3</a:t>
            </a:r>
            <a:r>
              <a:rPr lang="zh-CN" altLang="en-US" sz="2000" dirty="0">
                <a:effectLst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防渗</a:t>
            </a:r>
            <a:r>
              <a:rPr lang="zh-CN" altLang="en-US" sz="2000" dirty="0">
                <a:effectLst/>
              </a:rPr>
              <a:t>性能好，</a:t>
            </a:r>
            <a:r>
              <a:rPr lang="zh-CN" altLang="en-US" sz="2000" dirty="0">
                <a:effectLst/>
                <a:sym typeface="+mn-ea"/>
              </a:rPr>
              <a:t>作为土坝、尾矿坝和水闸等水工建筑物防渗结构。</a:t>
            </a:r>
            <a:endParaRPr lang="zh-CN" altLang="en-US" sz="2000" dirty="0">
              <a:effectLst/>
              <a:sym typeface="+mn-ea"/>
            </a:endParaRP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effectLst/>
              </a:rPr>
              <a:t>4</a:t>
            </a:r>
            <a:r>
              <a:rPr lang="zh-CN" altLang="en-US" sz="2000" dirty="0">
                <a:effectLst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占地少</a:t>
            </a:r>
            <a:r>
              <a:rPr lang="zh-CN" altLang="en-US" sz="2000" dirty="0">
                <a:effectLst/>
                <a:sym typeface="+mn-ea"/>
              </a:rPr>
              <a:t>，充分利用建筑红线以内有限的地面和空间。</a:t>
            </a:r>
            <a:endParaRPr lang="zh-CN" altLang="en-US" sz="2000" dirty="0"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charRg st="4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charRg st="58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3600450" y="60325"/>
            <a:ext cx="5669280" cy="52895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地下连续墙的缺点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267" name="文本占位符 11266"/>
          <p:cNvSpPr>
            <a:spLocks noGrp="1" noRot="1"/>
          </p:cNvSpPr>
          <p:nvPr>
            <p:ph type="body" idx="1"/>
          </p:nvPr>
        </p:nvSpPr>
        <p:spPr>
          <a:xfrm>
            <a:off x="431483" y="774065"/>
            <a:ext cx="8280400" cy="5661025"/>
          </a:xfrm>
        </p:spPr>
        <p:txBody>
          <a:bodyPr/>
          <a:p>
            <a:pPr>
              <a:lnSpc>
                <a:spcPct val="15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effectLst/>
              </a:rPr>
              <a:t>1.</a:t>
            </a:r>
            <a:r>
              <a:rPr lang="zh-CN" altLang="en-US" sz="2400" dirty="0">
                <a:effectLst/>
              </a:rPr>
              <a:t>在一些特殊的地质条件下（如很软的</a:t>
            </a:r>
            <a:r>
              <a:rPr lang="zh-CN" altLang="en-US" sz="2400" dirty="0">
                <a:solidFill>
                  <a:srgbClr val="FF0000"/>
                </a:solidFill>
                <a:effectLst/>
              </a:rPr>
              <a:t>淤泥</a:t>
            </a:r>
            <a:r>
              <a:rPr lang="zh-CN" altLang="en-US" sz="2400" dirty="0">
                <a:effectLst/>
              </a:rPr>
              <a:t>质土，含</a:t>
            </a:r>
            <a:r>
              <a:rPr lang="zh-CN" altLang="en-US" sz="2400" dirty="0">
                <a:solidFill>
                  <a:srgbClr val="FF0000"/>
                </a:solidFill>
                <a:effectLst/>
              </a:rPr>
              <a:t>漂石</a:t>
            </a:r>
            <a:r>
              <a:rPr lang="zh-CN" altLang="en-US" sz="2400" dirty="0">
                <a:effectLst/>
              </a:rPr>
              <a:t>的冲积层和超</a:t>
            </a:r>
            <a:r>
              <a:rPr lang="zh-CN" altLang="en-US" sz="2400" dirty="0">
                <a:solidFill>
                  <a:srgbClr val="FF0000"/>
                </a:solidFill>
                <a:effectLst/>
              </a:rPr>
              <a:t>硬岩</a:t>
            </a:r>
            <a:r>
              <a:rPr lang="zh-CN" altLang="en-US" sz="2400" dirty="0">
                <a:effectLst/>
              </a:rPr>
              <a:t>石等），施工难度很大。 </a:t>
            </a:r>
            <a:endParaRPr lang="zh-CN" altLang="en-US" sz="2400" dirty="0">
              <a:effectLst/>
            </a:endParaRPr>
          </a:p>
          <a:p>
            <a:pPr>
              <a:lnSpc>
                <a:spcPct val="15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effectLst/>
              </a:rPr>
              <a:t>2.</a:t>
            </a:r>
            <a:r>
              <a:rPr lang="zh-CN" altLang="en-US" sz="2400" dirty="0">
                <a:effectLst/>
              </a:rPr>
              <a:t>如果施工方法不当或施工地质条件特殊，可能出现相邻墙段不能对齐和漏水的问题 </a:t>
            </a:r>
            <a:endParaRPr lang="zh-CN" altLang="en-US" sz="2400" dirty="0">
              <a:effectLst/>
            </a:endParaRPr>
          </a:p>
          <a:p>
            <a:pPr>
              <a:lnSpc>
                <a:spcPct val="15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effectLst/>
              </a:rPr>
              <a:t>3.</a:t>
            </a:r>
            <a:r>
              <a:rPr lang="zh-CN" altLang="en-US" sz="2400" dirty="0">
                <a:effectLst/>
              </a:rPr>
              <a:t>地下连续墙如果用作临时的挡土结构，比其它方法所用的</a:t>
            </a:r>
            <a:r>
              <a:rPr lang="zh-CN" altLang="en-US" sz="2400" dirty="0">
                <a:solidFill>
                  <a:srgbClr val="FF0000"/>
                </a:solidFill>
                <a:effectLst/>
              </a:rPr>
              <a:t>费用要高</a:t>
            </a:r>
            <a:r>
              <a:rPr lang="zh-CN" altLang="en-US" sz="2400" dirty="0">
                <a:effectLst/>
              </a:rPr>
              <a:t>些。 </a:t>
            </a:r>
            <a:endParaRPr lang="zh-CN" altLang="en-US" sz="2400" dirty="0">
              <a:effectLst/>
            </a:endParaRPr>
          </a:p>
          <a:p>
            <a:pPr>
              <a:lnSpc>
                <a:spcPct val="150000"/>
              </a:lnSpc>
              <a:buClr>
                <a:srgbClr val="99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effectLst/>
              </a:rPr>
              <a:t>4.</a:t>
            </a:r>
            <a:r>
              <a:rPr lang="zh-CN" altLang="en-US" sz="2400" dirty="0">
                <a:effectLst/>
              </a:rPr>
              <a:t>在城市施工时，</a:t>
            </a:r>
            <a:r>
              <a:rPr lang="zh-CN" altLang="en-US" sz="2400" dirty="0">
                <a:solidFill>
                  <a:srgbClr val="FF0000"/>
                </a:solidFill>
                <a:effectLst/>
              </a:rPr>
              <a:t>废泥浆</a:t>
            </a:r>
            <a:r>
              <a:rPr lang="zh-CN" altLang="en-US" sz="2400" dirty="0">
                <a:effectLst/>
              </a:rPr>
              <a:t>的处理比较麻烦。</a:t>
            </a:r>
            <a:br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</a:br>
            <a:endParaRPr lang="zh-CN" altLang="en-US" sz="2800" dirty="0"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buChar char="•"/>
            </a:pPr>
            <a:endParaRPr lang="zh-CN" altLang="en-US" sz="28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7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87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488440" y="2309495"/>
            <a:ext cx="6160135" cy="720725"/>
          </a:xfrm>
        </p:spPr>
        <p:txBody>
          <a:bodyPr vert="horz" wrap="square" lIns="92367" tIns="46183" rIns="92367" bIns="46183" numCol="1" anchor="t" anchorCtr="0" compatLnSpc="1">
            <a:normAutofit fontScale="90000"/>
          </a:bodyPr>
          <a:p>
            <a:pPr marL="0" marR="0" lvl="0" indent="0" algn="ctr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第二部分    地下连续墙的主要应用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0" i="0" u="none" strike="noStrike" kern="0" cap="none" spc="0" normalizeH="0" baseline="0" noProof="1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dvAuto="100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691255" y="112395"/>
            <a:ext cx="5452745" cy="39751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2800" b="1" dirty="0">
                <a:solidFill>
                  <a:srgbClr val="000066"/>
                </a:solidFill>
                <a:ea typeface="黑体" panose="02010600030101010101" charset="-122"/>
              </a:rPr>
              <a:t>地连墙主要用途</a:t>
            </a:r>
            <a:endParaRPr lang="zh-CN" altLang="en-US" sz="2800" b="1" dirty="0">
              <a:solidFill>
                <a:srgbClr val="000066"/>
              </a:solidFill>
              <a:ea typeface="黑体" panose="02010600030101010101" charset="-122"/>
            </a:endParaRPr>
          </a:p>
        </p:txBody>
      </p:sp>
      <p:graphicFrame>
        <p:nvGraphicFramePr>
          <p:cNvPr id="6163" name="Group 19"/>
          <p:cNvGraphicFramePr>
            <a:graphicFrameLocks noGrp="1"/>
          </p:cNvGraphicFramePr>
          <p:nvPr/>
        </p:nvGraphicFramePr>
        <p:xfrm>
          <a:off x="610235" y="898525"/>
          <a:ext cx="7923530" cy="3967480"/>
        </p:xfrm>
        <a:graphic>
          <a:graphicData uri="http://schemas.openxmlformats.org/drawingml/2006/table">
            <a:tbl>
              <a:tblPr/>
              <a:tblGrid>
                <a:gridCol w="208280"/>
                <a:gridCol w="7715250"/>
              </a:tblGrid>
              <a:tr h="396748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TW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黑体" panose="02010600030101010101" charset="-122"/>
                        <a:ea typeface="黑体" panose="0201060003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TW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建筑：地下室、停车场、地下街道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地铁：车站基坑、盾构工作井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市政：管廊、</a:t>
                      </a:r>
                      <a:r>
                        <a:rPr kumimoji="1" lang="zh-CN" altLang="en-US" sz="2400" b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污水处理场、净水场、抽水场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水利：水库、水坝防渗墙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港航：护岸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桥梁：各种基础结构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大型锚碇、矩形基桩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kumimoji="1" lang="en-US" altLang="zh-TW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2540000" y="938530"/>
            <a:ext cx="3851910" cy="622935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中国银行总部大厦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10245" name="Picture 4" descr="5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8360" y="1719580"/>
            <a:ext cx="3956050" cy="311658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  <p:pic>
        <p:nvPicPr>
          <p:cNvPr id="10246" name="Picture 5" descr="5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830" y="1719580"/>
            <a:ext cx="4024630" cy="3077845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3604260" y="0"/>
            <a:ext cx="5360670" cy="586740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上海中心大厦施工现场照片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25604" name="Picture 4" descr="2009"/>
          <p:cNvPicPr>
            <a:picLocks noChangeAspect="1"/>
          </p:cNvPicPr>
          <p:nvPr/>
        </p:nvPicPr>
        <p:blipFill>
          <a:blip r:embed="rId3"/>
          <a:srcRect l="5328" t="5240" r="9102" b="8875"/>
          <a:stretch>
            <a:fillRect/>
          </a:stretch>
        </p:blipFill>
        <p:spPr>
          <a:xfrm>
            <a:off x="849630" y="574675"/>
            <a:ext cx="6950075" cy="4641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1728788" y="0"/>
            <a:ext cx="7416800" cy="474663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武汉阳逻长江公路大桥南锚碇开挖照片</a:t>
            </a:r>
            <a:endParaRPr lang="zh-CN" altLang="x-none" sz="30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2" name="Picture 5" descr="lie%20April%2004_02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34490" y="661035"/>
            <a:ext cx="5862955" cy="451231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205480" y="11430"/>
            <a:ext cx="5852795" cy="46164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地铁车站明挖基坑围护结构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862330"/>
            <a:ext cx="5333365" cy="399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017588" y="2394903"/>
            <a:ext cx="7488238" cy="725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第三部分    地下连续墙施工工艺的介绍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1520190" y="1105535"/>
            <a:ext cx="5715635" cy="3503930"/>
          </a:xfrm>
        </p:spPr>
        <p:txBody>
          <a:bodyPr vert="horz" wrap="square" lIns="92367" tIns="46183" rIns="92367" bIns="46183" numCol="1" anchor="t" anchorCtr="0" compatLnSpc="1">
            <a:normAutofit fontScale="80000"/>
          </a:bodyPr>
          <a:p>
            <a:pPr marL="0" marR="0" lvl="0" indent="0" algn="l" defTabSz="925195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第一部分    地下连续墙的</a:t>
            </a:r>
            <a:r>
              <a:rPr kumimoji="0" lang="zh-CN" altLang="en-US" sz="2800" b="1" i="0" u="none" strike="noStrike" kern="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发展应用</a:t>
            </a:r>
            <a:endParaRPr kumimoji="0" lang="zh-CN" altLang="en-US" sz="2800" b="1" i="0" u="none" strike="noStrike" kern="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第二部分    地下连续墙的</a:t>
            </a:r>
            <a:r>
              <a:rPr kumimoji="0" lang="zh-CN" altLang="en-US" sz="2800" b="1" i="0" u="none" strike="noStrike" kern="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主要应用</a:t>
            </a:r>
            <a:endParaRPr kumimoji="0" lang="zh-CN" altLang="en-US" sz="2800" b="1" i="0" u="none" strike="noStrike" kern="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第三部分    地下连续墙的</a:t>
            </a:r>
            <a:r>
              <a:rPr kumimoji="0" lang="zh-CN" altLang="en-US" sz="2800" b="1" i="0" u="none" strike="noStrike" kern="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施工工艺</a:t>
            </a:r>
            <a:endParaRPr kumimoji="0" lang="zh-CN" altLang="en-US" sz="2800" b="1" i="0" u="none" strike="noStrike" kern="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第四部分    </a:t>
            </a:r>
            <a:r>
              <a:rPr lang="zh-CN" altLang="en-US" sz="2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地下连续墙的</a:t>
            </a:r>
            <a:r>
              <a:rPr lang="zh-CN" altLang="en-US" sz="2800" b="1" kern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通病处理</a:t>
            </a:r>
            <a:endParaRPr lang="zh-CN" altLang="en-US" sz="2800" b="1" kern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25195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第五部分    地下连续墙的</a:t>
            </a:r>
            <a:r>
              <a:rPr lang="zh-CN" altLang="en-US" sz="2800" b="1" kern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注意事项</a:t>
            </a:r>
            <a:endParaRPr lang="zh-CN" altLang="en-US" sz="2800" b="1" kern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j-ea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25195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800" b="1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71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71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77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dvAuto="100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099" name="Rectangle 6"/>
          <p:cNvSpPr>
            <a:spLocks noGrp="1"/>
          </p:cNvSpPr>
          <p:nvPr>
            <p:ph type="title"/>
          </p:nvPr>
        </p:nvSpPr>
        <p:spPr>
          <a:xfrm>
            <a:off x="3535680" y="57150"/>
            <a:ext cx="5166995" cy="43751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地下连续墙施工工艺流程</a:t>
            </a:r>
            <a:endParaRPr lang="zh-CN" altLang="en-US" sz="3200" b="1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2530" name="文本框 62529"/>
          <p:cNvSpPr txBox="1"/>
          <p:nvPr/>
        </p:nvSpPr>
        <p:spPr>
          <a:xfrm>
            <a:off x="2555875" y="1557338"/>
            <a:ext cx="458788" cy="32400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地连墙施工工艺流程图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3" name="Picture 5" descr="GB 60 diavik 2001"/>
          <p:cNvPicPr>
            <a:picLocks noChangeAspect="1"/>
          </p:cNvPicPr>
          <p:nvPr/>
        </p:nvPicPr>
        <p:blipFill>
          <a:blip r:embed="rId3"/>
          <a:srcRect r="6070"/>
          <a:stretch>
            <a:fillRect/>
          </a:stretch>
        </p:blipFill>
        <p:spPr>
          <a:xfrm>
            <a:off x="539750" y="626110"/>
            <a:ext cx="2780030" cy="446151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grpSp>
        <p:nvGrpSpPr>
          <p:cNvPr id="1484369" name="组合 1484368"/>
          <p:cNvGrpSpPr/>
          <p:nvPr/>
        </p:nvGrpSpPr>
        <p:grpSpPr>
          <a:xfrm>
            <a:off x="4073208" y="1053465"/>
            <a:ext cx="3895725" cy="3546475"/>
            <a:chOff x="2789" y="1476"/>
            <a:chExt cx="2454" cy="2234"/>
          </a:xfrm>
        </p:grpSpPr>
        <p:sp>
          <p:nvSpPr>
            <p:cNvPr id="1484370" name="文本框 1484369"/>
            <p:cNvSpPr txBox="1"/>
            <p:nvPr/>
          </p:nvSpPr>
          <p:spPr>
            <a:xfrm>
              <a:off x="3314" y="2057"/>
              <a:ext cx="1472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开挖沟槽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2" name="文本框 1484371"/>
            <p:cNvSpPr txBox="1"/>
            <p:nvPr/>
          </p:nvSpPr>
          <p:spPr>
            <a:xfrm>
              <a:off x="3314" y="2521"/>
              <a:ext cx="1472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下放钢筋笼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3" name="文本框 1484372"/>
            <p:cNvSpPr txBox="1"/>
            <p:nvPr/>
          </p:nvSpPr>
          <p:spPr>
            <a:xfrm>
              <a:off x="3314" y="2947"/>
              <a:ext cx="1472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水下浇注砼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5" name="直接连接符 1484374"/>
            <p:cNvSpPr/>
            <p:nvPr/>
          </p:nvSpPr>
          <p:spPr>
            <a:xfrm>
              <a:off x="4037" y="2358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76" name="直接连接符 1484375"/>
            <p:cNvSpPr/>
            <p:nvPr/>
          </p:nvSpPr>
          <p:spPr>
            <a:xfrm>
              <a:off x="4037" y="2784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79" name="文本框 1484378"/>
            <p:cNvSpPr txBox="1"/>
            <p:nvPr/>
          </p:nvSpPr>
          <p:spPr>
            <a:xfrm>
              <a:off x="3175" y="3428"/>
              <a:ext cx="1750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形成一个单元墙段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80" name="直接连接符 1484379"/>
            <p:cNvSpPr/>
            <p:nvPr/>
          </p:nvSpPr>
          <p:spPr>
            <a:xfrm>
              <a:off x="4037" y="3266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81" name="文本框 1484380"/>
            <p:cNvSpPr txBox="1"/>
            <p:nvPr/>
          </p:nvSpPr>
          <p:spPr>
            <a:xfrm>
              <a:off x="4948" y="1476"/>
              <a:ext cx="295" cy="97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泥浆护壁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82" name="直接连接符 1484381"/>
            <p:cNvSpPr/>
            <p:nvPr/>
          </p:nvSpPr>
          <p:spPr>
            <a:xfrm flipH="1">
              <a:off x="4040" y="1966"/>
              <a:ext cx="926" cy="1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83" name="文本框 1484382"/>
            <p:cNvSpPr txBox="1"/>
            <p:nvPr/>
          </p:nvSpPr>
          <p:spPr>
            <a:xfrm>
              <a:off x="2789" y="1956"/>
              <a:ext cx="295" cy="120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钢筋笼制作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84" name="直接连接符 1484383"/>
            <p:cNvSpPr/>
            <p:nvPr/>
          </p:nvSpPr>
          <p:spPr>
            <a:xfrm>
              <a:off x="3106" y="2432"/>
              <a:ext cx="926" cy="1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85" name="文本框 1484384"/>
            <p:cNvSpPr txBox="1"/>
            <p:nvPr/>
          </p:nvSpPr>
          <p:spPr>
            <a:xfrm>
              <a:off x="3314" y="1607"/>
              <a:ext cx="1472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修筑导墙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86" name="直接连接符 1484385"/>
            <p:cNvSpPr/>
            <p:nvPr/>
          </p:nvSpPr>
          <p:spPr>
            <a:xfrm>
              <a:off x="4037" y="1890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0659" name="Rectangle 3"/>
          <p:cNvSpPr>
            <a:spLocks noGrp="1"/>
          </p:cNvSpPr>
          <p:nvPr>
            <p:ph idx="1"/>
          </p:nvPr>
        </p:nvSpPr>
        <p:spPr>
          <a:xfrm>
            <a:off x="2904808" y="2496820"/>
            <a:ext cx="2519362" cy="720725"/>
          </a:xfrm>
        </p:spPr>
        <p:txBody>
          <a:bodyPr vert="horz" wrap="square" lIns="92367" tIns="46183" rIns="92367" bIns="46183" anchor="t">
            <a:normAutofit/>
          </a:bodyPr>
          <a:p>
            <a:pPr algn="ctr" eaLnBrk="1" hangingPunct="1"/>
            <a:r>
              <a:rPr lang="zh-CN" altLang="en-US" sz="3600" dirty="0">
                <a:solidFill>
                  <a:schemeClr val="folHlink"/>
                </a:solidFill>
                <a:ea typeface="宋体" panose="02010600030101010101" pitchFamily="2" charset="-122"/>
              </a:rPr>
              <a:t>施工准备</a:t>
            </a:r>
            <a:endParaRPr lang="zh-CN" altLang="en-US" sz="3600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dvAuto="100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sym typeface="+mn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2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3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4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5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6</a:t>
            </a:r>
            <a:r>
              <a:rPr lang="zh-CN" altLang="en-US" b="1" dirty="0">
                <a:latin typeface="+mj-ea"/>
                <a:ea typeface="+mj-ea"/>
              </a:rPr>
              <a:t>）物资准备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>
          <a:xfrm>
            <a:off x="3124200" y="971550"/>
            <a:ext cx="4800600" cy="377190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4"/>
                </a:solidFill>
              </a:rPr>
              <a:t>需进行现场调查、探挖、确认并迁改，主要调查内容为：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4"/>
                </a:solidFill>
              </a:rPr>
              <a:t>相邻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建筑物、构筑物</a:t>
            </a:r>
            <a:r>
              <a:rPr lang="zh-CN" altLang="en-US" sz="2000" dirty="0">
                <a:solidFill>
                  <a:schemeClr val="accent4"/>
                </a:solidFill>
              </a:rPr>
              <a:t>结构及基础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地质与水文</a:t>
            </a:r>
            <a:r>
              <a:rPr lang="zh-CN" altLang="en-US" sz="2000" dirty="0">
                <a:solidFill>
                  <a:schemeClr val="accent4"/>
                </a:solidFill>
              </a:rPr>
              <a:t>情况等，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地下管线</a:t>
            </a:r>
            <a:r>
              <a:rPr lang="zh-CN" altLang="en-US" sz="2000" dirty="0">
                <a:solidFill>
                  <a:schemeClr val="accent4"/>
                </a:solidFill>
              </a:rPr>
              <a:t>走向分布，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供水供电</a:t>
            </a:r>
            <a:r>
              <a:rPr lang="zh-CN" altLang="en-US" sz="2000" dirty="0">
                <a:solidFill>
                  <a:schemeClr val="accent4"/>
                </a:solidFill>
              </a:rPr>
              <a:t>措施及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环境保护</a:t>
            </a:r>
            <a:r>
              <a:rPr lang="zh-CN" altLang="en-US" sz="2000" dirty="0">
                <a:solidFill>
                  <a:schemeClr val="accent4"/>
                </a:solidFill>
              </a:rPr>
              <a:t>等方面。</a:t>
            </a:r>
            <a:endParaRPr lang="zh-CN" altLang="en-US" sz="2000" dirty="0">
              <a:solidFill>
                <a:schemeClr val="accent4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1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2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sym typeface="+mn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3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4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5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6</a:t>
            </a:r>
            <a:r>
              <a:rPr lang="zh-CN" altLang="en-US" b="1" dirty="0">
                <a:latin typeface="+mj-ea"/>
                <a:ea typeface="+mj-ea"/>
              </a:rPr>
              <a:t>）物资准备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717800" y="952500"/>
            <a:ext cx="5855335" cy="3429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714375" indent="469900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① 施工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场地和便道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已按方案硬化。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marL="714375" indent="469900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② 施工用水、用电已解决。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marL="1524000" indent="-339725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③ 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泥浆池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及管路系统施工完成。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marL="714375" indent="469900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④ 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膨润土库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修建完成。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marL="714375" indent="469900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⑤ 临时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弃土坑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和沉淀池修建完成。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marL="714375" indent="469900" algn="l" fontAlgn="auto">
              <a:lnSpc>
                <a:spcPct val="18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⑥ 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洗车槽</a:t>
            </a: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及三级沉淀池修建完成。</a:t>
            </a:r>
            <a:endParaRPr lang="zh-CN" altLang="en-US" sz="2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1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2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3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sym typeface="+mn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4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5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6</a:t>
            </a:r>
            <a:r>
              <a:rPr lang="zh-CN" altLang="en-US" b="1" dirty="0">
                <a:latin typeface="+mj-ea"/>
                <a:ea typeface="+mj-ea"/>
              </a:rPr>
              <a:t>）物资准备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81835" y="997585"/>
            <a:ext cx="6654165" cy="4000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714375" indent="469900">
              <a:lnSpc>
                <a:spcPct val="19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① 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图纸</a:t>
            </a: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已会审。</a:t>
            </a:r>
            <a:endParaRPr lang="zh-CN" altLang="en-US" sz="2000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714375" indent="469900">
              <a:lnSpc>
                <a:spcPct val="19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② 施工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方案</a:t>
            </a:r>
            <a:r>
              <a:rPr lang="en-US" altLang="zh-CN" sz="2000" dirty="0"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含施工场地布置图</a:t>
            </a:r>
            <a:r>
              <a:rPr lang="en-US" altLang="zh-CN" sz="2000" dirty="0">
                <a:latin typeface="华文中宋" panose="02010600040101010101" charset="-122"/>
                <a:ea typeface="华文中宋" panose="02010600040101010101" charset="-122"/>
              </a:rPr>
              <a:t>)</a:t>
            </a: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已报监理审批。</a:t>
            </a:r>
            <a:endParaRPr lang="zh-CN" altLang="en-US" sz="2000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1524000" indent="-339725">
              <a:lnSpc>
                <a:spcPct val="19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③ 平面及高程控制网已复测，成果已报监理审批。场内增设的测量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控制点</a:t>
            </a: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满足施工需求。</a:t>
            </a:r>
            <a:endParaRPr lang="zh-CN" altLang="en-US" sz="2000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714375" indent="469900">
              <a:lnSpc>
                <a:spcPct val="19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④ 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开工报告</a:t>
            </a: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</a:rPr>
              <a:t>已报监理审批。</a:t>
            </a:r>
            <a:endParaRPr lang="zh-CN" altLang="en-US" sz="20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1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2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3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4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sym typeface="+mn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5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6</a:t>
            </a:r>
            <a:r>
              <a:rPr lang="zh-CN" altLang="en-US" b="1" dirty="0">
                <a:latin typeface="+mj-ea"/>
                <a:ea typeface="+mj-ea"/>
              </a:rPr>
              <a:t>）物资准备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971165" y="1066800"/>
            <a:ext cx="5715635" cy="5105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① 满足现场施工需要的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钢筋工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混凝土</a:t>
            </a:r>
            <a:r>
              <a:rPr lang="zh-CN" altLang="en-US" sz="2000" dirty="0">
                <a:latin typeface="+mj-ea"/>
                <a:ea typeface="+mj-ea"/>
              </a:rPr>
              <a:t>及普工已就位。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② 起重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吊装作业人员</a:t>
            </a:r>
            <a:r>
              <a:rPr lang="zh-CN" altLang="en-US" sz="2000" dirty="0">
                <a:latin typeface="+mj-ea"/>
                <a:ea typeface="+mj-ea"/>
              </a:rPr>
              <a:t>已就位。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③ 所有作业人员均经过了三级安全教育、技术交底和安全技术交底。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④ 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电焊工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起重吊装工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电工</a:t>
            </a:r>
            <a:r>
              <a:rPr lang="zh-CN" altLang="en-US" sz="2000" dirty="0">
                <a:latin typeface="+mj-ea"/>
                <a:ea typeface="+mj-ea"/>
              </a:rPr>
              <a:t>均已报监理审批，确保特殊工种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持证上岗</a:t>
            </a:r>
            <a:r>
              <a:rPr lang="zh-CN" altLang="en-US" sz="2000" dirty="0">
                <a:latin typeface="+mj-ea"/>
                <a:ea typeface="+mj-ea"/>
              </a:rPr>
              <a:t>。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1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2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3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4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5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sym typeface="+mn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6</a:t>
            </a:r>
            <a:r>
              <a:rPr lang="zh-CN" altLang="en-US" b="1" dirty="0">
                <a:latin typeface="+mj-ea"/>
                <a:ea typeface="+mj-ea"/>
              </a:rPr>
              <a:t>）物资准备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52065" y="965835"/>
            <a:ext cx="6160135" cy="4812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524000" indent="-339725">
              <a:lnSpc>
                <a:spcPct val="16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① 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成槽机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en-US" altLang="zh-CN" sz="2000" dirty="0">
                <a:latin typeface="+mj-ea"/>
                <a:ea typeface="+mj-ea"/>
              </a:rPr>
              <a:t>150t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履带吊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en-US" altLang="zh-CN" sz="2000" dirty="0">
                <a:latin typeface="+mj-ea"/>
                <a:ea typeface="+mj-ea"/>
              </a:rPr>
              <a:t>80t</a:t>
            </a:r>
            <a:r>
              <a:rPr lang="zh-CN" altLang="en-US" sz="2000" dirty="0">
                <a:latin typeface="+mj-ea"/>
                <a:ea typeface="+mj-ea"/>
              </a:rPr>
              <a:t>履带吊及</a:t>
            </a:r>
            <a:r>
              <a:rPr lang="en-US" altLang="zh-CN" sz="2000" dirty="0">
                <a:latin typeface="+mj-ea"/>
                <a:ea typeface="+mj-ea"/>
              </a:rPr>
              <a:t>2</a:t>
            </a:r>
            <a:r>
              <a:rPr lang="zh-CN" altLang="en-US" sz="2000" dirty="0">
                <a:latin typeface="+mj-ea"/>
                <a:ea typeface="+mj-ea"/>
              </a:rPr>
              <a:t>台场内运输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自卸车</a:t>
            </a:r>
            <a:r>
              <a:rPr lang="zh-CN" altLang="en-US" sz="2000" dirty="0">
                <a:latin typeface="+mj-ea"/>
                <a:ea typeface="+mj-ea"/>
              </a:rPr>
              <a:t>和</a:t>
            </a:r>
            <a:r>
              <a:rPr lang="en-US" altLang="zh-CN" sz="2000" dirty="0">
                <a:latin typeface="+mj-ea"/>
                <a:ea typeface="+mj-ea"/>
              </a:rPr>
              <a:t>1</a:t>
            </a:r>
            <a:r>
              <a:rPr lang="zh-CN" altLang="en-US" sz="2000" dirty="0">
                <a:latin typeface="+mj-ea"/>
                <a:ea typeface="+mj-ea"/>
              </a:rPr>
              <a:t>台</a:t>
            </a:r>
            <a:r>
              <a:rPr lang="en-US" altLang="zh-CN" sz="2000" dirty="0">
                <a:latin typeface="+mj-ea"/>
                <a:ea typeface="+mj-ea"/>
              </a:rPr>
              <a:t>200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挖掘机</a:t>
            </a:r>
            <a:r>
              <a:rPr lang="zh-CN" altLang="en-US" sz="2000" dirty="0">
                <a:latin typeface="+mj-ea"/>
                <a:ea typeface="+mj-ea"/>
              </a:rPr>
              <a:t>已进场。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6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② 钢筋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滚丝机</a:t>
            </a:r>
            <a:r>
              <a:rPr lang="zh-CN" altLang="en-US" sz="2000" dirty="0">
                <a:latin typeface="+mj-ea"/>
                <a:ea typeface="+mj-ea"/>
              </a:rPr>
              <a:t>、钢筋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弯曲机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切断机</a:t>
            </a:r>
            <a:r>
              <a:rPr lang="zh-CN" altLang="en-US" sz="2000" dirty="0">
                <a:latin typeface="+mj-ea"/>
                <a:ea typeface="+mj-ea"/>
              </a:rPr>
              <a:t>已就位。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6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③ 足够数量的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电焊机</a:t>
            </a:r>
            <a:r>
              <a:rPr lang="zh-CN" altLang="en-US" sz="2000" dirty="0">
                <a:latin typeface="+mj-ea"/>
                <a:ea typeface="+mj-ea"/>
              </a:rPr>
              <a:t>已就位。</a:t>
            </a:r>
            <a:endParaRPr lang="en-US" altLang="zh-CN" sz="2000" dirty="0">
              <a:latin typeface="+mj-ea"/>
              <a:ea typeface="+mj-ea"/>
            </a:endParaRPr>
          </a:p>
          <a:p>
            <a:pPr marL="714375" indent="469900">
              <a:lnSpc>
                <a:spcPct val="16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上述设备均已通过报验。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3380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施工前准备工作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07085"/>
            <a:ext cx="85344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1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迁改准备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2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场布准备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3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技术准备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4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人员准备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（</a:t>
            </a:r>
            <a:r>
              <a:rPr lang="en-US" altLang="zh-CN" b="1" dirty="0">
                <a:latin typeface="+mj-ea"/>
                <a:ea typeface="+mj-ea"/>
              </a:rPr>
              <a:t>5</a:t>
            </a:r>
            <a:r>
              <a:rPr lang="zh-CN" altLang="en-US" b="1" dirty="0">
                <a:latin typeface="+mj-ea"/>
                <a:ea typeface="+mj-ea"/>
              </a:rPr>
              <a:t>）</a:t>
            </a:r>
            <a:r>
              <a:rPr lang="zh-CN" altLang="en-US" b="1" dirty="0">
                <a:latin typeface="+mj-ea"/>
                <a:ea typeface="+mj-ea"/>
                <a:sym typeface="+mn-ea"/>
              </a:rPr>
              <a:t>设备准备</a:t>
            </a:r>
            <a:endParaRPr lang="zh-CN" altLang="en-US" b="1" dirty="0">
              <a:latin typeface="+mj-ea"/>
              <a:ea typeface="+mj-ea"/>
            </a:endParaRPr>
          </a:p>
          <a:p>
            <a:pPr marL="342900" indent="4699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6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）物资准备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</a:endParaRPr>
          </a:p>
          <a:p>
            <a:pPr marL="342900" indent="469900">
              <a:spcBef>
                <a:spcPct val="20000"/>
              </a:spcBef>
              <a:defRPr/>
            </a:pPr>
            <a:r>
              <a:rPr lang="zh-CN" altLang="en-US" b="1" dirty="0">
                <a:latin typeface="+mj-ea"/>
                <a:ea typeface="+mj-ea"/>
              </a:rPr>
              <a:t>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50135" y="1092200"/>
            <a:ext cx="6108065" cy="3530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① 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钢筋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钢板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接驳器</a:t>
            </a:r>
            <a:r>
              <a:rPr lang="zh-CN" altLang="en-US" sz="2000" dirty="0">
                <a:latin typeface="+mj-ea"/>
                <a:ea typeface="+mj-ea"/>
              </a:rPr>
              <a:t>已进场并取样检测合格。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② 可满足</a:t>
            </a:r>
            <a:r>
              <a:rPr lang="en-US" altLang="zh-CN" sz="2000" dirty="0">
                <a:latin typeface="+mj-ea"/>
                <a:ea typeface="+mj-ea"/>
              </a:rPr>
              <a:t>1</a:t>
            </a:r>
            <a:r>
              <a:rPr lang="zh-CN" altLang="en-US" sz="2000" dirty="0">
                <a:latin typeface="+mj-ea"/>
                <a:ea typeface="+mj-ea"/>
              </a:rPr>
              <a:t>周施工需求的造浆用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膨润土</a:t>
            </a:r>
            <a:r>
              <a:rPr lang="zh-CN" altLang="en-US" sz="2000" dirty="0">
                <a:latin typeface="+mj-ea"/>
                <a:ea typeface="+mj-ea"/>
              </a:rPr>
              <a:t>已准备就绪。</a:t>
            </a:r>
            <a:endParaRPr lang="en-US" altLang="zh-CN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③ </a:t>
            </a:r>
            <a:r>
              <a:rPr lang="en-US" altLang="zh-CN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CMC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纤维素</a:t>
            </a:r>
            <a:r>
              <a:rPr lang="zh-CN" altLang="en-US" sz="2000" dirty="0">
                <a:latin typeface="+mj-ea"/>
                <a:ea typeface="+mj-ea"/>
              </a:rPr>
              <a:t>及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烧碱</a:t>
            </a:r>
            <a:r>
              <a:rPr lang="zh-CN" altLang="en-US" sz="2000" dirty="0">
                <a:latin typeface="+mj-ea"/>
                <a:ea typeface="+mj-ea"/>
              </a:rPr>
              <a:t>已进场。</a:t>
            </a:r>
            <a:endParaRPr lang="zh-CN" altLang="en-US" sz="2000" dirty="0">
              <a:latin typeface="+mj-ea"/>
              <a:ea typeface="+mj-ea"/>
            </a:endParaRPr>
          </a:p>
          <a:p>
            <a:pPr marL="1524000" indent="-33972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④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模板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rPr>
              <a:t>方木</a:t>
            </a:r>
            <a:r>
              <a:rPr lang="zh-CN" altLang="en-US" sz="2000" dirty="0">
                <a:latin typeface="+mj-ea"/>
                <a:ea typeface="+mj-ea"/>
              </a:rPr>
              <a:t>等周转物资。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0659" name="Rectangle 3"/>
          <p:cNvSpPr>
            <a:spLocks noGrp="1"/>
          </p:cNvSpPr>
          <p:nvPr>
            <p:ph idx="1"/>
          </p:nvPr>
        </p:nvSpPr>
        <p:spPr>
          <a:xfrm>
            <a:off x="2904808" y="2496820"/>
            <a:ext cx="2519362" cy="720725"/>
          </a:xfrm>
        </p:spPr>
        <p:txBody>
          <a:bodyPr vert="horz" wrap="square" lIns="92367" tIns="46183" rIns="92367" bIns="46183" anchor="t"/>
          <a:p>
            <a:pPr algn="ctr" eaLnBrk="1" hangingPunct="1"/>
            <a:r>
              <a:rPr lang="zh-CN" altLang="en-US" sz="3600" dirty="0">
                <a:solidFill>
                  <a:schemeClr val="folHlink"/>
                </a:solidFill>
                <a:ea typeface="宋体" panose="02010600030101010101" pitchFamily="2" charset="-122"/>
              </a:rPr>
              <a:t>导     墙</a:t>
            </a:r>
            <a:endParaRPr lang="zh-CN" altLang="x-none" sz="3600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dvAuto="100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23720" name="矩形 1523719"/>
          <p:cNvSpPr/>
          <p:nvPr/>
        </p:nvSpPr>
        <p:spPr>
          <a:xfrm>
            <a:off x="4972050" y="733425"/>
            <a:ext cx="3378835" cy="4645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导墙施工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①导墙的作用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a</a:t>
            </a:r>
            <a:r>
              <a:rPr lang="zh-CN" altLang="en-US" b="0">
                <a:latin typeface="Times New Roman" panose="02020603050405020304" pitchFamily="18" charset="0"/>
                <a:ea typeface="黑体" panose="02010600030101010101" charset="-122"/>
              </a:rPr>
              <a:t>．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控制地下连续墙施工精度；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b</a:t>
            </a:r>
            <a:r>
              <a:rPr lang="zh-CN" altLang="en-US" b="0">
                <a:latin typeface="Times New Roman" panose="02020603050405020304" pitchFamily="18" charset="0"/>
                <a:ea typeface="黑体" panose="02010600030101010101" charset="-122"/>
              </a:rPr>
              <a:t>．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成槽时起挡土作用；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c</a:t>
            </a:r>
            <a:r>
              <a:rPr lang="zh-CN" altLang="en-US" b="0">
                <a:latin typeface="Times New Roman" panose="02020603050405020304" pitchFamily="18" charset="0"/>
                <a:ea typeface="黑体" panose="02010600030101010101" charset="-122"/>
              </a:rPr>
              <a:t>．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重物支承台；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d</a:t>
            </a:r>
            <a:r>
              <a:rPr lang="zh-CN" altLang="en-US" b="0">
                <a:latin typeface="Times New Roman" panose="02020603050405020304" pitchFamily="18" charset="0"/>
                <a:ea typeface="黑体" panose="02010600030101010101" charset="-122"/>
              </a:rPr>
              <a:t>．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维持稳定泥浆液面的作用。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②导墙的形式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a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．</a:t>
            </a: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现浇钢筋混凝土结构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b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．钢制装配式结构；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c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．预制钢筋混凝土结构。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r>
              <a:rPr lang="zh-CN" altLang="en-US" dirty="0"/>
              <a:t>第</a:t>
            </a:r>
            <a:fld id="{9A0DB2DC-4C9A-4742-B13C-FB6460FD3503}" type="slidenum">
              <a:rPr lang="zh-CN" altLang="en-US" sz="1200" b="0" dirty="0">
                <a:solidFill>
                  <a:srgbClr val="0066CC"/>
                </a:solidFill>
                <a:ea typeface="宋体" panose="02010600030101010101" pitchFamily="2" charset="-122"/>
              </a:rPr>
            </a:fld>
            <a:r>
              <a:rPr lang="zh-CN" altLang="en-US" sz="1200" b="0" dirty="0">
                <a:solidFill>
                  <a:srgbClr val="0066CC"/>
                </a:solidFill>
                <a:ea typeface="宋体" panose="02010600030101010101" pitchFamily="2" charset="-122"/>
              </a:rPr>
              <a:t>页</a:t>
            </a:r>
            <a:endParaRPr lang="en-US" altLang="zh-CN" sz="1200" b="0">
              <a:solidFill>
                <a:srgbClr val="0066CC"/>
              </a:solidFill>
              <a:ea typeface="宋体" panose="02010600030101010101" pitchFamily="2" charset="-122"/>
            </a:endParaRPr>
          </a:p>
        </p:txBody>
      </p:sp>
      <p:pic>
        <p:nvPicPr>
          <p:cNvPr id="65540" name="图片 65539" descr="导墙1"/>
          <p:cNvPicPr>
            <a:picLocks noChangeAspect="1"/>
          </p:cNvPicPr>
          <p:nvPr/>
        </p:nvPicPr>
        <p:blipFill>
          <a:blip r:embed="rId3"/>
          <a:srcRect l="6391" r="12836"/>
          <a:stretch>
            <a:fillRect/>
          </a:stretch>
        </p:blipFill>
        <p:spPr>
          <a:xfrm>
            <a:off x="594360" y="841375"/>
            <a:ext cx="3796030" cy="412305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1525767" name="矩形 1525766"/>
          <p:cNvSpPr/>
          <p:nvPr/>
        </p:nvSpPr>
        <p:spPr>
          <a:xfrm>
            <a:off x="4757420" y="66993"/>
            <a:ext cx="2805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2800" i="1" dirty="0">
                <a:latin typeface="黑体" panose="02010600030101010101" charset="-122"/>
                <a:ea typeface="黑体" panose="02010600030101010101" charset="-122"/>
              </a:rPr>
              <a:t>导墙</a:t>
            </a:r>
            <a:endParaRPr lang="zh-CN" altLang="en-US" sz="2800" i="1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296035" y="2376170"/>
            <a:ext cx="6551930" cy="829945"/>
          </a:xfrm>
        </p:spPr>
        <p:txBody>
          <a:bodyPr vert="horz" wrap="square" lIns="92367" tIns="46183" rIns="92367" bIns="46183" numCol="1" anchor="t" anchorCtr="0" compatLnSpc="1"/>
          <a:p>
            <a:pPr marL="0" marR="0" lvl="0" indent="0" algn="l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第一部分    地下连续墙的发展历史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0" i="0" u="none" strike="noStrike" kern="0" cap="none" spc="0" normalizeH="0" baseline="0" noProof="1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dvAuto="100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grpSp>
        <p:nvGrpSpPr>
          <p:cNvPr id="1524744" name="组合 1524743"/>
          <p:cNvGrpSpPr>
            <a:grpSpLocks noChangeAspect="1"/>
          </p:cNvGrpSpPr>
          <p:nvPr/>
        </p:nvGrpSpPr>
        <p:grpSpPr>
          <a:xfrm>
            <a:off x="238125" y="1257300"/>
            <a:ext cx="4033838" cy="1993900"/>
            <a:chOff x="768" y="1006"/>
            <a:chExt cx="3306" cy="1634"/>
          </a:xfrm>
        </p:grpSpPr>
        <p:sp>
          <p:nvSpPr>
            <p:cNvPr id="1524745" name="任意多边形 1524744"/>
            <p:cNvSpPr>
              <a:spLocks noChangeAspect="1"/>
            </p:cNvSpPr>
            <p:nvPr/>
          </p:nvSpPr>
          <p:spPr>
            <a:xfrm>
              <a:off x="1207" y="1105"/>
              <a:ext cx="1243" cy="936"/>
            </a:xfrm>
            <a:custGeom>
              <a:avLst/>
              <a:gdLst/>
              <a:ahLst/>
              <a:cxnLst/>
              <a:pathLst>
                <a:path w="1036" h="786">
                  <a:moveTo>
                    <a:pt x="0" y="6"/>
                  </a:moveTo>
                  <a:lnTo>
                    <a:pt x="1036" y="6"/>
                  </a:lnTo>
                  <a:lnTo>
                    <a:pt x="1036" y="786"/>
                  </a:lnTo>
                  <a:lnTo>
                    <a:pt x="856" y="786"/>
                  </a:lnTo>
                  <a:lnTo>
                    <a:pt x="856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746" name="任意多边形 1524745"/>
            <p:cNvSpPr>
              <a:spLocks noChangeAspect="1"/>
            </p:cNvSpPr>
            <p:nvPr/>
          </p:nvSpPr>
          <p:spPr>
            <a:xfrm>
              <a:off x="3222" y="1113"/>
              <a:ext cx="847" cy="928"/>
            </a:xfrm>
            <a:custGeom>
              <a:avLst/>
              <a:gdLst/>
              <a:ahLst/>
              <a:cxnLst/>
              <a:pathLst>
                <a:path w="706" h="780">
                  <a:moveTo>
                    <a:pt x="706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80" y="780"/>
                  </a:lnTo>
                  <a:lnTo>
                    <a:pt x="180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747" name="直接连接符 1524746"/>
            <p:cNvSpPr>
              <a:spLocks noChangeAspect="1"/>
            </p:cNvSpPr>
            <p:nvPr/>
          </p:nvSpPr>
          <p:spPr>
            <a:xfrm>
              <a:off x="2462" y="1265"/>
              <a:ext cx="756" cy="1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48" name="直接连接符 1524747"/>
            <p:cNvSpPr>
              <a:spLocks noChangeAspect="1"/>
            </p:cNvSpPr>
            <p:nvPr/>
          </p:nvSpPr>
          <p:spPr>
            <a:xfrm>
              <a:off x="2457" y="1787"/>
              <a:ext cx="756" cy="2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49" name="直接连接符 1524748"/>
            <p:cNvSpPr>
              <a:spLocks noChangeAspect="1"/>
            </p:cNvSpPr>
            <p:nvPr/>
          </p:nvSpPr>
          <p:spPr>
            <a:xfrm flipV="1">
              <a:off x="2371" y="1855"/>
              <a:ext cx="916" cy="3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0" name="直接连接符 1524749"/>
            <p:cNvSpPr>
              <a:spLocks noChangeAspect="1"/>
            </p:cNvSpPr>
            <p:nvPr/>
          </p:nvSpPr>
          <p:spPr>
            <a:xfrm>
              <a:off x="2371" y="1187"/>
              <a:ext cx="926" cy="0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1" name="直接连接符 1524750"/>
            <p:cNvSpPr>
              <a:spLocks noChangeAspect="1"/>
            </p:cNvSpPr>
            <p:nvPr/>
          </p:nvSpPr>
          <p:spPr>
            <a:xfrm>
              <a:off x="2373" y="1183"/>
              <a:ext cx="1" cy="778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2" name="直接连接符 1524751"/>
            <p:cNvSpPr>
              <a:spLocks noChangeAspect="1"/>
            </p:cNvSpPr>
            <p:nvPr/>
          </p:nvSpPr>
          <p:spPr>
            <a:xfrm>
              <a:off x="3299" y="1183"/>
              <a:ext cx="1" cy="778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3" name="直接连接符 1524752"/>
            <p:cNvSpPr>
              <a:spLocks noChangeAspect="1"/>
            </p:cNvSpPr>
            <p:nvPr/>
          </p:nvSpPr>
          <p:spPr>
            <a:xfrm flipV="1">
              <a:off x="3299" y="1851"/>
              <a:ext cx="41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4" name="直接连接符 1524753"/>
            <p:cNvSpPr>
              <a:spLocks noChangeAspect="1"/>
            </p:cNvSpPr>
            <p:nvPr/>
          </p:nvSpPr>
          <p:spPr>
            <a:xfrm flipV="1">
              <a:off x="3299" y="1662"/>
              <a:ext cx="41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5" name="直接连接符 1524754"/>
            <p:cNvSpPr>
              <a:spLocks noChangeAspect="1"/>
            </p:cNvSpPr>
            <p:nvPr/>
          </p:nvSpPr>
          <p:spPr>
            <a:xfrm flipV="1">
              <a:off x="3301" y="1520"/>
              <a:ext cx="41" cy="3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6" name="直接连接符 1524755"/>
            <p:cNvSpPr>
              <a:spLocks noChangeAspect="1"/>
            </p:cNvSpPr>
            <p:nvPr/>
          </p:nvSpPr>
          <p:spPr>
            <a:xfrm flipV="1">
              <a:off x="3299" y="1355"/>
              <a:ext cx="41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7" name="直接连接符 1524756"/>
            <p:cNvSpPr>
              <a:spLocks noChangeAspect="1"/>
            </p:cNvSpPr>
            <p:nvPr/>
          </p:nvSpPr>
          <p:spPr>
            <a:xfrm flipV="1">
              <a:off x="2335" y="1858"/>
              <a:ext cx="40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8" name="直接连接符 1524757"/>
            <p:cNvSpPr>
              <a:spLocks noChangeAspect="1"/>
            </p:cNvSpPr>
            <p:nvPr/>
          </p:nvSpPr>
          <p:spPr>
            <a:xfrm flipV="1">
              <a:off x="2337" y="1676"/>
              <a:ext cx="41" cy="3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59" name="直接连接符 1524758"/>
            <p:cNvSpPr>
              <a:spLocks noChangeAspect="1"/>
            </p:cNvSpPr>
            <p:nvPr/>
          </p:nvSpPr>
          <p:spPr>
            <a:xfrm flipV="1">
              <a:off x="2335" y="1530"/>
              <a:ext cx="40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0" name="直接连接符 1524759"/>
            <p:cNvSpPr>
              <a:spLocks noChangeAspect="1"/>
            </p:cNvSpPr>
            <p:nvPr/>
          </p:nvSpPr>
          <p:spPr>
            <a:xfrm flipV="1">
              <a:off x="2335" y="1377"/>
              <a:ext cx="40" cy="3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1" name="直接连接符 1524760"/>
            <p:cNvSpPr>
              <a:spLocks noChangeAspect="1"/>
            </p:cNvSpPr>
            <p:nvPr/>
          </p:nvSpPr>
          <p:spPr>
            <a:xfrm flipV="1">
              <a:off x="2337" y="1212"/>
              <a:ext cx="41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2" name="直接连接符 1524761"/>
            <p:cNvSpPr>
              <a:spLocks noChangeAspect="1"/>
            </p:cNvSpPr>
            <p:nvPr/>
          </p:nvSpPr>
          <p:spPr>
            <a:xfrm flipV="1">
              <a:off x="3306" y="1194"/>
              <a:ext cx="41" cy="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3" name="直接连接符 1524762"/>
            <p:cNvSpPr>
              <a:spLocks noChangeAspect="1"/>
            </p:cNvSpPr>
            <p:nvPr/>
          </p:nvSpPr>
          <p:spPr>
            <a:xfrm flipH="1">
              <a:off x="2531" y="1791"/>
              <a:ext cx="41" cy="64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4" name="直接连接符 1524763"/>
            <p:cNvSpPr>
              <a:spLocks noChangeAspect="1"/>
            </p:cNvSpPr>
            <p:nvPr/>
          </p:nvSpPr>
          <p:spPr>
            <a:xfrm flipH="1">
              <a:off x="2603" y="1795"/>
              <a:ext cx="39" cy="60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5" name="直接连接符 1524764"/>
            <p:cNvSpPr>
              <a:spLocks noChangeAspect="1"/>
            </p:cNvSpPr>
            <p:nvPr/>
          </p:nvSpPr>
          <p:spPr>
            <a:xfrm flipH="1">
              <a:off x="2692" y="1795"/>
              <a:ext cx="41" cy="60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6" name="直接连接符 1524765"/>
            <p:cNvSpPr>
              <a:spLocks noChangeAspect="1"/>
            </p:cNvSpPr>
            <p:nvPr/>
          </p:nvSpPr>
          <p:spPr>
            <a:xfrm flipH="1">
              <a:off x="2790" y="1795"/>
              <a:ext cx="44" cy="63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7" name="直接连接符 1524766"/>
            <p:cNvSpPr>
              <a:spLocks noChangeAspect="1"/>
            </p:cNvSpPr>
            <p:nvPr/>
          </p:nvSpPr>
          <p:spPr>
            <a:xfrm flipH="1">
              <a:off x="2915" y="1795"/>
              <a:ext cx="31" cy="49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8" name="直接连接符 1524767"/>
            <p:cNvSpPr>
              <a:spLocks noChangeAspect="1"/>
            </p:cNvSpPr>
            <p:nvPr/>
          </p:nvSpPr>
          <p:spPr>
            <a:xfrm flipH="1">
              <a:off x="3002" y="1798"/>
              <a:ext cx="31" cy="49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69" name="直接连接符 1524768"/>
            <p:cNvSpPr>
              <a:spLocks noChangeAspect="1"/>
            </p:cNvSpPr>
            <p:nvPr/>
          </p:nvSpPr>
          <p:spPr>
            <a:xfrm flipH="1">
              <a:off x="3124" y="1795"/>
              <a:ext cx="31" cy="49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0" name="直接连接符 1524769"/>
            <p:cNvSpPr>
              <a:spLocks noChangeAspect="1"/>
            </p:cNvSpPr>
            <p:nvPr/>
          </p:nvSpPr>
          <p:spPr>
            <a:xfrm flipH="1">
              <a:off x="3141" y="1187"/>
              <a:ext cx="43" cy="68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1" name="直接连接符 1524770"/>
            <p:cNvSpPr>
              <a:spLocks noChangeAspect="1"/>
            </p:cNvSpPr>
            <p:nvPr/>
          </p:nvSpPr>
          <p:spPr>
            <a:xfrm flipH="1">
              <a:off x="3040" y="1187"/>
              <a:ext cx="43" cy="68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2" name="直接连接符 1524771"/>
            <p:cNvSpPr>
              <a:spLocks noChangeAspect="1"/>
            </p:cNvSpPr>
            <p:nvPr/>
          </p:nvSpPr>
          <p:spPr>
            <a:xfrm flipH="1">
              <a:off x="2927" y="1187"/>
              <a:ext cx="43" cy="68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3" name="直接连接符 1524772"/>
            <p:cNvSpPr>
              <a:spLocks noChangeAspect="1"/>
            </p:cNvSpPr>
            <p:nvPr/>
          </p:nvSpPr>
          <p:spPr>
            <a:xfrm flipH="1">
              <a:off x="2838" y="1187"/>
              <a:ext cx="44" cy="68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4" name="直接连接符 1524773"/>
            <p:cNvSpPr>
              <a:spLocks noChangeAspect="1"/>
            </p:cNvSpPr>
            <p:nvPr/>
          </p:nvSpPr>
          <p:spPr>
            <a:xfrm flipH="1">
              <a:off x="2738" y="1180"/>
              <a:ext cx="43" cy="68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5" name="直接连接符 1524774"/>
            <p:cNvSpPr>
              <a:spLocks noChangeAspect="1"/>
            </p:cNvSpPr>
            <p:nvPr/>
          </p:nvSpPr>
          <p:spPr>
            <a:xfrm flipH="1">
              <a:off x="2630" y="1176"/>
              <a:ext cx="43" cy="69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6" name="直接连接符 1524775"/>
            <p:cNvSpPr>
              <a:spLocks noChangeAspect="1"/>
            </p:cNvSpPr>
            <p:nvPr/>
          </p:nvSpPr>
          <p:spPr>
            <a:xfrm flipH="1">
              <a:off x="2522" y="1183"/>
              <a:ext cx="43" cy="69"/>
            </a:xfrm>
            <a:prstGeom prst="line">
              <a:avLst/>
            </a:prstGeom>
            <a:ln w="5715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7" name="直接连接符 1524776"/>
            <p:cNvSpPr>
              <a:spLocks noChangeAspect="1"/>
            </p:cNvSpPr>
            <p:nvPr/>
          </p:nvSpPr>
          <p:spPr>
            <a:xfrm flipH="1">
              <a:off x="3489" y="1120"/>
              <a:ext cx="43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8" name="直接连接符 1524777"/>
            <p:cNvSpPr>
              <a:spLocks noChangeAspect="1"/>
            </p:cNvSpPr>
            <p:nvPr/>
          </p:nvSpPr>
          <p:spPr>
            <a:xfrm flipH="1">
              <a:off x="3616" y="1123"/>
              <a:ext cx="38" cy="60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79" name="直接连接符 1524778"/>
            <p:cNvSpPr>
              <a:spLocks noChangeAspect="1"/>
            </p:cNvSpPr>
            <p:nvPr/>
          </p:nvSpPr>
          <p:spPr>
            <a:xfrm flipH="1">
              <a:off x="3748" y="1127"/>
              <a:ext cx="43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0" name="直接连接符 1524779"/>
            <p:cNvSpPr>
              <a:spLocks noChangeAspect="1"/>
            </p:cNvSpPr>
            <p:nvPr/>
          </p:nvSpPr>
          <p:spPr>
            <a:xfrm flipH="1">
              <a:off x="3846" y="1131"/>
              <a:ext cx="43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1" name="直接连接符 1524780"/>
            <p:cNvSpPr>
              <a:spLocks noChangeAspect="1"/>
            </p:cNvSpPr>
            <p:nvPr/>
          </p:nvSpPr>
          <p:spPr>
            <a:xfrm flipH="1">
              <a:off x="3944" y="1116"/>
              <a:ext cx="44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2" name="直接连接符 1524781"/>
            <p:cNvSpPr>
              <a:spLocks noChangeAspect="1"/>
            </p:cNvSpPr>
            <p:nvPr/>
          </p:nvSpPr>
          <p:spPr>
            <a:xfrm flipH="1">
              <a:off x="2148" y="1134"/>
              <a:ext cx="43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3" name="直接连接符 1524782"/>
            <p:cNvSpPr>
              <a:spLocks noChangeAspect="1"/>
            </p:cNvSpPr>
            <p:nvPr/>
          </p:nvSpPr>
          <p:spPr>
            <a:xfrm flipH="1">
              <a:off x="2032" y="1123"/>
              <a:ext cx="44" cy="68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4" name="直接连接符 1524783"/>
            <p:cNvSpPr>
              <a:spLocks noChangeAspect="1"/>
            </p:cNvSpPr>
            <p:nvPr/>
          </p:nvSpPr>
          <p:spPr>
            <a:xfrm flipH="1">
              <a:off x="1879" y="1127"/>
              <a:ext cx="43" cy="6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5" name="直接连接符 1524784"/>
            <p:cNvSpPr>
              <a:spLocks noChangeAspect="1"/>
            </p:cNvSpPr>
            <p:nvPr/>
          </p:nvSpPr>
          <p:spPr>
            <a:xfrm flipH="1">
              <a:off x="1421" y="1120"/>
              <a:ext cx="43" cy="6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6" name="直接连接符 1524785"/>
            <p:cNvSpPr>
              <a:spLocks noChangeAspect="1"/>
            </p:cNvSpPr>
            <p:nvPr/>
          </p:nvSpPr>
          <p:spPr>
            <a:xfrm flipH="1">
              <a:off x="1593" y="1123"/>
              <a:ext cx="43" cy="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7" name="直接连接符 1524786"/>
            <p:cNvSpPr>
              <a:spLocks noChangeAspect="1"/>
            </p:cNvSpPr>
            <p:nvPr/>
          </p:nvSpPr>
          <p:spPr>
            <a:xfrm flipH="1">
              <a:off x="1737" y="1123"/>
              <a:ext cx="43" cy="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8" name="直接连接符 1524787"/>
            <p:cNvSpPr>
              <a:spLocks noChangeAspect="1"/>
            </p:cNvSpPr>
            <p:nvPr/>
          </p:nvSpPr>
          <p:spPr>
            <a:xfrm>
              <a:off x="1149" y="2041"/>
              <a:ext cx="550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89" name="直接连接符 1524788"/>
            <p:cNvSpPr>
              <a:spLocks noChangeAspect="1"/>
            </p:cNvSpPr>
            <p:nvPr/>
          </p:nvSpPr>
          <p:spPr>
            <a:xfrm flipV="1">
              <a:off x="1310" y="1006"/>
              <a:ext cx="1" cy="110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0" name="直接连接符 1524789"/>
            <p:cNvSpPr>
              <a:spLocks noChangeAspect="1"/>
            </p:cNvSpPr>
            <p:nvPr/>
          </p:nvSpPr>
          <p:spPr>
            <a:xfrm flipV="1">
              <a:off x="2239" y="2184"/>
              <a:ext cx="1" cy="2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1" name="直接连接符 1524790"/>
            <p:cNvSpPr>
              <a:spLocks noChangeAspect="1"/>
            </p:cNvSpPr>
            <p:nvPr/>
          </p:nvSpPr>
          <p:spPr>
            <a:xfrm flipV="1">
              <a:off x="2462" y="2191"/>
              <a:ext cx="1" cy="23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2" name="直接连接符 1524791"/>
            <p:cNvSpPr>
              <a:spLocks noChangeAspect="1"/>
            </p:cNvSpPr>
            <p:nvPr/>
          </p:nvSpPr>
          <p:spPr>
            <a:xfrm>
              <a:off x="2138" y="2301"/>
              <a:ext cx="425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3" name="直接连接符 1524792"/>
            <p:cNvSpPr>
              <a:spLocks noChangeAspect="1"/>
            </p:cNvSpPr>
            <p:nvPr/>
          </p:nvSpPr>
          <p:spPr>
            <a:xfrm flipV="1">
              <a:off x="2219" y="2251"/>
              <a:ext cx="80" cy="7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4" name="直接连接符 1524793"/>
            <p:cNvSpPr>
              <a:spLocks noChangeAspect="1"/>
            </p:cNvSpPr>
            <p:nvPr/>
          </p:nvSpPr>
          <p:spPr>
            <a:xfrm flipV="1">
              <a:off x="2426" y="2258"/>
              <a:ext cx="79" cy="7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5" name="直接连接符 1524794"/>
            <p:cNvSpPr>
              <a:spLocks noChangeAspect="1"/>
            </p:cNvSpPr>
            <p:nvPr/>
          </p:nvSpPr>
          <p:spPr>
            <a:xfrm flipH="1" flipV="1">
              <a:off x="1281" y="2012"/>
              <a:ext cx="82" cy="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6" name="直接连接符 1524795"/>
            <p:cNvSpPr>
              <a:spLocks noChangeAspect="1"/>
            </p:cNvSpPr>
            <p:nvPr/>
          </p:nvSpPr>
          <p:spPr>
            <a:xfrm flipH="1" flipV="1">
              <a:off x="1265" y="1073"/>
              <a:ext cx="81" cy="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797" name="文本框 1524796"/>
            <p:cNvSpPr txBox="1">
              <a:spLocks noChangeAspect="1"/>
            </p:cNvSpPr>
            <p:nvPr/>
          </p:nvSpPr>
          <p:spPr>
            <a:xfrm>
              <a:off x="1802" y="2383"/>
              <a:ext cx="1262" cy="257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4798" name="文本框 1524797"/>
            <p:cNvSpPr txBox="1">
              <a:spLocks noChangeAspect="1"/>
            </p:cNvSpPr>
            <p:nvPr/>
          </p:nvSpPr>
          <p:spPr>
            <a:xfrm>
              <a:off x="768" y="1392"/>
              <a:ext cx="1200" cy="240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4799" name="直接连接符 1524798"/>
            <p:cNvSpPr>
              <a:spLocks noChangeAspect="1"/>
            </p:cNvSpPr>
            <p:nvPr/>
          </p:nvSpPr>
          <p:spPr>
            <a:xfrm>
              <a:off x="3203" y="1113"/>
              <a:ext cx="871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00" name="直接连接符 1524799"/>
            <p:cNvSpPr>
              <a:spLocks noChangeAspect="1"/>
            </p:cNvSpPr>
            <p:nvPr/>
          </p:nvSpPr>
          <p:spPr>
            <a:xfrm>
              <a:off x="1173" y="1113"/>
              <a:ext cx="1291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24801" name="矩形 1524800"/>
          <p:cNvSpPr/>
          <p:nvPr/>
        </p:nvSpPr>
        <p:spPr>
          <a:xfrm>
            <a:off x="702945" y="3576955"/>
            <a:ext cx="7924800" cy="59753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</a:t>
            </a: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适用于</a:t>
            </a:r>
            <a:r>
              <a:rPr lang="zh-CN" altLang="en-US" sz="20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0030101010101" charset="-122"/>
              </a:rPr>
              <a:t>表层土质良好</a:t>
            </a:r>
            <a:r>
              <a:rPr lang="en-US" altLang="zh-CN" sz="2000" b="0">
                <a:latin typeface="Times New Roman" panose="02020603050405020304" pitchFamily="18" charset="0"/>
                <a:ea typeface="黑体" panose="02010600030101010101" charset="-122"/>
              </a:rPr>
              <a:t>(</a:t>
            </a: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如密实的粘性土等</a:t>
            </a:r>
            <a:r>
              <a:rPr lang="en-US" altLang="zh-CN" sz="2000" b="0">
                <a:latin typeface="Times New Roman" panose="02020603050405020304" pitchFamily="18" charset="0"/>
                <a:ea typeface="黑体" panose="02010600030101010101" charset="-122"/>
              </a:rPr>
              <a:t>)</a:t>
            </a: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和</a:t>
            </a:r>
            <a:r>
              <a:rPr lang="zh-CN" altLang="en-US" sz="20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0030101010101" charset="-122"/>
              </a:rPr>
              <a:t>导墙上荷载较小</a:t>
            </a: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的情况。  </a:t>
            </a:r>
            <a:endParaRPr lang="zh-CN" altLang="en-US" sz="2000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grpSp>
        <p:nvGrpSpPr>
          <p:cNvPr id="1524802" name="组合 1524801"/>
          <p:cNvGrpSpPr/>
          <p:nvPr/>
        </p:nvGrpSpPr>
        <p:grpSpPr>
          <a:xfrm>
            <a:off x="4506913" y="927735"/>
            <a:ext cx="4002087" cy="2303463"/>
            <a:chOff x="2400" y="1632"/>
            <a:chExt cx="3050" cy="1756"/>
          </a:xfrm>
        </p:grpSpPr>
        <p:sp>
          <p:nvSpPr>
            <p:cNvPr id="1524803" name="任意多边形 1524802"/>
            <p:cNvSpPr>
              <a:spLocks noChangeAspect="1"/>
            </p:cNvSpPr>
            <p:nvPr/>
          </p:nvSpPr>
          <p:spPr>
            <a:xfrm>
              <a:off x="4447" y="2097"/>
              <a:ext cx="980" cy="763"/>
            </a:xfrm>
            <a:custGeom>
              <a:avLst/>
              <a:gdLst/>
              <a:ahLst/>
              <a:cxnLst/>
              <a:pathLst>
                <a:path w="1022" h="804">
                  <a:moveTo>
                    <a:pt x="1022" y="0"/>
                  </a:moveTo>
                  <a:lnTo>
                    <a:pt x="0" y="0"/>
                  </a:lnTo>
                  <a:lnTo>
                    <a:pt x="0" y="804"/>
                  </a:lnTo>
                  <a:lnTo>
                    <a:pt x="192" y="804"/>
                  </a:lnTo>
                  <a:lnTo>
                    <a:pt x="192" y="183"/>
                  </a:lnTo>
                  <a:lnTo>
                    <a:pt x="290" y="99"/>
                  </a:lnTo>
                  <a:lnTo>
                    <a:pt x="290" y="3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804" name="任意多边形 1524803"/>
            <p:cNvSpPr>
              <a:spLocks noChangeAspect="1"/>
            </p:cNvSpPr>
            <p:nvPr/>
          </p:nvSpPr>
          <p:spPr>
            <a:xfrm>
              <a:off x="2739" y="2116"/>
              <a:ext cx="896" cy="755"/>
            </a:xfrm>
            <a:custGeom>
              <a:avLst/>
              <a:gdLst/>
              <a:ahLst/>
              <a:cxnLst/>
              <a:pathLst>
                <a:path w="934" h="795">
                  <a:moveTo>
                    <a:pt x="0" y="0"/>
                  </a:moveTo>
                  <a:lnTo>
                    <a:pt x="934" y="0"/>
                  </a:lnTo>
                  <a:lnTo>
                    <a:pt x="934" y="795"/>
                  </a:lnTo>
                  <a:lnTo>
                    <a:pt x="766" y="795"/>
                  </a:lnTo>
                  <a:lnTo>
                    <a:pt x="766" y="174"/>
                  </a:lnTo>
                  <a:lnTo>
                    <a:pt x="650" y="107"/>
                  </a:lnTo>
                  <a:lnTo>
                    <a:pt x="650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805" name="直接连接符 1524804"/>
            <p:cNvSpPr>
              <a:spLocks noChangeAspect="1"/>
            </p:cNvSpPr>
            <p:nvPr/>
          </p:nvSpPr>
          <p:spPr>
            <a:xfrm>
              <a:off x="3638" y="2752"/>
              <a:ext cx="804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06" name="直接连接符 1524805"/>
            <p:cNvSpPr>
              <a:spLocks noChangeAspect="1"/>
            </p:cNvSpPr>
            <p:nvPr/>
          </p:nvSpPr>
          <p:spPr>
            <a:xfrm>
              <a:off x="3644" y="2698"/>
              <a:ext cx="803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07" name="直接连接符 1524806"/>
            <p:cNvSpPr>
              <a:spLocks noChangeAspect="1"/>
            </p:cNvSpPr>
            <p:nvPr/>
          </p:nvSpPr>
          <p:spPr>
            <a:xfrm>
              <a:off x="3635" y="2259"/>
              <a:ext cx="803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08" name="直接连接符 1524807"/>
            <p:cNvSpPr>
              <a:spLocks noChangeAspect="1"/>
            </p:cNvSpPr>
            <p:nvPr/>
          </p:nvSpPr>
          <p:spPr>
            <a:xfrm>
              <a:off x="3638" y="2207"/>
              <a:ext cx="804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09" name="任意多边形 1524808"/>
            <p:cNvSpPr>
              <a:spLocks noChangeAspect="1"/>
            </p:cNvSpPr>
            <p:nvPr/>
          </p:nvSpPr>
          <p:spPr>
            <a:xfrm>
              <a:off x="4488" y="2136"/>
              <a:ext cx="191" cy="667"/>
            </a:xfrm>
            <a:custGeom>
              <a:avLst/>
              <a:gdLst/>
              <a:ahLst/>
              <a:cxnLst/>
              <a:pathLst>
                <a:path w="200" h="702">
                  <a:moveTo>
                    <a:pt x="200" y="0"/>
                  </a:moveTo>
                  <a:lnTo>
                    <a:pt x="0" y="0"/>
                  </a:lnTo>
                  <a:lnTo>
                    <a:pt x="0" y="702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810" name="任意多边形 1524809"/>
            <p:cNvSpPr>
              <a:spLocks noChangeAspect="1"/>
            </p:cNvSpPr>
            <p:nvPr/>
          </p:nvSpPr>
          <p:spPr>
            <a:xfrm>
              <a:off x="3414" y="2156"/>
              <a:ext cx="178" cy="670"/>
            </a:xfrm>
            <a:custGeom>
              <a:avLst/>
              <a:gdLst/>
              <a:ahLst/>
              <a:cxnLst/>
              <a:pathLst>
                <a:path w="186" h="705">
                  <a:moveTo>
                    <a:pt x="0" y="0"/>
                  </a:moveTo>
                  <a:lnTo>
                    <a:pt x="186" y="0"/>
                  </a:lnTo>
                  <a:lnTo>
                    <a:pt x="186" y="705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4811" name="直接连接符 1524810"/>
            <p:cNvSpPr>
              <a:spLocks noChangeAspect="1"/>
            </p:cNvSpPr>
            <p:nvPr/>
          </p:nvSpPr>
          <p:spPr>
            <a:xfrm>
              <a:off x="4484" y="276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2" name="直接连接符 1524811"/>
            <p:cNvSpPr>
              <a:spLocks noChangeAspect="1"/>
            </p:cNvSpPr>
            <p:nvPr/>
          </p:nvSpPr>
          <p:spPr>
            <a:xfrm>
              <a:off x="4482" y="2649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3" name="直接连接符 1524812"/>
            <p:cNvSpPr>
              <a:spLocks noChangeAspect="1"/>
            </p:cNvSpPr>
            <p:nvPr/>
          </p:nvSpPr>
          <p:spPr>
            <a:xfrm>
              <a:off x="4490" y="2519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4" name="直接连接符 1524813"/>
            <p:cNvSpPr>
              <a:spLocks noChangeAspect="1"/>
            </p:cNvSpPr>
            <p:nvPr/>
          </p:nvSpPr>
          <p:spPr>
            <a:xfrm>
              <a:off x="4482" y="2364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5" name="直接连接符 1524814"/>
            <p:cNvSpPr>
              <a:spLocks noChangeAspect="1"/>
            </p:cNvSpPr>
            <p:nvPr/>
          </p:nvSpPr>
          <p:spPr>
            <a:xfrm>
              <a:off x="4490" y="2265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6" name="直接连接符 1524815"/>
            <p:cNvSpPr>
              <a:spLocks noChangeAspect="1"/>
            </p:cNvSpPr>
            <p:nvPr/>
          </p:nvSpPr>
          <p:spPr>
            <a:xfrm>
              <a:off x="3556" y="266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7" name="直接连接符 1524816"/>
            <p:cNvSpPr>
              <a:spLocks noChangeAspect="1"/>
            </p:cNvSpPr>
            <p:nvPr/>
          </p:nvSpPr>
          <p:spPr>
            <a:xfrm>
              <a:off x="3556" y="2552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8" name="直接连接符 1524817"/>
            <p:cNvSpPr>
              <a:spLocks noChangeAspect="1"/>
            </p:cNvSpPr>
            <p:nvPr/>
          </p:nvSpPr>
          <p:spPr>
            <a:xfrm>
              <a:off x="3556" y="241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19" name="直接连接符 1524818"/>
            <p:cNvSpPr>
              <a:spLocks noChangeAspect="1"/>
            </p:cNvSpPr>
            <p:nvPr/>
          </p:nvSpPr>
          <p:spPr>
            <a:xfrm>
              <a:off x="3552" y="227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0" name="直接连接符 1524819"/>
            <p:cNvSpPr>
              <a:spLocks noChangeAspect="1"/>
            </p:cNvSpPr>
            <p:nvPr/>
          </p:nvSpPr>
          <p:spPr>
            <a:xfrm>
              <a:off x="3564" y="2777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1" name="直接连接符 1524820"/>
            <p:cNvSpPr>
              <a:spLocks noChangeAspect="1"/>
            </p:cNvSpPr>
            <p:nvPr/>
          </p:nvSpPr>
          <p:spPr>
            <a:xfrm>
              <a:off x="3449" y="2159"/>
              <a:ext cx="4" cy="29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2" name="直接连接符 1524821"/>
            <p:cNvSpPr>
              <a:spLocks noChangeAspect="1"/>
            </p:cNvSpPr>
            <p:nvPr/>
          </p:nvSpPr>
          <p:spPr>
            <a:xfrm>
              <a:off x="3548" y="2162"/>
              <a:ext cx="4" cy="29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3" name="直接连接符 1524822"/>
            <p:cNvSpPr>
              <a:spLocks noChangeAspect="1"/>
            </p:cNvSpPr>
            <p:nvPr/>
          </p:nvSpPr>
          <p:spPr>
            <a:xfrm>
              <a:off x="4543" y="2145"/>
              <a:ext cx="4" cy="29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4" name="直接连接符 1524823"/>
            <p:cNvSpPr>
              <a:spLocks noChangeAspect="1"/>
            </p:cNvSpPr>
            <p:nvPr/>
          </p:nvSpPr>
          <p:spPr>
            <a:xfrm>
              <a:off x="4490" y="2194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5" name="直接连接符 1524824"/>
            <p:cNvSpPr>
              <a:spLocks noChangeAspect="1"/>
            </p:cNvSpPr>
            <p:nvPr/>
          </p:nvSpPr>
          <p:spPr>
            <a:xfrm>
              <a:off x="3556" y="2205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6" name="直接连接符 1524825"/>
            <p:cNvSpPr>
              <a:spLocks noChangeAspect="1"/>
            </p:cNvSpPr>
            <p:nvPr/>
          </p:nvSpPr>
          <p:spPr>
            <a:xfrm flipV="1">
              <a:off x="4628" y="2136"/>
              <a:ext cx="1" cy="3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7" name="直接连接符 1524826"/>
            <p:cNvSpPr>
              <a:spLocks noChangeAspect="1"/>
            </p:cNvSpPr>
            <p:nvPr/>
          </p:nvSpPr>
          <p:spPr>
            <a:xfrm flipH="1">
              <a:off x="5292" y="2097"/>
              <a:ext cx="50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8" name="直接连接符 1524827"/>
            <p:cNvSpPr>
              <a:spLocks noChangeAspect="1"/>
            </p:cNvSpPr>
            <p:nvPr/>
          </p:nvSpPr>
          <p:spPr>
            <a:xfrm flipH="1">
              <a:off x="5180" y="2100"/>
              <a:ext cx="50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29" name="直接连接符 1524828"/>
            <p:cNvSpPr>
              <a:spLocks noChangeAspect="1"/>
            </p:cNvSpPr>
            <p:nvPr/>
          </p:nvSpPr>
          <p:spPr>
            <a:xfrm flipH="1">
              <a:off x="5063" y="2103"/>
              <a:ext cx="50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0" name="直接连接符 1524829"/>
            <p:cNvSpPr>
              <a:spLocks noChangeAspect="1"/>
            </p:cNvSpPr>
            <p:nvPr/>
          </p:nvSpPr>
          <p:spPr>
            <a:xfrm flipH="1">
              <a:off x="4948" y="2100"/>
              <a:ext cx="50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1" name="直接连接符 1524830"/>
            <p:cNvSpPr>
              <a:spLocks noChangeAspect="1"/>
            </p:cNvSpPr>
            <p:nvPr/>
          </p:nvSpPr>
          <p:spPr>
            <a:xfrm flipH="1">
              <a:off x="4858" y="2100"/>
              <a:ext cx="49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2" name="直接连接符 1524831"/>
            <p:cNvSpPr>
              <a:spLocks noChangeAspect="1"/>
            </p:cNvSpPr>
            <p:nvPr/>
          </p:nvSpPr>
          <p:spPr>
            <a:xfrm flipH="1">
              <a:off x="4752" y="2100"/>
              <a:ext cx="50" cy="6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3" name="直接连接符 1524832"/>
            <p:cNvSpPr>
              <a:spLocks noChangeAspect="1"/>
            </p:cNvSpPr>
            <p:nvPr/>
          </p:nvSpPr>
          <p:spPr>
            <a:xfrm flipH="1">
              <a:off x="3775" y="2701"/>
              <a:ext cx="1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4" name="直接连接符 1524833"/>
            <p:cNvSpPr>
              <a:spLocks noChangeAspect="1"/>
            </p:cNvSpPr>
            <p:nvPr/>
          </p:nvSpPr>
          <p:spPr>
            <a:xfrm flipH="1">
              <a:off x="3913" y="2704"/>
              <a:ext cx="1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5" name="直接连接符 1524834"/>
            <p:cNvSpPr>
              <a:spLocks noChangeAspect="1"/>
            </p:cNvSpPr>
            <p:nvPr/>
          </p:nvSpPr>
          <p:spPr>
            <a:xfrm flipH="1">
              <a:off x="4060" y="2701"/>
              <a:ext cx="2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6" name="直接连接符 1524835"/>
            <p:cNvSpPr>
              <a:spLocks noChangeAspect="1"/>
            </p:cNvSpPr>
            <p:nvPr/>
          </p:nvSpPr>
          <p:spPr>
            <a:xfrm flipH="1">
              <a:off x="4198" y="2704"/>
              <a:ext cx="2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7" name="直接连接符 1524836"/>
            <p:cNvSpPr>
              <a:spLocks noChangeAspect="1"/>
            </p:cNvSpPr>
            <p:nvPr/>
          </p:nvSpPr>
          <p:spPr>
            <a:xfrm flipH="1">
              <a:off x="4325" y="2704"/>
              <a:ext cx="2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8" name="直接连接符 1524837"/>
            <p:cNvSpPr>
              <a:spLocks noChangeAspect="1"/>
            </p:cNvSpPr>
            <p:nvPr/>
          </p:nvSpPr>
          <p:spPr>
            <a:xfrm flipH="1">
              <a:off x="4363" y="2202"/>
              <a:ext cx="2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39" name="直接连接符 1524838"/>
            <p:cNvSpPr>
              <a:spLocks noChangeAspect="1"/>
            </p:cNvSpPr>
            <p:nvPr/>
          </p:nvSpPr>
          <p:spPr>
            <a:xfrm flipH="1">
              <a:off x="4237" y="2205"/>
              <a:ext cx="1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0" name="直接连接符 1524839"/>
            <p:cNvSpPr>
              <a:spLocks noChangeAspect="1"/>
            </p:cNvSpPr>
            <p:nvPr/>
          </p:nvSpPr>
          <p:spPr>
            <a:xfrm flipH="1">
              <a:off x="4095" y="2202"/>
              <a:ext cx="2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1" name="直接连接符 1524840"/>
            <p:cNvSpPr>
              <a:spLocks noChangeAspect="1"/>
            </p:cNvSpPr>
            <p:nvPr/>
          </p:nvSpPr>
          <p:spPr>
            <a:xfrm flipH="1">
              <a:off x="3786" y="2208"/>
              <a:ext cx="2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2" name="直接连接符 1524841"/>
            <p:cNvSpPr>
              <a:spLocks noChangeAspect="1"/>
            </p:cNvSpPr>
            <p:nvPr/>
          </p:nvSpPr>
          <p:spPr>
            <a:xfrm flipH="1">
              <a:off x="3943" y="2202"/>
              <a:ext cx="2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3" name="直接连接符 1524842"/>
            <p:cNvSpPr>
              <a:spLocks noChangeAspect="1"/>
            </p:cNvSpPr>
            <p:nvPr/>
          </p:nvSpPr>
          <p:spPr>
            <a:xfrm flipH="1">
              <a:off x="3311" y="2153"/>
              <a:ext cx="46" cy="41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4" name="直接连接符 1524843"/>
            <p:cNvSpPr>
              <a:spLocks noChangeAspect="1"/>
            </p:cNvSpPr>
            <p:nvPr/>
          </p:nvSpPr>
          <p:spPr>
            <a:xfrm flipH="1">
              <a:off x="3198" y="2125"/>
              <a:ext cx="59" cy="54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5" name="直接连接符 1524844"/>
            <p:cNvSpPr>
              <a:spLocks noChangeAspect="1"/>
            </p:cNvSpPr>
            <p:nvPr/>
          </p:nvSpPr>
          <p:spPr>
            <a:xfrm flipH="1">
              <a:off x="3081" y="2128"/>
              <a:ext cx="59" cy="5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6" name="直接连接符 1524845"/>
            <p:cNvSpPr>
              <a:spLocks noChangeAspect="1"/>
            </p:cNvSpPr>
            <p:nvPr/>
          </p:nvSpPr>
          <p:spPr>
            <a:xfrm flipH="1">
              <a:off x="2948" y="2125"/>
              <a:ext cx="60" cy="5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7" name="直接连接符 1524846"/>
            <p:cNvSpPr>
              <a:spLocks noChangeAspect="1"/>
            </p:cNvSpPr>
            <p:nvPr/>
          </p:nvSpPr>
          <p:spPr>
            <a:xfrm flipH="1">
              <a:off x="2828" y="2122"/>
              <a:ext cx="59" cy="5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8" name="直接连接符 1524847"/>
            <p:cNvSpPr>
              <a:spLocks noChangeAspect="1"/>
            </p:cNvSpPr>
            <p:nvPr/>
          </p:nvSpPr>
          <p:spPr>
            <a:xfrm>
              <a:off x="2726" y="2857"/>
              <a:ext cx="353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49" name="直接连接符 1524848"/>
            <p:cNvSpPr>
              <a:spLocks noChangeAspect="1"/>
            </p:cNvSpPr>
            <p:nvPr/>
          </p:nvSpPr>
          <p:spPr>
            <a:xfrm flipV="1">
              <a:off x="2797" y="2034"/>
              <a:ext cx="1" cy="89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0" name="直接连接符 1524849"/>
            <p:cNvSpPr>
              <a:spLocks noChangeAspect="1"/>
            </p:cNvSpPr>
            <p:nvPr/>
          </p:nvSpPr>
          <p:spPr>
            <a:xfrm flipV="1">
              <a:off x="3469" y="2903"/>
              <a:ext cx="1" cy="2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1" name="直接连接符 1524850"/>
            <p:cNvSpPr>
              <a:spLocks noChangeAspect="1"/>
            </p:cNvSpPr>
            <p:nvPr/>
          </p:nvSpPr>
          <p:spPr>
            <a:xfrm flipV="1">
              <a:off x="3648" y="2897"/>
              <a:ext cx="1" cy="2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2" name="直接连接符 1524851"/>
            <p:cNvSpPr>
              <a:spLocks noChangeAspect="1"/>
            </p:cNvSpPr>
            <p:nvPr/>
          </p:nvSpPr>
          <p:spPr>
            <a:xfrm>
              <a:off x="3408" y="3033"/>
              <a:ext cx="332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3" name="直接连接符 1524852"/>
            <p:cNvSpPr>
              <a:spLocks noChangeAspect="1"/>
            </p:cNvSpPr>
            <p:nvPr/>
          </p:nvSpPr>
          <p:spPr>
            <a:xfrm>
              <a:off x="3222" y="1920"/>
              <a:ext cx="476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4" name="直接连接符 1524853"/>
            <p:cNvSpPr>
              <a:spLocks noChangeAspect="1"/>
            </p:cNvSpPr>
            <p:nvPr/>
          </p:nvSpPr>
          <p:spPr>
            <a:xfrm flipV="1">
              <a:off x="3330" y="1872"/>
              <a:ext cx="1" cy="1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5" name="直接连接符 1524854"/>
            <p:cNvSpPr>
              <a:spLocks noChangeAspect="1"/>
            </p:cNvSpPr>
            <p:nvPr/>
          </p:nvSpPr>
          <p:spPr>
            <a:xfrm flipV="1">
              <a:off x="3617" y="1872"/>
              <a:ext cx="1" cy="1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6" name="直接连接符 1524855"/>
            <p:cNvSpPr>
              <a:spLocks noChangeAspect="1"/>
            </p:cNvSpPr>
            <p:nvPr/>
          </p:nvSpPr>
          <p:spPr>
            <a:xfrm flipH="1" flipV="1">
              <a:off x="2774" y="2829"/>
              <a:ext cx="65" cy="6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7" name="直接连接符 1524856"/>
            <p:cNvSpPr>
              <a:spLocks noChangeAspect="1"/>
            </p:cNvSpPr>
            <p:nvPr/>
          </p:nvSpPr>
          <p:spPr>
            <a:xfrm flipH="1" flipV="1">
              <a:off x="2768" y="2068"/>
              <a:ext cx="65" cy="6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8" name="直接连接符 1524857"/>
            <p:cNvSpPr>
              <a:spLocks noChangeAspect="1"/>
            </p:cNvSpPr>
            <p:nvPr/>
          </p:nvSpPr>
          <p:spPr>
            <a:xfrm flipV="1">
              <a:off x="3424" y="3003"/>
              <a:ext cx="65" cy="6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59" name="直接连接符 1524858"/>
            <p:cNvSpPr>
              <a:spLocks noChangeAspect="1"/>
            </p:cNvSpPr>
            <p:nvPr/>
          </p:nvSpPr>
          <p:spPr>
            <a:xfrm flipV="1">
              <a:off x="3617" y="2997"/>
              <a:ext cx="66" cy="6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60" name="直接连接符 1524859"/>
            <p:cNvSpPr>
              <a:spLocks noChangeAspect="1"/>
            </p:cNvSpPr>
            <p:nvPr/>
          </p:nvSpPr>
          <p:spPr>
            <a:xfrm flipV="1">
              <a:off x="3309" y="1892"/>
              <a:ext cx="65" cy="6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61" name="直接连接符 1524860"/>
            <p:cNvSpPr>
              <a:spLocks noChangeAspect="1"/>
            </p:cNvSpPr>
            <p:nvPr/>
          </p:nvSpPr>
          <p:spPr>
            <a:xfrm flipV="1">
              <a:off x="3596" y="1899"/>
              <a:ext cx="65" cy="6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62" name="文本框 1524861"/>
            <p:cNvSpPr txBox="1">
              <a:spLocks noChangeAspect="1"/>
            </p:cNvSpPr>
            <p:nvPr/>
          </p:nvSpPr>
          <p:spPr>
            <a:xfrm>
              <a:off x="3088" y="3063"/>
              <a:ext cx="1009" cy="325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4863" name="文本框 1524862"/>
            <p:cNvSpPr txBox="1">
              <a:spLocks noChangeAspect="1"/>
            </p:cNvSpPr>
            <p:nvPr/>
          </p:nvSpPr>
          <p:spPr>
            <a:xfrm>
              <a:off x="2400" y="2400"/>
              <a:ext cx="960" cy="203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4864" name="文本框 1524863"/>
            <p:cNvSpPr txBox="1">
              <a:spLocks noChangeAspect="1"/>
            </p:cNvSpPr>
            <p:nvPr/>
          </p:nvSpPr>
          <p:spPr>
            <a:xfrm>
              <a:off x="3265" y="1632"/>
              <a:ext cx="475" cy="325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4865" name="直接连接符 1524864"/>
            <p:cNvSpPr>
              <a:spLocks noChangeAspect="1"/>
            </p:cNvSpPr>
            <p:nvPr/>
          </p:nvSpPr>
          <p:spPr>
            <a:xfrm>
              <a:off x="2716" y="2114"/>
              <a:ext cx="947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4866" name="直接连接符 1524865"/>
            <p:cNvSpPr>
              <a:spLocks noChangeAspect="1"/>
            </p:cNvSpPr>
            <p:nvPr/>
          </p:nvSpPr>
          <p:spPr>
            <a:xfrm>
              <a:off x="4419" y="2097"/>
              <a:ext cx="1031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25767" name="矩形 1525766"/>
          <p:cNvSpPr/>
          <p:nvPr/>
        </p:nvSpPr>
        <p:spPr>
          <a:xfrm>
            <a:off x="4757420" y="66993"/>
            <a:ext cx="2805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2800" i="1" dirty="0">
                <a:latin typeface="黑体" panose="02010600030101010101" charset="-122"/>
                <a:ea typeface="黑体" panose="02010600030101010101" charset="-122"/>
              </a:rPr>
              <a:t>导墙形式</a:t>
            </a:r>
            <a:endParaRPr lang="zh-CN" altLang="en-US" sz="2800" i="1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25767" name="矩形 1525766"/>
          <p:cNvSpPr/>
          <p:nvPr/>
        </p:nvSpPr>
        <p:spPr>
          <a:xfrm>
            <a:off x="4757420" y="66993"/>
            <a:ext cx="2805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2800" i="1" dirty="0">
                <a:latin typeface="黑体" panose="02010600030101010101" charset="-122"/>
                <a:ea typeface="黑体" panose="02010600030101010101" charset="-122"/>
              </a:rPr>
              <a:t>导墙形式</a:t>
            </a:r>
            <a:endParaRPr lang="zh-CN" altLang="en-US" sz="2800" i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525768" name="矩形 1525767"/>
          <p:cNvSpPr/>
          <p:nvPr/>
        </p:nvSpPr>
        <p:spPr>
          <a:xfrm>
            <a:off x="469900" y="4149090"/>
            <a:ext cx="7924800" cy="635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适用于表层土为杂填土、软粘土等</a:t>
            </a:r>
            <a:r>
              <a:rPr lang="zh-CN" altLang="en-US" sz="2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0030101010101" charset="-122"/>
              </a:rPr>
              <a:t>承载能力较弱</a:t>
            </a: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的土层。 </a:t>
            </a:r>
            <a:endParaRPr lang="zh-CN" altLang="en-US" sz="2400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grpSp>
        <p:nvGrpSpPr>
          <p:cNvPr id="1525769" name="组合 1525768"/>
          <p:cNvGrpSpPr/>
          <p:nvPr/>
        </p:nvGrpSpPr>
        <p:grpSpPr>
          <a:xfrm>
            <a:off x="-144462" y="776923"/>
            <a:ext cx="5184775" cy="2836862"/>
            <a:chOff x="288" y="912"/>
            <a:chExt cx="2997" cy="1640"/>
          </a:xfrm>
        </p:grpSpPr>
        <p:sp>
          <p:nvSpPr>
            <p:cNvPr id="1525770" name="文本框 1525769"/>
            <p:cNvSpPr txBox="1">
              <a:spLocks noChangeAspect="1"/>
            </p:cNvSpPr>
            <p:nvPr/>
          </p:nvSpPr>
          <p:spPr>
            <a:xfrm>
              <a:off x="288" y="1584"/>
              <a:ext cx="1134" cy="242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525771" name="组合 1525770"/>
            <p:cNvGrpSpPr/>
            <p:nvPr/>
          </p:nvGrpSpPr>
          <p:grpSpPr>
            <a:xfrm>
              <a:off x="797" y="912"/>
              <a:ext cx="2488" cy="1640"/>
              <a:chOff x="797" y="912"/>
              <a:chExt cx="2488" cy="1640"/>
            </a:xfrm>
          </p:grpSpPr>
          <p:sp>
            <p:nvSpPr>
              <p:cNvPr id="1525772" name="任意多边形 1525771"/>
              <p:cNvSpPr>
                <a:spLocks noChangeAspect="1"/>
              </p:cNvSpPr>
              <p:nvPr/>
            </p:nvSpPr>
            <p:spPr>
              <a:xfrm>
                <a:off x="837" y="1355"/>
                <a:ext cx="672" cy="681"/>
              </a:xfrm>
              <a:custGeom>
                <a:avLst/>
                <a:gdLst/>
                <a:ahLst/>
                <a:cxnLst/>
                <a:pathLst>
                  <a:path w="840" h="858">
                    <a:moveTo>
                      <a:pt x="0" y="0"/>
                    </a:moveTo>
                    <a:lnTo>
                      <a:pt x="840" y="0"/>
                    </a:lnTo>
                    <a:lnTo>
                      <a:pt x="840" y="858"/>
                    </a:lnTo>
                    <a:lnTo>
                      <a:pt x="666" y="858"/>
                    </a:lnTo>
                    <a:lnTo>
                      <a:pt x="666" y="156"/>
                    </a:lnTo>
                    <a:lnTo>
                      <a:pt x="366" y="156"/>
                    </a:lnTo>
                    <a:lnTo>
                      <a:pt x="366" y="6"/>
                    </a:lnTo>
                  </a:path>
                </a:pathLst>
              </a:custGeom>
              <a:noFill/>
              <a:ln w="38100" cap="flat" cmpd="sng">
                <a:solidFill>
                  <a:srgbClr val="00808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25773" name="任意多边形 1525772"/>
              <p:cNvSpPr>
                <a:spLocks noChangeAspect="1"/>
              </p:cNvSpPr>
              <p:nvPr/>
            </p:nvSpPr>
            <p:spPr>
              <a:xfrm>
                <a:off x="1186" y="1393"/>
                <a:ext cx="289" cy="609"/>
              </a:xfrm>
              <a:custGeom>
                <a:avLst/>
                <a:gdLst/>
                <a:ahLst/>
                <a:cxnLst/>
                <a:pathLst>
                  <a:path w="362" h="768">
                    <a:moveTo>
                      <a:pt x="0" y="0"/>
                    </a:moveTo>
                    <a:lnTo>
                      <a:pt x="362" y="0"/>
                    </a:lnTo>
                    <a:lnTo>
                      <a:pt x="362" y="768"/>
                    </a:lnTo>
                  </a:path>
                </a:pathLst>
              </a:custGeom>
              <a:noFill/>
              <a:ln w="38100" cap="flat" cmpd="sng">
                <a:solidFill>
                  <a:srgbClr val="8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25774" name="直接连接符 1525773"/>
              <p:cNvSpPr>
                <a:spLocks noChangeAspect="1"/>
              </p:cNvSpPr>
              <p:nvPr/>
            </p:nvSpPr>
            <p:spPr>
              <a:xfrm flipH="1">
                <a:off x="1446" y="1945"/>
                <a:ext cx="28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75" name="直接连接符 1525774"/>
              <p:cNvSpPr>
                <a:spLocks noChangeAspect="1"/>
              </p:cNvSpPr>
              <p:nvPr/>
            </p:nvSpPr>
            <p:spPr>
              <a:xfrm flipH="1">
                <a:off x="1446" y="1814"/>
                <a:ext cx="28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76" name="直接连接符 1525775"/>
              <p:cNvSpPr>
                <a:spLocks noChangeAspect="1"/>
              </p:cNvSpPr>
              <p:nvPr/>
            </p:nvSpPr>
            <p:spPr>
              <a:xfrm flipH="1">
                <a:off x="1448" y="1672"/>
                <a:ext cx="27" cy="0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77" name="直接连接符 1525776"/>
              <p:cNvSpPr>
                <a:spLocks noChangeAspect="1"/>
              </p:cNvSpPr>
              <p:nvPr/>
            </p:nvSpPr>
            <p:spPr>
              <a:xfrm flipH="1">
                <a:off x="1446" y="1545"/>
                <a:ext cx="28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78" name="直接连接符 1525777"/>
              <p:cNvSpPr>
                <a:spLocks noChangeAspect="1"/>
              </p:cNvSpPr>
              <p:nvPr/>
            </p:nvSpPr>
            <p:spPr>
              <a:xfrm flipH="1">
                <a:off x="1443" y="1429"/>
                <a:ext cx="27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79" name="直接连接符 1525778"/>
              <p:cNvSpPr>
                <a:spLocks noChangeAspect="1"/>
              </p:cNvSpPr>
              <p:nvPr/>
            </p:nvSpPr>
            <p:spPr>
              <a:xfrm>
                <a:off x="1221" y="1395"/>
                <a:ext cx="1" cy="29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0" name="直接连接符 1525779"/>
              <p:cNvSpPr>
                <a:spLocks noChangeAspect="1"/>
              </p:cNvSpPr>
              <p:nvPr/>
            </p:nvSpPr>
            <p:spPr>
              <a:xfrm>
                <a:off x="1331" y="1403"/>
                <a:ext cx="1" cy="28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1" name="直接连接符 1525780"/>
              <p:cNvSpPr>
                <a:spLocks noChangeAspect="1"/>
              </p:cNvSpPr>
              <p:nvPr/>
            </p:nvSpPr>
            <p:spPr>
              <a:xfrm>
                <a:off x="1435" y="1398"/>
                <a:ext cx="1" cy="29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2" name="任意多边形 1525781"/>
              <p:cNvSpPr>
                <a:spLocks noChangeAspect="1"/>
              </p:cNvSpPr>
              <p:nvPr/>
            </p:nvSpPr>
            <p:spPr>
              <a:xfrm>
                <a:off x="2071" y="1350"/>
                <a:ext cx="689" cy="688"/>
              </a:xfrm>
              <a:custGeom>
                <a:avLst/>
                <a:gdLst/>
                <a:ahLst/>
                <a:cxnLst/>
                <a:pathLst>
                  <a:path w="918" h="867">
                    <a:moveTo>
                      <a:pt x="918" y="0"/>
                    </a:moveTo>
                    <a:lnTo>
                      <a:pt x="0" y="0"/>
                    </a:lnTo>
                    <a:lnTo>
                      <a:pt x="0" y="867"/>
                    </a:lnTo>
                    <a:lnTo>
                      <a:pt x="210" y="867"/>
                    </a:lnTo>
                    <a:lnTo>
                      <a:pt x="210" y="165"/>
                    </a:lnTo>
                    <a:lnTo>
                      <a:pt x="484" y="165"/>
                    </a:lnTo>
                    <a:lnTo>
                      <a:pt x="484" y="3"/>
                    </a:lnTo>
                  </a:path>
                </a:pathLst>
              </a:custGeom>
              <a:noFill/>
              <a:ln w="38100" cap="flat" cmpd="sng">
                <a:solidFill>
                  <a:srgbClr val="00808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25783" name="任意多边形 1525782"/>
              <p:cNvSpPr>
                <a:spLocks noChangeAspect="1"/>
              </p:cNvSpPr>
              <p:nvPr/>
            </p:nvSpPr>
            <p:spPr>
              <a:xfrm>
                <a:off x="2107" y="1381"/>
                <a:ext cx="290" cy="604"/>
              </a:xfrm>
              <a:custGeom>
                <a:avLst/>
                <a:gdLst/>
                <a:ahLst/>
                <a:cxnLst/>
                <a:pathLst>
                  <a:path w="362" h="762">
                    <a:moveTo>
                      <a:pt x="0" y="762"/>
                    </a:moveTo>
                    <a:lnTo>
                      <a:pt x="0" y="0"/>
                    </a:lnTo>
                    <a:lnTo>
                      <a:pt x="362" y="0"/>
                    </a:lnTo>
                  </a:path>
                </a:pathLst>
              </a:custGeom>
              <a:noFill/>
              <a:ln w="38100" cap="flat" cmpd="sng">
                <a:solidFill>
                  <a:srgbClr val="8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25784" name="直接连接符 1525783"/>
              <p:cNvSpPr>
                <a:spLocks noChangeAspect="1"/>
              </p:cNvSpPr>
              <p:nvPr/>
            </p:nvSpPr>
            <p:spPr>
              <a:xfrm>
                <a:off x="1509" y="1429"/>
                <a:ext cx="557" cy="1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5" name="直接连接符 1525784"/>
              <p:cNvSpPr>
                <a:spLocks noChangeAspect="1"/>
              </p:cNvSpPr>
              <p:nvPr/>
            </p:nvSpPr>
            <p:spPr>
              <a:xfrm>
                <a:off x="1512" y="1481"/>
                <a:ext cx="557" cy="1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6" name="直接连接符 1525785"/>
              <p:cNvSpPr>
                <a:spLocks noChangeAspect="1"/>
              </p:cNvSpPr>
              <p:nvPr/>
            </p:nvSpPr>
            <p:spPr>
              <a:xfrm>
                <a:off x="1512" y="1867"/>
                <a:ext cx="557" cy="1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7" name="直接连接符 1525786"/>
              <p:cNvSpPr>
                <a:spLocks noChangeAspect="1"/>
              </p:cNvSpPr>
              <p:nvPr/>
            </p:nvSpPr>
            <p:spPr>
              <a:xfrm>
                <a:off x="1512" y="1928"/>
                <a:ext cx="557" cy="1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8" name="直接连接符 1525787"/>
              <p:cNvSpPr>
                <a:spLocks noChangeAspect="1"/>
              </p:cNvSpPr>
              <p:nvPr/>
            </p:nvSpPr>
            <p:spPr>
              <a:xfrm>
                <a:off x="2109" y="1924"/>
                <a:ext cx="37" cy="0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89" name="直接连接符 1525788"/>
              <p:cNvSpPr>
                <a:spLocks noChangeAspect="1"/>
              </p:cNvSpPr>
              <p:nvPr/>
            </p:nvSpPr>
            <p:spPr>
              <a:xfrm>
                <a:off x="2111" y="1788"/>
                <a:ext cx="36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0" name="直接连接符 1525789"/>
              <p:cNvSpPr>
                <a:spLocks noChangeAspect="1"/>
              </p:cNvSpPr>
              <p:nvPr/>
            </p:nvSpPr>
            <p:spPr>
              <a:xfrm>
                <a:off x="2106" y="1636"/>
                <a:ext cx="37" cy="0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1" name="直接连接符 1525790"/>
              <p:cNvSpPr>
                <a:spLocks noChangeAspect="1"/>
              </p:cNvSpPr>
              <p:nvPr/>
            </p:nvSpPr>
            <p:spPr>
              <a:xfrm>
                <a:off x="2111" y="1517"/>
                <a:ext cx="36" cy="1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2" name="直接连接符 1525791"/>
              <p:cNvSpPr>
                <a:spLocks noChangeAspect="1"/>
              </p:cNvSpPr>
              <p:nvPr/>
            </p:nvSpPr>
            <p:spPr>
              <a:xfrm flipV="1">
                <a:off x="2495" y="1359"/>
                <a:ext cx="49" cy="33"/>
              </a:xfrm>
              <a:prstGeom prst="line">
                <a:avLst/>
              </a:prstGeom>
              <a:ln w="381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3" name="直接连接符 1525792"/>
              <p:cNvSpPr>
                <a:spLocks noChangeAspect="1"/>
              </p:cNvSpPr>
              <p:nvPr/>
            </p:nvSpPr>
            <p:spPr>
              <a:xfrm flipV="1">
                <a:off x="2560" y="1357"/>
                <a:ext cx="56" cy="50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4" name="直接连接符 1525793"/>
              <p:cNvSpPr>
                <a:spLocks noChangeAspect="1"/>
              </p:cNvSpPr>
              <p:nvPr/>
            </p:nvSpPr>
            <p:spPr>
              <a:xfrm flipV="1">
                <a:off x="2610" y="1357"/>
                <a:ext cx="54" cy="5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5" name="直接连接符 1525794"/>
              <p:cNvSpPr>
                <a:spLocks noChangeAspect="1"/>
              </p:cNvSpPr>
              <p:nvPr/>
            </p:nvSpPr>
            <p:spPr>
              <a:xfrm flipV="1">
                <a:off x="2658" y="1355"/>
                <a:ext cx="57" cy="55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6" name="直接连接符 1525795"/>
              <p:cNvSpPr>
                <a:spLocks noChangeAspect="1"/>
              </p:cNvSpPr>
              <p:nvPr/>
            </p:nvSpPr>
            <p:spPr>
              <a:xfrm flipV="1">
                <a:off x="2000" y="1874"/>
                <a:ext cx="40" cy="42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7" name="直接连接符 1525796"/>
              <p:cNvSpPr>
                <a:spLocks noChangeAspect="1"/>
              </p:cNvSpPr>
              <p:nvPr/>
            </p:nvSpPr>
            <p:spPr>
              <a:xfrm flipV="1">
                <a:off x="1952" y="1872"/>
                <a:ext cx="37" cy="44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8" name="直接连接符 1525797"/>
              <p:cNvSpPr>
                <a:spLocks noChangeAspect="1"/>
              </p:cNvSpPr>
              <p:nvPr/>
            </p:nvSpPr>
            <p:spPr>
              <a:xfrm flipV="1">
                <a:off x="1899" y="1872"/>
                <a:ext cx="37" cy="44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799" name="直接连接符 1525798"/>
              <p:cNvSpPr>
                <a:spLocks noChangeAspect="1"/>
              </p:cNvSpPr>
              <p:nvPr/>
            </p:nvSpPr>
            <p:spPr>
              <a:xfrm flipV="1">
                <a:off x="1822" y="1869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0" name="直接连接符 1525799"/>
              <p:cNvSpPr>
                <a:spLocks noChangeAspect="1"/>
              </p:cNvSpPr>
              <p:nvPr/>
            </p:nvSpPr>
            <p:spPr>
              <a:xfrm flipV="1">
                <a:off x="1758" y="1874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1" name="直接连接符 1525800"/>
              <p:cNvSpPr>
                <a:spLocks noChangeAspect="1"/>
              </p:cNvSpPr>
              <p:nvPr/>
            </p:nvSpPr>
            <p:spPr>
              <a:xfrm flipV="1">
                <a:off x="1688" y="1876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2" name="直接连接符 1525801"/>
              <p:cNvSpPr>
                <a:spLocks noChangeAspect="1"/>
              </p:cNvSpPr>
              <p:nvPr/>
            </p:nvSpPr>
            <p:spPr>
              <a:xfrm flipV="1">
                <a:off x="1600" y="1876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3" name="直接连接符 1525802"/>
              <p:cNvSpPr>
                <a:spLocks noChangeAspect="1"/>
              </p:cNvSpPr>
              <p:nvPr/>
            </p:nvSpPr>
            <p:spPr>
              <a:xfrm flipV="1">
                <a:off x="1539" y="1876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4" name="直接连接符 1525803"/>
              <p:cNvSpPr>
                <a:spLocks noChangeAspect="1"/>
              </p:cNvSpPr>
              <p:nvPr/>
            </p:nvSpPr>
            <p:spPr>
              <a:xfrm flipV="1">
                <a:off x="1554" y="1427"/>
                <a:ext cx="36" cy="44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5" name="直接连接符 1525804"/>
              <p:cNvSpPr>
                <a:spLocks noChangeAspect="1"/>
              </p:cNvSpPr>
              <p:nvPr/>
            </p:nvSpPr>
            <p:spPr>
              <a:xfrm flipV="1">
                <a:off x="1608" y="1427"/>
                <a:ext cx="37" cy="44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6" name="直接连接符 1525805"/>
              <p:cNvSpPr>
                <a:spLocks noChangeAspect="1"/>
              </p:cNvSpPr>
              <p:nvPr/>
            </p:nvSpPr>
            <p:spPr>
              <a:xfrm flipV="1">
                <a:off x="1662" y="1434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7" name="直接连接符 1525806"/>
              <p:cNvSpPr>
                <a:spLocks noChangeAspect="1"/>
              </p:cNvSpPr>
              <p:nvPr/>
            </p:nvSpPr>
            <p:spPr>
              <a:xfrm flipV="1">
                <a:off x="1717" y="1434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8" name="直接连接符 1525807"/>
              <p:cNvSpPr>
                <a:spLocks noChangeAspect="1"/>
              </p:cNvSpPr>
              <p:nvPr/>
            </p:nvSpPr>
            <p:spPr>
              <a:xfrm flipV="1">
                <a:off x="1787" y="1434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09" name="直接连接符 1525808"/>
              <p:cNvSpPr>
                <a:spLocks noChangeAspect="1"/>
              </p:cNvSpPr>
              <p:nvPr/>
            </p:nvSpPr>
            <p:spPr>
              <a:xfrm flipV="1">
                <a:off x="1894" y="1431"/>
                <a:ext cx="37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0" name="直接连接符 1525809"/>
              <p:cNvSpPr>
                <a:spLocks noChangeAspect="1"/>
              </p:cNvSpPr>
              <p:nvPr/>
            </p:nvSpPr>
            <p:spPr>
              <a:xfrm flipV="1">
                <a:off x="1967" y="1431"/>
                <a:ext cx="36" cy="45"/>
              </a:xfrm>
              <a:prstGeom prst="line">
                <a:avLst/>
              </a:prstGeom>
              <a:ln w="381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1" name="直接连接符 1525810"/>
              <p:cNvSpPr>
                <a:spLocks noChangeAspect="1"/>
              </p:cNvSpPr>
              <p:nvPr/>
            </p:nvSpPr>
            <p:spPr>
              <a:xfrm>
                <a:off x="2109" y="1415"/>
                <a:ext cx="34" cy="0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2" name="直接连接符 1525811"/>
              <p:cNvSpPr>
                <a:spLocks noChangeAspect="1"/>
              </p:cNvSpPr>
              <p:nvPr/>
            </p:nvSpPr>
            <p:spPr>
              <a:xfrm>
                <a:off x="2352" y="1383"/>
                <a:ext cx="3" cy="29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3" name="直接连接符 1525812"/>
              <p:cNvSpPr>
                <a:spLocks noChangeAspect="1"/>
              </p:cNvSpPr>
              <p:nvPr/>
            </p:nvSpPr>
            <p:spPr>
              <a:xfrm>
                <a:off x="2264" y="1386"/>
                <a:ext cx="3" cy="29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4" name="直接连接符 1525813"/>
              <p:cNvSpPr>
                <a:spLocks noChangeAspect="1"/>
              </p:cNvSpPr>
              <p:nvPr/>
            </p:nvSpPr>
            <p:spPr>
              <a:xfrm>
                <a:off x="2160" y="1388"/>
                <a:ext cx="3" cy="29"/>
              </a:xfrm>
              <a:prstGeom prst="line">
                <a:avLst/>
              </a:prstGeom>
              <a:ln w="381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5" name="直接连接符 1525814"/>
              <p:cNvSpPr>
                <a:spLocks noChangeAspect="1"/>
              </p:cNvSpPr>
              <p:nvPr/>
            </p:nvSpPr>
            <p:spPr>
              <a:xfrm>
                <a:off x="1373" y="2126"/>
                <a:ext cx="1" cy="14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6" name="直接连接符 1525815"/>
              <p:cNvSpPr>
                <a:spLocks noChangeAspect="1"/>
              </p:cNvSpPr>
              <p:nvPr/>
            </p:nvSpPr>
            <p:spPr>
              <a:xfrm>
                <a:off x="1528" y="2133"/>
                <a:ext cx="1" cy="14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7" name="直接连接符 1525816"/>
              <p:cNvSpPr>
                <a:spLocks noChangeAspect="1"/>
              </p:cNvSpPr>
              <p:nvPr/>
            </p:nvSpPr>
            <p:spPr>
              <a:xfrm>
                <a:off x="1318" y="2231"/>
                <a:ext cx="295" cy="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8" name="直接连接符 1525817"/>
              <p:cNvSpPr>
                <a:spLocks noChangeAspect="1"/>
              </p:cNvSpPr>
              <p:nvPr/>
            </p:nvSpPr>
            <p:spPr>
              <a:xfrm flipV="1">
                <a:off x="1349" y="2209"/>
                <a:ext cx="53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19" name="直接连接符 1525818"/>
              <p:cNvSpPr>
                <a:spLocks noChangeAspect="1"/>
              </p:cNvSpPr>
              <p:nvPr/>
            </p:nvSpPr>
            <p:spPr>
              <a:xfrm flipV="1">
                <a:off x="1504" y="2197"/>
                <a:ext cx="53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0" name="直接连接符 1525819"/>
              <p:cNvSpPr>
                <a:spLocks noChangeAspect="1"/>
              </p:cNvSpPr>
              <p:nvPr/>
            </p:nvSpPr>
            <p:spPr>
              <a:xfrm>
                <a:off x="797" y="2055"/>
                <a:ext cx="360" cy="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1" name="直接连接符 1525820"/>
              <p:cNvSpPr>
                <a:spLocks noChangeAspect="1"/>
              </p:cNvSpPr>
              <p:nvPr/>
            </p:nvSpPr>
            <p:spPr>
              <a:xfrm flipV="1">
                <a:off x="882" y="1286"/>
                <a:ext cx="0" cy="82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2" name="直接连接符 1525821"/>
              <p:cNvSpPr>
                <a:spLocks noChangeAspect="1"/>
              </p:cNvSpPr>
              <p:nvPr/>
            </p:nvSpPr>
            <p:spPr>
              <a:xfrm flipH="1" flipV="1">
                <a:off x="862" y="2029"/>
                <a:ext cx="55" cy="5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3" name="直接连接符 1525822"/>
              <p:cNvSpPr>
                <a:spLocks noChangeAspect="1"/>
              </p:cNvSpPr>
              <p:nvPr/>
            </p:nvSpPr>
            <p:spPr>
              <a:xfrm flipH="1" flipV="1">
                <a:off x="843" y="1315"/>
                <a:ext cx="55" cy="5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4" name="直接连接符 1525823"/>
              <p:cNvSpPr>
                <a:spLocks noChangeAspect="1"/>
              </p:cNvSpPr>
              <p:nvPr/>
            </p:nvSpPr>
            <p:spPr>
              <a:xfrm flipV="1">
                <a:off x="1126" y="1127"/>
                <a:ext cx="1" cy="20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5" name="直接连接符 1525824"/>
              <p:cNvSpPr>
                <a:spLocks noChangeAspect="1"/>
              </p:cNvSpPr>
              <p:nvPr/>
            </p:nvSpPr>
            <p:spPr>
              <a:xfrm flipV="1">
                <a:off x="1511" y="1122"/>
                <a:ext cx="1" cy="20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6" name="直接连接符 1525825"/>
              <p:cNvSpPr>
                <a:spLocks noChangeAspect="1"/>
              </p:cNvSpPr>
              <p:nvPr/>
            </p:nvSpPr>
            <p:spPr>
              <a:xfrm>
                <a:off x="1061" y="1179"/>
                <a:ext cx="53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7" name="直接连接符 1525826"/>
              <p:cNvSpPr>
                <a:spLocks noChangeAspect="1"/>
              </p:cNvSpPr>
              <p:nvPr/>
            </p:nvSpPr>
            <p:spPr>
              <a:xfrm>
                <a:off x="1997" y="1179"/>
                <a:ext cx="53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8" name="直接连接符 1525827"/>
              <p:cNvSpPr>
                <a:spLocks noChangeAspect="1"/>
              </p:cNvSpPr>
              <p:nvPr/>
            </p:nvSpPr>
            <p:spPr>
              <a:xfrm flipV="1">
                <a:off x="2064" y="1136"/>
                <a:ext cx="1" cy="19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29" name="直接连接符 1525828"/>
              <p:cNvSpPr>
                <a:spLocks noChangeAspect="1"/>
              </p:cNvSpPr>
              <p:nvPr/>
            </p:nvSpPr>
            <p:spPr>
              <a:xfrm flipV="1">
                <a:off x="2443" y="1131"/>
                <a:ext cx="1" cy="19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0" name="直接连接符 1525829"/>
              <p:cNvSpPr>
                <a:spLocks noChangeAspect="1"/>
              </p:cNvSpPr>
              <p:nvPr/>
            </p:nvSpPr>
            <p:spPr>
              <a:xfrm flipV="1">
                <a:off x="1115" y="1146"/>
                <a:ext cx="53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1" name="直接连接符 1525830"/>
              <p:cNvSpPr>
                <a:spLocks noChangeAspect="1"/>
              </p:cNvSpPr>
              <p:nvPr/>
            </p:nvSpPr>
            <p:spPr>
              <a:xfrm flipV="1">
                <a:off x="1482" y="1151"/>
                <a:ext cx="52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2" name="直接连接符 1525831"/>
              <p:cNvSpPr>
                <a:spLocks noChangeAspect="1"/>
              </p:cNvSpPr>
              <p:nvPr/>
            </p:nvSpPr>
            <p:spPr>
              <a:xfrm flipV="1">
                <a:off x="2045" y="1151"/>
                <a:ext cx="53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3" name="直接连接符 1525832"/>
              <p:cNvSpPr>
                <a:spLocks noChangeAspect="1"/>
              </p:cNvSpPr>
              <p:nvPr/>
            </p:nvSpPr>
            <p:spPr>
              <a:xfrm flipV="1">
                <a:off x="2429" y="1151"/>
                <a:ext cx="53" cy="5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4" name="直接连接符 1525833"/>
              <p:cNvSpPr>
                <a:spLocks noChangeAspect="1"/>
              </p:cNvSpPr>
              <p:nvPr/>
            </p:nvSpPr>
            <p:spPr>
              <a:xfrm>
                <a:off x="2645" y="1471"/>
                <a:ext cx="155" cy="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5" name="直接连接符 1525834"/>
              <p:cNvSpPr>
                <a:spLocks noChangeAspect="1"/>
              </p:cNvSpPr>
              <p:nvPr/>
            </p:nvSpPr>
            <p:spPr>
              <a:xfrm flipV="1">
                <a:off x="2759" y="1281"/>
                <a:ext cx="0" cy="23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6" name="直接连接符 1525835"/>
              <p:cNvSpPr>
                <a:spLocks noChangeAspect="1"/>
              </p:cNvSpPr>
              <p:nvPr/>
            </p:nvSpPr>
            <p:spPr>
              <a:xfrm flipH="1" flipV="1">
                <a:off x="2725" y="1435"/>
                <a:ext cx="54" cy="5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7" name="直接连接符 1525836"/>
              <p:cNvSpPr>
                <a:spLocks noChangeAspect="1"/>
              </p:cNvSpPr>
              <p:nvPr/>
            </p:nvSpPr>
            <p:spPr>
              <a:xfrm flipH="1" flipV="1">
                <a:off x="2727" y="1315"/>
                <a:ext cx="54" cy="5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38" name="文本框 1525837"/>
              <p:cNvSpPr txBox="1">
                <a:spLocks noChangeAspect="1"/>
              </p:cNvSpPr>
              <p:nvPr/>
            </p:nvSpPr>
            <p:spPr>
              <a:xfrm>
                <a:off x="2485" y="1347"/>
                <a:ext cx="800" cy="197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lIns="0" tIns="0" rIns="0" bIns="0"/>
              <a:p>
                <a:pPr algn="ctr" eaLnBrk="0" hangingPunct="0">
                  <a:spcBef>
                    <a:spcPct val="0"/>
                  </a:spcBef>
                  <a:buClrTx/>
                </a:pP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150</a:t>
                </a:r>
                <a:r>
                  <a:rPr lang="zh-CN" altLang="en-US" sz="2000" b="0" dirty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～</a:t>
                </a: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200</a:t>
                </a:r>
                <a:endPara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25839" name="文本框 1525838"/>
              <p:cNvSpPr txBox="1">
                <a:spLocks noChangeAspect="1"/>
              </p:cNvSpPr>
              <p:nvPr/>
            </p:nvSpPr>
            <p:spPr>
              <a:xfrm>
                <a:off x="1874" y="931"/>
                <a:ext cx="841" cy="27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lIns="0" tIns="0" rIns="0" bIns="0"/>
              <a:p>
                <a:pPr algn="ctr" eaLnBrk="0" hangingPunct="0">
                  <a:spcBef>
                    <a:spcPct val="0"/>
                  </a:spcBef>
                  <a:buClrTx/>
                </a:pP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400</a:t>
                </a:r>
                <a:r>
                  <a:rPr lang="zh-CN" altLang="en-US" sz="2000" b="0" dirty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～</a:t>
                </a: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600</a:t>
                </a:r>
                <a:endPara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25840" name="文本框 1525839"/>
              <p:cNvSpPr txBox="1">
                <a:spLocks noChangeAspect="1"/>
              </p:cNvSpPr>
              <p:nvPr/>
            </p:nvSpPr>
            <p:spPr>
              <a:xfrm>
                <a:off x="891" y="912"/>
                <a:ext cx="842" cy="271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lIns="0" tIns="0" rIns="0" bIns="0"/>
              <a:p>
                <a:pPr algn="ctr" eaLnBrk="0" hangingPunct="0">
                  <a:spcBef>
                    <a:spcPct val="0"/>
                  </a:spcBef>
                  <a:buClrTx/>
                </a:pP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400</a:t>
                </a:r>
                <a:r>
                  <a:rPr lang="zh-CN" altLang="en-US" sz="2000" b="0" dirty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～</a:t>
                </a: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600</a:t>
                </a:r>
                <a:endPara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25841" name="文本框 1525840"/>
              <p:cNvSpPr txBox="1">
                <a:spLocks noChangeAspect="1"/>
              </p:cNvSpPr>
              <p:nvPr/>
            </p:nvSpPr>
            <p:spPr>
              <a:xfrm>
                <a:off x="1014" y="2281"/>
                <a:ext cx="842" cy="271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lIns="0" tIns="0" rIns="0" bIns="0"/>
              <a:p>
                <a:pPr algn="ctr" eaLnBrk="0" hangingPunct="0">
                  <a:spcBef>
                    <a:spcPct val="0"/>
                  </a:spcBef>
                  <a:buClrTx/>
                </a:pP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150</a:t>
                </a:r>
                <a:r>
                  <a:rPr lang="zh-CN" altLang="en-US" sz="2000" b="0" dirty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～</a:t>
                </a:r>
                <a:r>
                  <a:rPr lang="en-US" altLang="zh-CN" sz="2000" b="0">
                    <a:solidFill>
                      <a:srgbClr val="80008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200</a:t>
                </a:r>
                <a:endPara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25842" name="直接连接符 1525841"/>
              <p:cNvSpPr>
                <a:spLocks noChangeAspect="1"/>
              </p:cNvSpPr>
              <p:nvPr/>
            </p:nvSpPr>
            <p:spPr>
              <a:xfrm>
                <a:off x="843" y="1355"/>
                <a:ext cx="679" cy="0"/>
              </a:xfrm>
              <a:prstGeom prst="line">
                <a:avLst/>
              </a:prstGeom>
              <a:ln w="381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43" name="直接连接符 1525842"/>
              <p:cNvSpPr>
                <a:spLocks noChangeAspect="1"/>
              </p:cNvSpPr>
              <p:nvPr/>
            </p:nvSpPr>
            <p:spPr>
              <a:xfrm>
                <a:off x="2060" y="1347"/>
                <a:ext cx="679" cy="0"/>
              </a:xfrm>
              <a:prstGeom prst="line">
                <a:avLst/>
              </a:prstGeom>
              <a:ln w="381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44" name="直接连接符 1525843"/>
              <p:cNvSpPr>
                <a:spLocks noChangeAspect="1"/>
              </p:cNvSpPr>
              <p:nvPr/>
            </p:nvSpPr>
            <p:spPr>
              <a:xfrm flipV="1">
                <a:off x="890" y="1374"/>
                <a:ext cx="49" cy="3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45" name="直接连接符 1525844"/>
              <p:cNvSpPr>
                <a:spLocks noChangeAspect="1"/>
              </p:cNvSpPr>
              <p:nvPr/>
            </p:nvSpPr>
            <p:spPr>
              <a:xfrm flipV="1">
                <a:off x="955" y="1371"/>
                <a:ext cx="56" cy="5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46" name="直接连接符 1525845"/>
              <p:cNvSpPr>
                <a:spLocks noChangeAspect="1"/>
              </p:cNvSpPr>
              <p:nvPr/>
            </p:nvSpPr>
            <p:spPr>
              <a:xfrm flipV="1">
                <a:off x="1005" y="1371"/>
                <a:ext cx="54" cy="5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25847" name="直接连接符 1525846"/>
              <p:cNvSpPr>
                <a:spLocks noChangeAspect="1"/>
              </p:cNvSpPr>
              <p:nvPr/>
            </p:nvSpPr>
            <p:spPr>
              <a:xfrm flipV="1">
                <a:off x="1053" y="1369"/>
                <a:ext cx="57" cy="55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25848" name="组合 1525847"/>
          <p:cNvGrpSpPr>
            <a:grpSpLocks noChangeAspect="1"/>
          </p:cNvGrpSpPr>
          <p:nvPr/>
        </p:nvGrpSpPr>
        <p:grpSpPr>
          <a:xfrm>
            <a:off x="3970655" y="1904683"/>
            <a:ext cx="5187950" cy="2022475"/>
            <a:chOff x="5125" y="6043"/>
            <a:chExt cx="3560" cy="1388"/>
          </a:xfrm>
        </p:grpSpPr>
        <p:sp>
          <p:nvSpPr>
            <p:cNvPr id="1525849" name="任意多边形 1525848"/>
            <p:cNvSpPr>
              <a:spLocks noChangeAspect="1"/>
            </p:cNvSpPr>
            <p:nvPr/>
          </p:nvSpPr>
          <p:spPr>
            <a:xfrm>
              <a:off x="7021" y="6521"/>
              <a:ext cx="1068" cy="898"/>
            </a:xfrm>
            <a:custGeom>
              <a:avLst/>
              <a:gdLst/>
              <a:ahLst/>
              <a:cxnLst/>
              <a:pathLst>
                <a:path w="1068" h="906">
                  <a:moveTo>
                    <a:pt x="1068" y="0"/>
                  </a:moveTo>
                  <a:lnTo>
                    <a:pt x="0" y="0"/>
                  </a:lnTo>
                  <a:lnTo>
                    <a:pt x="0" y="906"/>
                  </a:lnTo>
                  <a:lnTo>
                    <a:pt x="542" y="906"/>
                  </a:lnTo>
                  <a:lnTo>
                    <a:pt x="542" y="738"/>
                  </a:lnTo>
                  <a:lnTo>
                    <a:pt x="234" y="738"/>
                  </a:lnTo>
                  <a:lnTo>
                    <a:pt x="234" y="162"/>
                  </a:lnTo>
                  <a:lnTo>
                    <a:pt x="518" y="162"/>
                  </a:lnTo>
                  <a:lnTo>
                    <a:pt x="518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5850" name="直接连接符 1525849"/>
            <p:cNvSpPr>
              <a:spLocks noChangeAspect="1"/>
            </p:cNvSpPr>
            <p:nvPr/>
          </p:nvSpPr>
          <p:spPr>
            <a:xfrm flipV="1">
              <a:off x="8043" y="6456"/>
              <a:ext cx="1" cy="32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1" name="直接连接符 1525850"/>
            <p:cNvSpPr>
              <a:spLocks noChangeAspect="1"/>
            </p:cNvSpPr>
            <p:nvPr/>
          </p:nvSpPr>
          <p:spPr>
            <a:xfrm>
              <a:off x="7947" y="6694"/>
              <a:ext cx="156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2" name="直接连接符 1525851"/>
            <p:cNvSpPr>
              <a:spLocks noChangeAspect="1"/>
            </p:cNvSpPr>
            <p:nvPr/>
          </p:nvSpPr>
          <p:spPr>
            <a:xfrm flipH="1" flipV="1">
              <a:off x="8021" y="6500"/>
              <a:ext cx="52" cy="5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3" name="直接连接符 1525852"/>
            <p:cNvSpPr>
              <a:spLocks noChangeAspect="1"/>
            </p:cNvSpPr>
            <p:nvPr/>
          </p:nvSpPr>
          <p:spPr>
            <a:xfrm flipH="1" flipV="1">
              <a:off x="8005" y="6649"/>
              <a:ext cx="52" cy="5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4" name="任意多边形 1525853"/>
            <p:cNvSpPr>
              <a:spLocks noChangeAspect="1"/>
            </p:cNvSpPr>
            <p:nvPr/>
          </p:nvSpPr>
          <p:spPr>
            <a:xfrm>
              <a:off x="7081" y="6563"/>
              <a:ext cx="438" cy="811"/>
            </a:xfrm>
            <a:custGeom>
              <a:avLst/>
              <a:gdLst/>
              <a:ahLst/>
              <a:cxnLst/>
              <a:pathLst>
                <a:path w="438" h="819">
                  <a:moveTo>
                    <a:pt x="390" y="0"/>
                  </a:moveTo>
                  <a:lnTo>
                    <a:pt x="0" y="0"/>
                  </a:lnTo>
                  <a:lnTo>
                    <a:pt x="0" y="819"/>
                  </a:lnTo>
                  <a:lnTo>
                    <a:pt x="438" y="819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5855" name="直接连接符 1525854"/>
            <p:cNvSpPr>
              <a:spLocks noChangeAspect="1"/>
            </p:cNvSpPr>
            <p:nvPr/>
          </p:nvSpPr>
          <p:spPr>
            <a:xfrm flipV="1">
              <a:off x="7483" y="7336"/>
              <a:ext cx="1" cy="3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6" name="直接连接符 1525855"/>
            <p:cNvSpPr>
              <a:spLocks noChangeAspect="1"/>
            </p:cNvSpPr>
            <p:nvPr/>
          </p:nvSpPr>
          <p:spPr>
            <a:xfrm flipV="1">
              <a:off x="7297" y="7333"/>
              <a:ext cx="1" cy="3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7" name="直接连接符 1525856"/>
            <p:cNvSpPr>
              <a:spLocks noChangeAspect="1"/>
            </p:cNvSpPr>
            <p:nvPr/>
          </p:nvSpPr>
          <p:spPr>
            <a:xfrm flipV="1">
              <a:off x="7143" y="7327"/>
              <a:ext cx="1" cy="3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8" name="直接连接符 1525857"/>
            <p:cNvSpPr>
              <a:spLocks noChangeAspect="1"/>
            </p:cNvSpPr>
            <p:nvPr/>
          </p:nvSpPr>
          <p:spPr>
            <a:xfrm>
              <a:off x="7075" y="714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59" name="直接连接符 1525858"/>
            <p:cNvSpPr>
              <a:spLocks noChangeAspect="1"/>
            </p:cNvSpPr>
            <p:nvPr/>
          </p:nvSpPr>
          <p:spPr>
            <a:xfrm>
              <a:off x="7091" y="6940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0" name="直接连接符 1525859"/>
            <p:cNvSpPr>
              <a:spLocks noChangeAspect="1"/>
            </p:cNvSpPr>
            <p:nvPr/>
          </p:nvSpPr>
          <p:spPr>
            <a:xfrm>
              <a:off x="7091" y="6732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1" name="直接连接符 1525860"/>
            <p:cNvSpPr>
              <a:spLocks noChangeAspect="1"/>
            </p:cNvSpPr>
            <p:nvPr/>
          </p:nvSpPr>
          <p:spPr>
            <a:xfrm>
              <a:off x="7091" y="6596"/>
              <a:ext cx="42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2" name="直接连接符 1525861"/>
            <p:cNvSpPr>
              <a:spLocks noChangeAspect="1"/>
            </p:cNvSpPr>
            <p:nvPr/>
          </p:nvSpPr>
          <p:spPr>
            <a:xfrm>
              <a:off x="7305" y="6563"/>
              <a:ext cx="1" cy="3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3" name="直接连接符 1525862"/>
            <p:cNvSpPr>
              <a:spLocks noChangeAspect="1"/>
            </p:cNvSpPr>
            <p:nvPr/>
          </p:nvSpPr>
          <p:spPr>
            <a:xfrm>
              <a:off x="7157" y="6563"/>
              <a:ext cx="1" cy="3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4" name="任意多边形 1525863"/>
            <p:cNvSpPr>
              <a:spLocks noChangeAspect="1"/>
            </p:cNvSpPr>
            <p:nvPr/>
          </p:nvSpPr>
          <p:spPr>
            <a:xfrm>
              <a:off x="5127" y="6545"/>
              <a:ext cx="1068" cy="886"/>
            </a:xfrm>
            <a:custGeom>
              <a:avLst/>
              <a:gdLst/>
              <a:ahLst/>
              <a:cxnLst/>
              <a:pathLst>
                <a:path w="1068" h="894">
                  <a:moveTo>
                    <a:pt x="0" y="0"/>
                  </a:moveTo>
                  <a:lnTo>
                    <a:pt x="1068" y="0"/>
                  </a:lnTo>
                  <a:lnTo>
                    <a:pt x="1068" y="894"/>
                  </a:lnTo>
                  <a:lnTo>
                    <a:pt x="608" y="894"/>
                  </a:lnTo>
                  <a:lnTo>
                    <a:pt x="608" y="726"/>
                  </a:lnTo>
                  <a:lnTo>
                    <a:pt x="872" y="726"/>
                  </a:lnTo>
                  <a:lnTo>
                    <a:pt x="872" y="162"/>
                  </a:lnTo>
                  <a:lnTo>
                    <a:pt x="590" y="162"/>
                  </a:lnTo>
                  <a:lnTo>
                    <a:pt x="590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5865" name="任意多边形 1525864"/>
            <p:cNvSpPr>
              <a:spLocks noChangeAspect="1"/>
            </p:cNvSpPr>
            <p:nvPr/>
          </p:nvSpPr>
          <p:spPr>
            <a:xfrm>
              <a:off x="5797" y="6584"/>
              <a:ext cx="344" cy="802"/>
            </a:xfrm>
            <a:custGeom>
              <a:avLst/>
              <a:gdLst/>
              <a:ahLst/>
              <a:cxnLst/>
              <a:pathLst>
                <a:path w="344" h="810">
                  <a:moveTo>
                    <a:pt x="6" y="0"/>
                  </a:moveTo>
                  <a:lnTo>
                    <a:pt x="344" y="0"/>
                  </a:lnTo>
                  <a:lnTo>
                    <a:pt x="344" y="810"/>
                  </a:lnTo>
                  <a:lnTo>
                    <a:pt x="0" y="810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5866" name="直接连接符 1525865"/>
            <p:cNvSpPr>
              <a:spLocks noChangeAspect="1"/>
            </p:cNvSpPr>
            <p:nvPr/>
          </p:nvSpPr>
          <p:spPr>
            <a:xfrm flipV="1">
              <a:off x="5851" y="6587"/>
              <a:ext cx="1" cy="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7" name="直接连接符 1525866"/>
            <p:cNvSpPr>
              <a:spLocks noChangeAspect="1"/>
            </p:cNvSpPr>
            <p:nvPr/>
          </p:nvSpPr>
          <p:spPr>
            <a:xfrm flipV="1">
              <a:off x="5983" y="6590"/>
              <a:ext cx="1" cy="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8" name="直接连接符 1525867"/>
            <p:cNvSpPr>
              <a:spLocks noChangeAspect="1"/>
            </p:cNvSpPr>
            <p:nvPr/>
          </p:nvSpPr>
          <p:spPr>
            <a:xfrm flipV="1">
              <a:off x="5829" y="7342"/>
              <a:ext cx="1" cy="3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69" name="直接连接符 1525868"/>
            <p:cNvSpPr>
              <a:spLocks noChangeAspect="1"/>
            </p:cNvSpPr>
            <p:nvPr/>
          </p:nvSpPr>
          <p:spPr>
            <a:xfrm flipV="1">
              <a:off x="6013" y="7345"/>
              <a:ext cx="1" cy="3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0" name="直接连接符 1525869"/>
            <p:cNvSpPr>
              <a:spLocks noChangeAspect="1"/>
            </p:cNvSpPr>
            <p:nvPr/>
          </p:nvSpPr>
          <p:spPr>
            <a:xfrm>
              <a:off x="6099" y="6634"/>
              <a:ext cx="36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1" name="直接连接符 1525870"/>
            <p:cNvSpPr>
              <a:spLocks noChangeAspect="1"/>
            </p:cNvSpPr>
            <p:nvPr/>
          </p:nvSpPr>
          <p:spPr>
            <a:xfrm>
              <a:off x="6103" y="6762"/>
              <a:ext cx="36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2" name="直接连接符 1525871"/>
            <p:cNvSpPr>
              <a:spLocks noChangeAspect="1"/>
            </p:cNvSpPr>
            <p:nvPr/>
          </p:nvSpPr>
          <p:spPr>
            <a:xfrm>
              <a:off x="6113" y="6961"/>
              <a:ext cx="36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3" name="直接连接符 1525872"/>
            <p:cNvSpPr>
              <a:spLocks noChangeAspect="1"/>
            </p:cNvSpPr>
            <p:nvPr/>
          </p:nvSpPr>
          <p:spPr>
            <a:xfrm>
              <a:off x="6113" y="7125"/>
              <a:ext cx="36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4" name="直接连接符 1525873"/>
            <p:cNvSpPr>
              <a:spLocks noChangeAspect="1"/>
            </p:cNvSpPr>
            <p:nvPr/>
          </p:nvSpPr>
          <p:spPr>
            <a:xfrm>
              <a:off x="6103" y="7327"/>
              <a:ext cx="36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5" name="直接连接符 1525874"/>
            <p:cNvSpPr>
              <a:spLocks noChangeAspect="1"/>
            </p:cNvSpPr>
            <p:nvPr/>
          </p:nvSpPr>
          <p:spPr>
            <a:xfrm>
              <a:off x="6199" y="7216"/>
              <a:ext cx="816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6" name="直接连接符 1525875"/>
            <p:cNvSpPr>
              <a:spLocks noChangeAspect="1"/>
            </p:cNvSpPr>
            <p:nvPr/>
          </p:nvSpPr>
          <p:spPr>
            <a:xfrm>
              <a:off x="6211" y="7273"/>
              <a:ext cx="816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7" name="直接连接符 1525876"/>
            <p:cNvSpPr>
              <a:spLocks noChangeAspect="1"/>
            </p:cNvSpPr>
            <p:nvPr/>
          </p:nvSpPr>
          <p:spPr>
            <a:xfrm>
              <a:off x="6201" y="6697"/>
              <a:ext cx="816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8" name="直接连接符 1525877"/>
            <p:cNvSpPr>
              <a:spLocks noChangeAspect="1"/>
            </p:cNvSpPr>
            <p:nvPr/>
          </p:nvSpPr>
          <p:spPr>
            <a:xfrm>
              <a:off x="6203" y="6637"/>
              <a:ext cx="816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79" name="直接连接符 1525878"/>
            <p:cNvSpPr>
              <a:spLocks noChangeAspect="1"/>
            </p:cNvSpPr>
            <p:nvPr/>
          </p:nvSpPr>
          <p:spPr>
            <a:xfrm flipV="1">
              <a:off x="6319" y="7220"/>
              <a:ext cx="29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0" name="直接连接符 1525879"/>
            <p:cNvSpPr>
              <a:spLocks noChangeAspect="1"/>
            </p:cNvSpPr>
            <p:nvPr/>
          </p:nvSpPr>
          <p:spPr>
            <a:xfrm flipV="1">
              <a:off x="6501" y="7220"/>
              <a:ext cx="29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1" name="直接连接符 1525880"/>
            <p:cNvSpPr>
              <a:spLocks noChangeAspect="1"/>
            </p:cNvSpPr>
            <p:nvPr/>
          </p:nvSpPr>
          <p:spPr>
            <a:xfrm flipV="1">
              <a:off x="6637" y="7217"/>
              <a:ext cx="29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2" name="直接连接符 1525881"/>
            <p:cNvSpPr>
              <a:spLocks noChangeAspect="1"/>
            </p:cNvSpPr>
            <p:nvPr/>
          </p:nvSpPr>
          <p:spPr>
            <a:xfrm flipV="1">
              <a:off x="6781" y="7220"/>
              <a:ext cx="29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3" name="直接连接符 1525882"/>
            <p:cNvSpPr>
              <a:spLocks noChangeAspect="1"/>
            </p:cNvSpPr>
            <p:nvPr/>
          </p:nvSpPr>
          <p:spPr>
            <a:xfrm flipV="1">
              <a:off x="6911" y="7223"/>
              <a:ext cx="29" cy="50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4" name="直接连接符 1525883"/>
            <p:cNvSpPr>
              <a:spLocks noChangeAspect="1"/>
            </p:cNvSpPr>
            <p:nvPr/>
          </p:nvSpPr>
          <p:spPr>
            <a:xfrm flipV="1">
              <a:off x="6941" y="6637"/>
              <a:ext cx="29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5" name="直接连接符 1525884"/>
            <p:cNvSpPr>
              <a:spLocks noChangeAspect="1"/>
            </p:cNvSpPr>
            <p:nvPr/>
          </p:nvSpPr>
          <p:spPr>
            <a:xfrm flipV="1">
              <a:off x="6817" y="6643"/>
              <a:ext cx="29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6" name="直接连接符 1525885"/>
            <p:cNvSpPr>
              <a:spLocks noChangeAspect="1"/>
            </p:cNvSpPr>
            <p:nvPr/>
          </p:nvSpPr>
          <p:spPr>
            <a:xfrm flipV="1">
              <a:off x="6643" y="6637"/>
              <a:ext cx="29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7" name="直接连接符 1525886"/>
            <p:cNvSpPr>
              <a:spLocks noChangeAspect="1"/>
            </p:cNvSpPr>
            <p:nvPr/>
          </p:nvSpPr>
          <p:spPr>
            <a:xfrm flipV="1">
              <a:off x="6489" y="6634"/>
              <a:ext cx="29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8" name="直接连接符 1525887"/>
            <p:cNvSpPr>
              <a:spLocks noChangeAspect="1"/>
            </p:cNvSpPr>
            <p:nvPr/>
          </p:nvSpPr>
          <p:spPr>
            <a:xfrm flipV="1">
              <a:off x="6327" y="6631"/>
              <a:ext cx="29" cy="5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89" name="直接连接符 1525888"/>
            <p:cNvSpPr>
              <a:spLocks noChangeAspect="1"/>
            </p:cNvSpPr>
            <p:nvPr/>
          </p:nvSpPr>
          <p:spPr>
            <a:xfrm flipV="1">
              <a:off x="7963" y="6530"/>
              <a:ext cx="55" cy="6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0" name="直接连接符 1525889"/>
            <p:cNvSpPr>
              <a:spLocks noChangeAspect="1"/>
            </p:cNvSpPr>
            <p:nvPr/>
          </p:nvSpPr>
          <p:spPr>
            <a:xfrm flipV="1">
              <a:off x="7873" y="6524"/>
              <a:ext cx="59" cy="75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1" name="直接连接符 1525890"/>
            <p:cNvSpPr>
              <a:spLocks noChangeAspect="1"/>
            </p:cNvSpPr>
            <p:nvPr/>
          </p:nvSpPr>
          <p:spPr>
            <a:xfrm flipV="1">
              <a:off x="7763" y="6521"/>
              <a:ext cx="57" cy="66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2" name="直接连接符 1525891"/>
            <p:cNvSpPr>
              <a:spLocks noChangeAspect="1"/>
            </p:cNvSpPr>
            <p:nvPr/>
          </p:nvSpPr>
          <p:spPr>
            <a:xfrm flipV="1">
              <a:off x="7639" y="6518"/>
              <a:ext cx="65" cy="72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3" name="直接连接符 1525892"/>
            <p:cNvSpPr>
              <a:spLocks noChangeAspect="1"/>
            </p:cNvSpPr>
            <p:nvPr/>
          </p:nvSpPr>
          <p:spPr>
            <a:xfrm flipV="1">
              <a:off x="7569" y="6518"/>
              <a:ext cx="29" cy="51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4" name="直接连接符 1525893"/>
            <p:cNvSpPr>
              <a:spLocks noChangeAspect="1"/>
            </p:cNvSpPr>
            <p:nvPr/>
          </p:nvSpPr>
          <p:spPr>
            <a:xfrm flipV="1">
              <a:off x="5719" y="6307"/>
              <a:ext cx="1" cy="1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5" name="直接连接符 1525894"/>
            <p:cNvSpPr>
              <a:spLocks noChangeAspect="1"/>
            </p:cNvSpPr>
            <p:nvPr/>
          </p:nvSpPr>
          <p:spPr>
            <a:xfrm flipV="1">
              <a:off x="6191" y="6292"/>
              <a:ext cx="1" cy="1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6" name="直接连接符 1525895"/>
            <p:cNvSpPr>
              <a:spLocks noChangeAspect="1"/>
            </p:cNvSpPr>
            <p:nvPr/>
          </p:nvSpPr>
          <p:spPr>
            <a:xfrm>
              <a:off x="5621" y="6381"/>
              <a:ext cx="712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7" name="直接连接符 1525896"/>
            <p:cNvSpPr>
              <a:spLocks noChangeAspect="1"/>
            </p:cNvSpPr>
            <p:nvPr/>
          </p:nvSpPr>
          <p:spPr>
            <a:xfrm flipV="1">
              <a:off x="5681" y="6343"/>
              <a:ext cx="68" cy="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8" name="直接连接符 1525897"/>
            <p:cNvSpPr>
              <a:spLocks noChangeAspect="1"/>
            </p:cNvSpPr>
            <p:nvPr/>
          </p:nvSpPr>
          <p:spPr>
            <a:xfrm flipV="1">
              <a:off x="6153" y="6334"/>
              <a:ext cx="68" cy="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899" name="文本框 1525898"/>
            <p:cNvSpPr txBox="1">
              <a:spLocks noChangeAspect="1"/>
            </p:cNvSpPr>
            <p:nvPr/>
          </p:nvSpPr>
          <p:spPr>
            <a:xfrm>
              <a:off x="7735" y="6545"/>
              <a:ext cx="950" cy="241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5900" name="文本框 1525899"/>
            <p:cNvSpPr txBox="1">
              <a:spLocks noChangeAspect="1"/>
            </p:cNvSpPr>
            <p:nvPr/>
          </p:nvSpPr>
          <p:spPr>
            <a:xfrm>
              <a:off x="5455" y="6043"/>
              <a:ext cx="1052" cy="338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5901" name="直接连接符 1525900"/>
            <p:cNvSpPr>
              <a:spLocks noChangeAspect="1"/>
            </p:cNvSpPr>
            <p:nvPr/>
          </p:nvSpPr>
          <p:spPr>
            <a:xfrm>
              <a:off x="5125" y="6542"/>
              <a:ext cx="1090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5902" name="直接连接符 1525901"/>
            <p:cNvSpPr>
              <a:spLocks noChangeAspect="1"/>
            </p:cNvSpPr>
            <p:nvPr/>
          </p:nvSpPr>
          <p:spPr>
            <a:xfrm>
              <a:off x="6999" y="6518"/>
              <a:ext cx="1090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26792" name="矩形 1526791"/>
          <p:cNvSpPr/>
          <p:nvPr/>
        </p:nvSpPr>
        <p:spPr>
          <a:xfrm>
            <a:off x="828675" y="3628390"/>
            <a:ext cx="7924800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    适用于作用在</a:t>
            </a:r>
            <a:r>
              <a:rPr lang="zh-CN" altLang="en-US" sz="20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0030101010101" charset="-122"/>
              </a:rPr>
              <a:t>导墙上的荷载很大</a:t>
            </a:r>
            <a:r>
              <a:rPr lang="zh-CN" altLang="en-US" sz="2000" b="0" dirty="0">
                <a:latin typeface="Times New Roman" panose="02020603050405020304" pitchFamily="18" charset="0"/>
                <a:ea typeface="黑体" panose="02010600030101010101" charset="-122"/>
              </a:rPr>
              <a:t>的情况，可根据荷载大小计算确定其伸出部分长度。  </a:t>
            </a:r>
            <a:endParaRPr lang="zh-CN" altLang="en-US" sz="2000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grpSp>
        <p:nvGrpSpPr>
          <p:cNvPr id="1526793" name="组合 1526792"/>
          <p:cNvGrpSpPr>
            <a:grpSpLocks noChangeAspect="1"/>
          </p:cNvGrpSpPr>
          <p:nvPr/>
        </p:nvGrpSpPr>
        <p:grpSpPr>
          <a:xfrm>
            <a:off x="698500" y="682625"/>
            <a:ext cx="8054975" cy="2614613"/>
            <a:chOff x="2044" y="6972"/>
            <a:chExt cx="4229" cy="1374"/>
          </a:xfrm>
        </p:grpSpPr>
        <p:sp>
          <p:nvSpPr>
            <p:cNvPr id="1526794" name="文本框 1526793"/>
            <p:cNvSpPr txBox="1">
              <a:spLocks noChangeAspect="1"/>
            </p:cNvSpPr>
            <p:nvPr/>
          </p:nvSpPr>
          <p:spPr>
            <a:xfrm>
              <a:off x="5221" y="7558"/>
              <a:ext cx="1052" cy="339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6795" name="任意多边形 1526794"/>
            <p:cNvSpPr>
              <a:spLocks noChangeAspect="1"/>
            </p:cNvSpPr>
            <p:nvPr/>
          </p:nvSpPr>
          <p:spPr>
            <a:xfrm>
              <a:off x="2449" y="7353"/>
              <a:ext cx="1176" cy="930"/>
            </a:xfrm>
            <a:custGeom>
              <a:avLst/>
              <a:gdLst/>
              <a:ahLst/>
              <a:cxnLst/>
              <a:pathLst>
                <a:path w="1176" h="939">
                  <a:moveTo>
                    <a:pt x="0" y="3"/>
                  </a:moveTo>
                  <a:lnTo>
                    <a:pt x="1176" y="3"/>
                  </a:lnTo>
                  <a:lnTo>
                    <a:pt x="1176" y="939"/>
                  </a:lnTo>
                  <a:lnTo>
                    <a:pt x="970" y="939"/>
                  </a:lnTo>
                  <a:lnTo>
                    <a:pt x="970" y="186"/>
                  </a:lnTo>
                  <a:lnTo>
                    <a:pt x="264" y="186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6796" name="任意多边形 1526795"/>
            <p:cNvSpPr>
              <a:spLocks noChangeAspect="1"/>
            </p:cNvSpPr>
            <p:nvPr/>
          </p:nvSpPr>
          <p:spPr>
            <a:xfrm>
              <a:off x="2747" y="7400"/>
              <a:ext cx="834" cy="818"/>
            </a:xfrm>
            <a:custGeom>
              <a:avLst/>
              <a:gdLst/>
              <a:ahLst/>
              <a:cxnLst/>
              <a:pathLst>
                <a:path w="834" h="825">
                  <a:moveTo>
                    <a:pt x="0" y="0"/>
                  </a:moveTo>
                  <a:lnTo>
                    <a:pt x="834" y="0"/>
                  </a:lnTo>
                  <a:lnTo>
                    <a:pt x="834" y="825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6797" name="直接连接符 1526796"/>
            <p:cNvSpPr>
              <a:spLocks noChangeAspect="1"/>
            </p:cNvSpPr>
            <p:nvPr/>
          </p:nvSpPr>
          <p:spPr>
            <a:xfrm flipV="1">
              <a:off x="2810" y="7397"/>
              <a:ext cx="0" cy="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798" name="直接连接符 1526797"/>
            <p:cNvSpPr>
              <a:spLocks noChangeAspect="1"/>
            </p:cNvSpPr>
            <p:nvPr/>
          </p:nvSpPr>
          <p:spPr>
            <a:xfrm flipV="1">
              <a:off x="2981" y="7400"/>
              <a:ext cx="1" cy="5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799" name="直接连接符 1526798"/>
            <p:cNvSpPr>
              <a:spLocks noChangeAspect="1"/>
            </p:cNvSpPr>
            <p:nvPr/>
          </p:nvSpPr>
          <p:spPr>
            <a:xfrm flipV="1">
              <a:off x="3151" y="7400"/>
              <a:ext cx="1" cy="5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0" name="直接连接符 1526799"/>
            <p:cNvSpPr>
              <a:spLocks noChangeAspect="1"/>
            </p:cNvSpPr>
            <p:nvPr/>
          </p:nvSpPr>
          <p:spPr>
            <a:xfrm flipV="1">
              <a:off x="3379" y="7400"/>
              <a:ext cx="1" cy="54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1" name="直接连接符 1526800"/>
            <p:cNvSpPr>
              <a:spLocks noChangeAspect="1"/>
            </p:cNvSpPr>
            <p:nvPr/>
          </p:nvSpPr>
          <p:spPr>
            <a:xfrm flipH="1">
              <a:off x="3539" y="8188"/>
              <a:ext cx="38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2" name="直接连接符 1526801"/>
            <p:cNvSpPr>
              <a:spLocks noChangeAspect="1"/>
            </p:cNvSpPr>
            <p:nvPr/>
          </p:nvSpPr>
          <p:spPr>
            <a:xfrm flipH="1">
              <a:off x="3539" y="7995"/>
              <a:ext cx="38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3" name="直接连接符 1526802"/>
            <p:cNvSpPr>
              <a:spLocks noChangeAspect="1"/>
            </p:cNvSpPr>
            <p:nvPr/>
          </p:nvSpPr>
          <p:spPr>
            <a:xfrm flipH="1">
              <a:off x="3533" y="7793"/>
              <a:ext cx="38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4" name="直接连接符 1526803"/>
            <p:cNvSpPr>
              <a:spLocks noChangeAspect="1"/>
            </p:cNvSpPr>
            <p:nvPr/>
          </p:nvSpPr>
          <p:spPr>
            <a:xfrm flipH="1">
              <a:off x="3533" y="7605"/>
              <a:ext cx="38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5" name="直接连接符 1526804"/>
            <p:cNvSpPr>
              <a:spLocks noChangeAspect="1"/>
            </p:cNvSpPr>
            <p:nvPr/>
          </p:nvSpPr>
          <p:spPr>
            <a:xfrm flipH="1">
              <a:off x="3531" y="7445"/>
              <a:ext cx="38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6" name="任意多边形 1526805"/>
            <p:cNvSpPr>
              <a:spLocks noChangeAspect="1"/>
            </p:cNvSpPr>
            <p:nvPr/>
          </p:nvSpPr>
          <p:spPr>
            <a:xfrm>
              <a:off x="4307" y="7338"/>
              <a:ext cx="1506" cy="948"/>
            </a:xfrm>
            <a:custGeom>
              <a:avLst/>
              <a:gdLst/>
              <a:ahLst/>
              <a:cxnLst/>
              <a:pathLst>
                <a:path w="1506" h="957">
                  <a:moveTo>
                    <a:pt x="1506" y="0"/>
                  </a:moveTo>
                  <a:lnTo>
                    <a:pt x="0" y="0"/>
                  </a:lnTo>
                  <a:lnTo>
                    <a:pt x="0" y="957"/>
                  </a:lnTo>
                  <a:lnTo>
                    <a:pt x="210" y="957"/>
                  </a:lnTo>
                  <a:lnTo>
                    <a:pt x="210" y="198"/>
                  </a:lnTo>
                  <a:lnTo>
                    <a:pt x="908" y="198"/>
                  </a:lnTo>
                  <a:lnTo>
                    <a:pt x="908" y="3"/>
                  </a:lnTo>
                </a:path>
              </a:pathLst>
            </a:custGeom>
            <a:noFill/>
            <a:ln w="38100" cap="flat" cmpd="sng">
              <a:solidFill>
                <a:srgbClr val="00808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6807" name="任意多边形 1526806"/>
            <p:cNvSpPr>
              <a:spLocks noChangeAspect="1"/>
            </p:cNvSpPr>
            <p:nvPr/>
          </p:nvSpPr>
          <p:spPr>
            <a:xfrm>
              <a:off x="4357" y="7394"/>
              <a:ext cx="816" cy="836"/>
            </a:xfrm>
            <a:custGeom>
              <a:avLst/>
              <a:gdLst/>
              <a:ahLst/>
              <a:cxnLst/>
              <a:pathLst>
                <a:path w="816" h="843">
                  <a:moveTo>
                    <a:pt x="816" y="0"/>
                  </a:moveTo>
                  <a:lnTo>
                    <a:pt x="0" y="0"/>
                  </a:lnTo>
                  <a:lnTo>
                    <a:pt x="0" y="843"/>
                  </a:lnTo>
                  <a:lnTo>
                    <a:pt x="36" y="843"/>
                  </a:lnTo>
                </a:path>
              </a:pathLst>
            </a:custGeom>
            <a:noFill/>
            <a:ln w="38100" cap="flat" cmpd="sng">
              <a:solidFill>
                <a:srgbClr val="8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26808" name="直接连接符 1526807"/>
            <p:cNvSpPr>
              <a:spLocks noChangeAspect="1"/>
            </p:cNvSpPr>
            <p:nvPr/>
          </p:nvSpPr>
          <p:spPr>
            <a:xfrm>
              <a:off x="4357" y="7989"/>
              <a:ext cx="60" cy="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09" name="直接连接符 1526808"/>
            <p:cNvSpPr>
              <a:spLocks noChangeAspect="1"/>
            </p:cNvSpPr>
            <p:nvPr/>
          </p:nvSpPr>
          <p:spPr>
            <a:xfrm>
              <a:off x="4357" y="7784"/>
              <a:ext cx="42" cy="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0" name="直接连接符 1526809"/>
            <p:cNvSpPr>
              <a:spLocks noChangeAspect="1"/>
            </p:cNvSpPr>
            <p:nvPr/>
          </p:nvSpPr>
          <p:spPr>
            <a:xfrm>
              <a:off x="4357" y="7599"/>
              <a:ext cx="46" cy="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1" name="直接连接符 1526810"/>
            <p:cNvSpPr>
              <a:spLocks noChangeAspect="1"/>
            </p:cNvSpPr>
            <p:nvPr/>
          </p:nvSpPr>
          <p:spPr>
            <a:xfrm flipV="1">
              <a:off x="4397" y="7400"/>
              <a:ext cx="2" cy="4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2" name="直接连接符 1526811"/>
            <p:cNvSpPr>
              <a:spLocks noChangeAspect="1"/>
            </p:cNvSpPr>
            <p:nvPr/>
          </p:nvSpPr>
          <p:spPr>
            <a:xfrm flipV="1">
              <a:off x="4619" y="7391"/>
              <a:ext cx="2" cy="4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3" name="直接连接符 1526812"/>
            <p:cNvSpPr>
              <a:spLocks noChangeAspect="1"/>
            </p:cNvSpPr>
            <p:nvPr/>
          </p:nvSpPr>
          <p:spPr>
            <a:xfrm flipV="1">
              <a:off x="4793" y="7385"/>
              <a:ext cx="2" cy="4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4" name="直接连接符 1526813"/>
            <p:cNvSpPr>
              <a:spLocks noChangeAspect="1"/>
            </p:cNvSpPr>
            <p:nvPr/>
          </p:nvSpPr>
          <p:spPr>
            <a:xfrm flipV="1">
              <a:off x="4979" y="7388"/>
              <a:ext cx="2" cy="4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5" name="直接连接符 1526814"/>
            <p:cNvSpPr>
              <a:spLocks noChangeAspect="1"/>
            </p:cNvSpPr>
            <p:nvPr/>
          </p:nvSpPr>
          <p:spPr>
            <a:xfrm flipV="1">
              <a:off x="5103" y="7391"/>
              <a:ext cx="2" cy="45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6" name="直接连接符 1526815"/>
            <p:cNvSpPr>
              <a:spLocks noChangeAspect="1"/>
            </p:cNvSpPr>
            <p:nvPr/>
          </p:nvSpPr>
          <p:spPr>
            <a:xfrm flipV="1">
              <a:off x="5279" y="7341"/>
              <a:ext cx="74" cy="8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7" name="直接连接符 1526816"/>
            <p:cNvSpPr>
              <a:spLocks noChangeAspect="1"/>
            </p:cNvSpPr>
            <p:nvPr/>
          </p:nvSpPr>
          <p:spPr>
            <a:xfrm flipV="1">
              <a:off x="5411" y="7335"/>
              <a:ext cx="74" cy="8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8" name="直接连接符 1526817"/>
            <p:cNvSpPr>
              <a:spLocks noChangeAspect="1"/>
            </p:cNvSpPr>
            <p:nvPr/>
          </p:nvSpPr>
          <p:spPr>
            <a:xfrm flipV="1">
              <a:off x="5513" y="7338"/>
              <a:ext cx="74" cy="8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19" name="直接连接符 1526818"/>
            <p:cNvSpPr>
              <a:spLocks noChangeAspect="1"/>
            </p:cNvSpPr>
            <p:nvPr/>
          </p:nvSpPr>
          <p:spPr>
            <a:xfrm flipV="1">
              <a:off x="5621" y="7341"/>
              <a:ext cx="74" cy="8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0" name="直接连接符 1526819"/>
            <p:cNvSpPr>
              <a:spLocks noChangeAspect="1"/>
            </p:cNvSpPr>
            <p:nvPr/>
          </p:nvSpPr>
          <p:spPr>
            <a:xfrm>
              <a:off x="3625" y="8051"/>
              <a:ext cx="678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1" name="直接连接符 1526820"/>
            <p:cNvSpPr>
              <a:spLocks noChangeAspect="1"/>
            </p:cNvSpPr>
            <p:nvPr/>
          </p:nvSpPr>
          <p:spPr>
            <a:xfrm>
              <a:off x="3627" y="8126"/>
              <a:ext cx="678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2" name="直接连接符 1526821"/>
            <p:cNvSpPr>
              <a:spLocks noChangeAspect="1"/>
            </p:cNvSpPr>
            <p:nvPr/>
          </p:nvSpPr>
          <p:spPr>
            <a:xfrm>
              <a:off x="3627" y="7519"/>
              <a:ext cx="678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3" name="直接连接符 1526822"/>
            <p:cNvSpPr>
              <a:spLocks noChangeAspect="1"/>
            </p:cNvSpPr>
            <p:nvPr/>
          </p:nvSpPr>
          <p:spPr>
            <a:xfrm>
              <a:off x="3631" y="7442"/>
              <a:ext cx="678" cy="1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4" name="直接连接符 1526823"/>
            <p:cNvSpPr>
              <a:spLocks noChangeAspect="1"/>
            </p:cNvSpPr>
            <p:nvPr/>
          </p:nvSpPr>
          <p:spPr>
            <a:xfrm flipV="1">
              <a:off x="3707" y="7439"/>
              <a:ext cx="36" cy="74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5" name="直接连接符 1526824"/>
            <p:cNvSpPr>
              <a:spLocks noChangeAspect="1"/>
            </p:cNvSpPr>
            <p:nvPr/>
          </p:nvSpPr>
          <p:spPr>
            <a:xfrm flipV="1">
              <a:off x="3839" y="7445"/>
              <a:ext cx="36" cy="74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6" name="直接连接符 1526825"/>
            <p:cNvSpPr>
              <a:spLocks noChangeAspect="1"/>
            </p:cNvSpPr>
            <p:nvPr/>
          </p:nvSpPr>
          <p:spPr>
            <a:xfrm flipV="1">
              <a:off x="4017" y="7442"/>
              <a:ext cx="36" cy="74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7" name="直接连接符 1526826"/>
            <p:cNvSpPr>
              <a:spLocks noChangeAspect="1"/>
            </p:cNvSpPr>
            <p:nvPr/>
          </p:nvSpPr>
          <p:spPr>
            <a:xfrm flipV="1">
              <a:off x="4193" y="7442"/>
              <a:ext cx="36" cy="74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8" name="直接连接符 1526827"/>
            <p:cNvSpPr>
              <a:spLocks noChangeAspect="1"/>
            </p:cNvSpPr>
            <p:nvPr/>
          </p:nvSpPr>
          <p:spPr>
            <a:xfrm flipV="1">
              <a:off x="3707" y="8051"/>
              <a:ext cx="36" cy="75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29" name="直接连接符 1526828"/>
            <p:cNvSpPr>
              <a:spLocks noChangeAspect="1"/>
            </p:cNvSpPr>
            <p:nvPr/>
          </p:nvSpPr>
          <p:spPr>
            <a:xfrm flipV="1">
              <a:off x="3821" y="8054"/>
              <a:ext cx="36" cy="75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0" name="直接连接符 1526829"/>
            <p:cNvSpPr>
              <a:spLocks noChangeAspect="1"/>
            </p:cNvSpPr>
            <p:nvPr/>
          </p:nvSpPr>
          <p:spPr>
            <a:xfrm flipV="1">
              <a:off x="3947" y="8054"/>
              <a:ext cx="36" cy="75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1" name="直接连接符 1526830"/>
            <p:cNvSpPr>
              <a:spLocks noChangeAspect="1"/>
            </p:cNvSpPr>
            <p:nvPr/>
          </p:nvSpPr>
          <p:spPr>
            <a:xfrm flipV="1">
              <a:off x="4071" y="8051"/>
              <a:ext cx="36" cy="75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2" name="直接连接符 1526831"/>
            <p:cNvSpPr>
              <a:spLocks noChangeAspect="1"/>
            </p:cNvSpPr>
            <p:nvPr/>
          </p:nvSpPr>
          <p:spPr>
            <a:xfrm flipV="1">
              <a:off x="4217" y="8051"/>
              <a:ext cx="36" cy="75"/>
            </a:xfrm>
            <a:prstGeom prst="line">
              <a:avLst/>
            </a:prstGeom>
            <a:ln w="381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3" name="直接连接符 1526832"/>
            <p:cNvSpPr>
              <a:spLocks noChangeAspect="1"/>
            </p:cNvSpPr>
            <p:nvPr/>
          </p:nvSpPr>
          <p:spPr>
            <a:xfrm>
              <a:off x="5537" y="7513"/>
              <a:ext cx="300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4" name="直接连接符 1526833"/>
            <p:cNvSpPr>
              <a:spLocks noChangeAspect="1"/>
            </p:cNvSpPr>
            <p:nvPr/>
          </p:nvSpPr>
          <p:spPr>
            <a:xfrm flipV="1">
              <a:off x="5743" y="7246"/>
              <a:ext cx="8" cy="34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5" name="直接连接符 1526834"/>
            <p:cNvSpPr>
              <a:spLocks noChangeAspect="1"/>
            </p:cNvSpPr>
            <p:nvPr/>
          </p:nvSpPr>
          <p:spPr>
            <a:xfrm flipH="1" flipV="1">
              <a:off x="5717" y="7469"/>
              <a:ext cx="74" cy="8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6" name="直接连接符 1526835"/>
            <p:cNvSpPr>
              <a:spLocks noChangeAspect="1"/>
            </p:cNvSpPr>
            <p:nvPr/>
          </p:nvSpPr>
          <p:spPr>
            <a:xfrm flipH="1" flipV="1">
              <a:off x="5711" y="7284"/>
              <a:ext cx="74" cy="8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7" name="直接连接符 1526836"/>
            <p:cNvSpPr>
              <a:spLocks noChangeAspect="1"/>
            </p:cNvSpPr>
            <p:nvPr/>
          </p:nvSpPr>
          <p:spPr>
            <a:xfrm>
              <a:off x="2425" y="8271"/>
              <a:ext cx="456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8" name="直接连接符 1526837"/>
            <p:cNvSpPr>
              <a:spLocks noChangeAspect="1"/>
            </p:cNvSpPr>
            <p:nvPr/>
          </p:nvSpPr>
          <p:spPr>
            <a:xfrm flipV="1">
              <a:off x="2521" y="7269"/>
              <a:ext cx="1" cy="107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39" name="直接连接符 1526838"/>
            <p:cNvSpPr>
              <a:spLocks noChangeAspect="1"/>
            </p:cNvSpPr>
            <p:nvPr/>
          </p:nvSpPr>
          <p:spPr>
            <a:xfrm flipH="1" flipV="1">
              <a:off x="2485" y="8227"/>
              <a:ext cx="74" cy="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0" name="直接连接符 1526839"/>
            <p:cNvSpPr>
              <a:spLocks noChangeAspect="1"/>
            </p:cNvSpPr>
            <p:nvPr/>
          </p:nvSpPr>
          <p:spPr>
            <a:xfrm flipH="1" flipV="1">
              <a:off x="2477" y="7311"/>
              <a:ext cx="74" cy="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1" name="直接连接符 1526840"/>
            <p:cNvSpPr>
              <a:spLocks noChangeAspect="1"/>
            </p:cNvSpPr>
            <p:nvPr/>
          </p:nvSpPr>
          <p:spPr>
            <a:xfrm flipV="1">
              <a:off x="2709" y="7112"/>
              <a:ext cx="1" cy="2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2" name="直接连接符 1526841"/>
            <p:cNvSpPr>
              <a:spLocks noChangeAspect="1"/>
            </p:cNvSpPr>
            <p:nvPr/>
          </p:nvSpPr>
          <p:spPr>
            <a:xfrm flipV="1">
              <a:off x="3623" y="7112"/>
              <a:ext cx="1" cy="2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3" name="直接连接符 1526842"/>
            <p:cNvSpPr>
              <a:spLocks noChangeAspect="1"/>
            </p:cNvSpPr>
            <p:nvPr/>
          </p:nvSpPr>
          <p:spPr>
            <a:xfrm>
              <a:off x="2611" y="7222"/>
              <a:ext cx="1110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4" name="直接连接符 1526843"/>
            <p:cNvSpPr>
              <a:spLocks noChangeAspect="1"/>
            </p:cNvSpPr>
            <p:nvPr/>
          </p:nvSpPr>
          <p:spPr>
            <a:xfrm flipV="1">
              <a:off x="2671" y="7193"/>
              <a:ext cx="68" cy="6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5" name="直接连接符 1526844"/>
            <p:cNvSpPr>
              <a:spLocks noChangeAspect="1"/>
            </p:cNvSpPr>
            <p:nvPr/>
          </p:nvSpPr>
          <p:spPr>
            <a:xfrm flipV="1">
              <a:off x="3597" y="7175"/>
              <a:ext cx="68" cy="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6" name="文本框 1526845"/>
            <p:cNvSpPr txBox="1">
              <a:spLocks noChangeAspect="1"/>
            </p:cNvSpPr>
            <p:nvPr/>
          </p:nvSpPr>
          <p:spPr>
            <a:xfrm>
              <a:off x="2891" y="6972"/>
              <a:ext cx="580" cy="339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6847" name="文本框 1526846"/>
            <p:cNvSpPr txBox="1">
              <a:spLocks noChangeAspect="1"/>
            </p:cNvSpPr>
            <p:nvPr/>
          </p:nvSpPr>
          <p:spPr>
            <a:xfrm>
              <a:off x="2044" y="7606"/>
              <a:ext cx="1108" cy="369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0" tIns="0" rIns="0" bIns="0"/>
            <a:p>
              <a:pPr algn="ctr" eaLnBrk="0" hangingPunct="0">
                <a:spcBef>
                  <a:spcPct val="0"/>
                </a:spcBef>
                <a:buClrTx/>
              </a:pP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r>
                <a:rPr lang="zh-CN" altLang="en-US" sz="2000" b="0" dirty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～</a:t>
              </a:r>
              <a:r>
                <a:rPr lang="en-US" altLang="zh-CN" sz="2000" b="0">
                  <a:solidFill>
                    <a:srgbClr val="80008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1500</a:t>
              </a:r>
              <a:endParaRPr lang="en-US" altLang="zh-CN" sz="2000" b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26848" name="直接连接符 1526847"/>
            <p:cNvSpPr>
              <a:spLocks noChangeAspect="1"/>
            </p:cNvSpPr>
            <p:nvPr/>
          </p:nvSpPr>
          <p:spPr>
            <a:xfrm>
              <a:off x="2449" y="7359"/>
              <a:ext cx="1216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26849" name="直接连接符 1526848"/>
            <p:cNvSpPr>
              <a:spLocks noChangeAspect="1"/>
            </p:cNvSpPr>
            <p:nvPr/>
          </p:nvSpPr>
          <p:spPr>
            <a:xfrm>
              <a:off x="4291" y="7335"/>
              <a:ext cx="1530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08738" name="标题 1908737"/>
          <p:cNvSpPr>
            <a:spLocks noGrp="1"/>
          </p:cNvSpPr>
          <p:nvPr>
            <p:ph type="title"/>
          </p:nvPr>
        </p:nvSpPr>
        <p:spPr>
          <a:xfrm>
            <a:off x="5183188" y="55880"/>
            <a:ext cx="2535237" cy="533400"/>
          </a:xfrm>
        </p:spPr>
        <p:txBody>
          <a:bodyPr anchor="ctr"/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导墙施工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908739" name="文本占位符 1908738"/>
          <p:cNvSpPr>
            <a:spLocks noGrp="1"/>
          </p:cNvSpPr>
          <p:nvPr>
            <p:ph type="body" sz="half" idx="1"/>
          </p:nvPr>
        </p:nvSpPr>
        <p:spPr>
          <a:xfrm>
            <a:off x="381000" y="533400"/>
            <a:ext cx="2210435" cy="4204335"/>
          </a:xfrm>
        </p:spPr>
        <p:txBody>
          <a:bodyPr>
            <a:normAutofit fontScale="90000" lnSpcReduction="20000"/>
          </a:bodyPr>
          <a:p>
            <a:pPr>
              <a:lnSpc>
                <a:spcPct val="115000"/>
              </a:lnSpc>
            </a:pP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导墙构造要求</a:t>
            </a: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导墙的</a:t>
            </a:r>
            <a:r>
              <a:rPr lang="zh-CN" altLang="en-US" sz="2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厚度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一般为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150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～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200mm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，</a:t>
            </a:r>
            <a:r>
              <a:rPr lang="zh-CN" altLang="en-US" sz="2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深度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为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1.5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～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2.0m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。导墙的</a:t>
            </a:r>
            <a:r>
              <a:rPr lang="zh-CN" altLang="en-US" sz="2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配筋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φ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12@200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导墙面应高于地面约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l00mm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导墙拆模后，沿纵向每隔</a:t>
            </a:r>
            <a:r>
              <a:rPr lang="en-US" altLang="zh-CN" sz="2100" dirty="0">
                <a:latin typeface="黑体" panose="02010600030101010101" charset="-122"/>
                <a:ea typeface="黑体" panose="02010600030101010101" charset="-122"/>
              </a:rPr>
              <a:t>2m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加设上下两道</a:t>
            </a:r>
            <a:r>
              <a:rPr lang="zh-CN" altLang="en-US" sz="2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木支撑</a:t>
            </a:r>
            <a:r>
              <a:rPr lang="zh-CN" altLang="en-US" sz="2100" dirty="0"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</p:txBody>
      </p:sp>
      <p:graphicFrame>
        <p:nvGraphicFramePr>
          <p:cNvPr id="1908740" name="对象 1908739"/>
          <p:cNvGraphicFramePr/>
          <p:nvPr/>
        </p:nvGraphicFramePr>
        <p:xfrm>
          <a:off x="6497638" y="2874963"/>
          <a:ext cx="1047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14300" imgH="215265" progId="Equation.3">
                  <p:embed/>
                </p:oleObj>
              </mc:Choice>
              <mc:Fallback>
                <p:oleObj name="" r:id="rId3" imgW="114300" imgH="2152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7638" y="2874963"/>
                        <a:ext cx="104775" cy="1984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2519680" y="732790"/>
          <a:ext cx="6290945" cy="427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0810240" imgH="4705350" progId="AutoCAD.Drawing.19">
                  <p:embed/>
                </p:oleObj>
              </mc:Choice>
              <mc:Fallback>
                <p:oleObj name="" r:id="rId5" imgW="10810240" imgH="4705350" progId="AutoCAD.Drawing.19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rcRect l="29748" t="23126" r="33679" b="15939"/>
                      <a:stretch>
                        <a:fillRect/>
                      </a:stretch>
                    </p:blipFill>
                    <p:spPr>
                      <a:xfrm>
                        <a:off x="2519680" y="732790"/>
                        <a:ext cx="6290945" cy="4278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087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charRg st="7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08739">
                                            <p:txEl>
                                              <p:charRg st="74" end="8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charRg st="8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908739">
                                            <p:txEl>
                                              <p:charRg st="81" end="12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908739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charRg st="143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908739">
                                            <p:txEl>
                                              <p:charRg st="143" end="16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8738" grpId="0"/>
      <p:bldP spid="190873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08738" name="标题 1908737"/>
          <p:cNvSpPr>
            <a:spLocks noGrp="1"/>
          </p:cNvSpPr>
          <p:nvPr>
            <p:ph type="title"/>
          </p:nvPr>
        </p:nvSpPr>
        <p:spPr>
          <a:xfrm>
            <a:off x="5183188" y="55880"/>
            <a:ext cx="2535237" cy="533400"/>
          </a:xfrm>
        </p:spPr>
        <p:txBody>
          <a:bodyPr anchor="ctr"/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导墙施工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908739" name="文本占位符 1908738"/>
          <p:cNvSpPr>
            <a:spLocks noGrp="1"/>
          </p:cNvSpPr>
          <p:nvPr>
            <p:ph type="body" sz="half" idx="1"/>
          </p:nvPr>
        </p:nvSpPr>
        <p:spPr>
          <a:xfrm>
            <a:off x="381000" y="2439035"/>
            <a:ext cx="2857500" cy="1463040"/>
          </a:xfrm>
        </p:spPr>
        <p:txBody>
          <a:bodyPr/>
          <a:p>
            <a:pPr>
              <a:lnSpc>
                <a:spcPct val="115000"/>
              </a:lnSpc>
            </a:pPr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导墙的施工工序：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5000"/>
              </a:lnSpc>
            </a:pPr>
            <a:endParaRPr lang="zh-CN" altLang="en-US" sz="2100" dirty="0">
              <a:latin typeface="黑体" panose="02010600030101010101" charset="-122"/>
              <a:ea typeface="黑体" panose="02010600030101010101" charset="-122"/>
            </a:endParaRPr>
          </a:p>
        </p:txBody>
      </p:sp>
      <p:graphicFrame>
        <p:nvGraphicFramePr>
          <p:cNvPr id="1908740" name="对象 1908739"/>
          <p:cNvGraphicFramePr/>
          <p:nvPr/>
        </p:nvGraphicFramePr>
        <p:xfrm>
          <a:off x="6497638" y="2874963"/>
          <a:ext cx="1047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14300" imgH="215265" progId="Equation.3">
                  <p:embed/>
                </p:oleObj>
              </mc:Choice>
              <mc:Fallback>
                <p:oleObj name="" r:id="rId3" imgW="114300" imgH="2152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7638" y="2874963"/>
                        <a:ext cx="104775" cy="1984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84369" name="组合 1484368"/>
          <p:cNvGrpSpPr/>
          <p:nvPr/>
        </p:nvGrpSpPr>
        <p:grpSpPr>
          <a:xfrm>
            <a:off x="4514851" y="774065"/>
            <a:ext cx="2336800" cy="2636838"/>
            <a:chOff x="3314" y="1652"/>
            <a:chExt cx="1472" cy="1661"/>
          </a:xfrm>
        </p:grpSpPr>
        <p:sp>
          <p:nvSpPr>
            <p:cNvPr id="1484370" name="文本框 1484369"/>
            <p:cNvSpPr txBox="1"/>
            <p:nvPr/>
          </p:nvSpPr>
          <p:spPr>
            <a:xfrm>
              <a:off x="3314" y="2057"/>
              <a:ext cx="1472" cy="28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开挖沟槽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2" name="文本框 1484371"/>
            <p:cNvSpPr txBox="1"/>
            <p:nvPr/>
          </p:nvSpPr>
          <p:spPr>
            <a:xfrm>
              <a:off x="3314" y="2521"/>
              <a:ext cx="1472" cy="219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绑扎钢筋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3" name="文本框 1484372"/>
            <p:cNvSpPr txBox="1"/>
            <p:nvPr/>
          </p:nvSpPr>
          <p:spPr>
            <a:xfrm>
              <a:off x="3314" y="2902"/>
              <a:ext cx="1472" cy="219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安装模板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75" name="直接连接符 1484374"/>
            <p:cNvSpPr/>
            <p:nvPr/>
          </p:nvSpPr>
          <p:spPr>
            <a:xfrm>
              <a:off x="4037" y="2358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76" name="直接连接符 1484375"/>
            <p:cNvSpPr/>
            <p:nvPr/>
          </p:nvSpPr>
          <p:spPr>
            <a:xfrm>
              <a:off x="4037" y="2739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80" name="直接连接符 1484379"/>
            <p:cNvSpPr/>
            <p:nvPr/>
          </p:nvSpPr>
          <p:spPr>
            <a:xfrm>
              <a:off x="4037" y="3131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  <p:sp>
          <p:nvSpPr>
            <p:cNvPr id="1484385" name="文本框 1484384"/>
            <p:cNvSpPr txBox="1"/>
            <p:nvPr/>
          </p:nvSpPr>
          <p:spPr>
            <a:xfrm>
              <a:off x="3314" y="1652"/>
              <a:ext cx="1472" cy="219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4D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tIns="36000" bIns="36000">
              <a:spAutoFit/>
            </a:bodyPr>
            <a:p>
              <a:pPr algn="ctr"/>
              <a:r>
                <a:rPr lang="zh-CN" altLang="en-US" b="0" dirty="0">
                  <a:latin typeface="Times New Roman" panose="02020603050405020304" pitchFamily="18" charset="0"/>
                  <a:ea typeface="黑体" panose="02010600030101010101" charset="-122"/>
                </a:rPr>
                <a:t>测量定位</a:t>
              </a:r>
              <a:endParaRPr lang="zh-CN" altLang="en-US" b="0" dirty="0"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484386" name="直接连接符 1484385"/>
            <p:cNvSpPr/>
            <p:nvPr/>
          </p:nvSpPr>
          <p:spPr>
            <a:xfrm>
              <a:off x="4037" y="1890"/>
              <a:ext cx="0" cy="182"/>
            </a:xfrm>
            <a:prstGeom prst="line">
              <a:avLst/>
            </a:prstGeom>
            <a:ln w="38100" cap="flat" cmpd="sng">
              <a:solidFill>
                <a:srgbClr val="FF4D00"/>
              </a:solidFill>
              <a:prstDash val="solid"/>
              <a:headEnd type="none" w="med" len="med"/>
              <a:tailEnd type="stealth" w="sm" len="lg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4514851" y="3328035"/>
            <a:ext cx="2336800" cy="34798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4D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36000" bIns="36000">
            <a:spAutoFit/>
          </a:bodyPr>
          <a:p>
            <a:pPr algn="ctr"/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浇筑混凝土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sp>
        <p:nvSpPr>
          <p:cNvPr id="4" name="直接连接符 3"/>
          <p:cNvSpPr/>
          <p:nvPr/>
        </p:nvSpPr>
        <p:spPr>
          <a:xfrm>
            <a:off x="5662613" y="3691573"/>
            <a:ext cx="0" cy="288925"/>
          </a:xfrm>
          <a:prstGeom prst="line">
            <a:avLst/>
          </a:prstGeom>
          <a:ln w="38100" cap="flat" cmpd="sng">
            <a:solidFill>
              <a:srgbClr val="FF4D00"/>
            </a:solidFill>
            <a:prstDash val="solid"/>
            <a:headEnd type="none" w="med" len="med"/>
            <a:tailEnd type="stealth" w="sm" len="lg"/>
          </a:ln>
        </p:spPr>
      </p:sp>
      <p:sp>
        <p:nvSpPr>
          <p:cNvPr id="6" name="文本框 5"/>
          <p:cNvSpPr txBox="1"/>
          <p:nvPr/>
        </p:nvSpPr>
        <p:spPr>
          <a:xfrm>
            <a:off x="4514851" y="3909060"/>
            <a:ext cx="2336800" cy="34798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4D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36000" bIns="36000">
            <a:spAutoFit/>
          </a:bodyPr>
          <a:p>
            <a:pPr algn="ctr"/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拆除模板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sp>
        <p:nvSpPr>
          <p:cNvPr id="8" name="直接连接符 7"/>
          <p:cNvSpPr/>
          <p:nvPr/>
        </p:nvSpPr>
        <p:spPr>
          <a:xfrm>
            <a:off x="5662613" y="4272598"/>
            <a:ext cx="0" cy="288925"/>
          </a:xfrm>
          <a:prstGeom prst="line">
            <a:avLst/>
          </a:prstGeom>
          <a:ln w="38100" cap="flat" cmpd="sng">
            <a:solidFill>
              <a:srgbClr val="FF4D00"/>
            </a:solidFill>
            <a:prstDash val="solid"/>
            <a:headEnd type="none" w="med" len="med"/>
            <a:tailEnd type="stealth" w="sm" len="lg"/>
          </a:ln>
        </p:spPr>
      </p:sp>
      <p:sp>
        <p:nvSpPr>
          <p:cNvPr id="9" name="文本框 8"/>
          <p:cNvSpPr txBox="1"/>
          <p:nvPr/>
        </p:nvSpPr>
        <p:spPr>
          <a:xfrm>
            <a:off x="4494531" y="4561840"/>
            <a:ext cx="2336800" cy="34798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4D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36000" bIns="36000">
            <a:spAutoFit/>
          </a:bodyPr>
          <a:p>
            <a:pPr algn="ctr"/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设置支撑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087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087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8738" grpId="0"/>
      <p:bldP spid="190873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32936" name="图片 1532935" descr="4_25813_9b7606c9d9ad1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575" y="814070"/>
            <a:ext cx="5530850" cy="3674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08738" name="标题 1908737"/>
          <p:cNvSpPr>
            <a:spLocks noGrp="1"/>
          </p:cNvSpPr>
          <p:nvPr>
            <p:ph type="title"/>
          </p:nvPr>
        </p:nvSpPr>
        <p:spPr>
          <a:xfrm>
            <a:off x="5183188" y="55880"/>
            <a:ext cx="2535237" cy="533400"/>
          </a:xfrm>
        </p:spPr>
        <p:txBody>
          <a:bodyPr anchor="ctr"/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导墙施工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标题 1908737"/>
          <p:cNvSpPr>
            <a:spLocks noGrp="1"/>
          </p:cNvSpPr>
          <p:nvPr/>
        </p:nvSpPr>
        <p:spPr>
          <a:xfrm>
            <a:off x="3189288" y="4552315"/>
            <a:ext cx="2535237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测量放样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087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8738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33960" name="图片 1533959" descr="4_25813_78f231399f0d785"/>
          <p:cNvPicPr>
            <a:picLocks noChangeAspect="1"/>
          </p:cNvPicPr>
          <p:nvPr/>
        </p:nvPicPr>
        <p:blipFill>
          <a:blip r:embed="rId3"/>
          <a:srcRect t="13184" b="19913"/>
          <a:stretch>
            <a:fillRect/>
          </a:stretch>
        </p:blipFill>
        <p:spPr>
          <a:xfrm>
            <a:off x="1885950" y="885190"/>
            <a:ext cx="5740400" cy="3601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3961" name="矩形 1533960"/>
          <p:cNvSpPr/>
          <p:nvPr/>
        </p:nvSpPr>
        <p:spPr>
          <a:xfrm>
            <a:off x="4370070" y="4653915"/>
            <a:ext cx="1281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spcBef>
                <a:spcPct val="0"/>
              </a:spcBef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导墙开挖 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34984" name="图片 1534983" descr="4_25813_c256fadd25bff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590" y="840740"/>
            <a:ext cx="5565775" cy="3696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4985" name="矩形 1534984"/>
          <p:cNvSpPr/>
          <p:nvPr/>
        </p:nvSpPr>
        <p:spPr>
          <a:xfrm>
            <a:off x="3702050" y="4663440"/>
            <a:ext cx="12528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钢筋绑扎 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36009" name="矩形 1536008"/>
          <p:cNvSpPr/>
          <p:nvPr/>
        </p:nvSpPr>
        <p:spPr>
          <a:xfrm>
            <a:off x="3657600" y="4713923"/>
            <a:ext cx="1828800" cy="5016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136482" anchor="ctr">
            <a:spAutoFit/>
          </a:bodyPr>
          <a:p>
            <a:pPr>
              <a:spcBef>
                <a:spcPct val="0"/>
              </a:spcBef>
            </a:pPr>
            <a:r>
              <a:rPr lang="zh-CN" altLang="en-US" b="0" dirty="0">
                <a:latin typeface="Arial" panose="020B0604020202020204" pitchFamily="34" charset="0"/>
                <a:ea typeface="黑体" panose="02010600030101010101" charset="-122"/>
              </a:rPr>
              <a:t>导墙模板支撑</a:t>
            </a:r>
            <a:endParaRPr lang="zh-CN" altLang="en-US" b="0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pic>
        <p:nvPicPr>
          <p:cNvPr id="65540" name="图片 65539" descr="导墙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83" y="727075"/>
            <a:ext cx="6553200" cy="3849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37032" name="图片 1537031" descr="4_25813_7ddbad6f6596b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480" y="780415"/>
            <a:ext cx="5273675" cy="3503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33" name="矩形 1537032"/>
          <p:cNvSpPr/>
          <p:nvPr/>
        </p:nvSpPr>
        <p:spPr>
          <a:xfrm>
            <a:off x="3602038" y="4498975"/>
            <a:ext cx="2133600" cy="5016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136482" anchor="ctr">
            <a:spAutoFit/>
          </a:bodyPr>
          <a:p>
            <a:pPr>
              <a:spcBef>
                <a:spcPct val="0"/>
              </a:spcBef>
            </a:pPr>
            <a:r>
              <a:rPr lang="zh-CN" altLang="en-US" b="0" dirty="0">
                <a:latin typeface="Arial" panose="020B0604020202020204" pitchFamily="34" charset="0"/>
                <a:ea typeface="黑体" panose="02010600030101010101" charset="-122"/>
              </a:rPr>
              <a:t>导墙混凝土浇筑</a:t>
            </a:r>
            <a:endParaRPr lang="zh-CN" altLang="en-US" b="0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726180" y="71755"/>
            <a:ext cx="5212080" cy="517525"/>
          </a:xfrm>
        </p:spPr>
        <p:txBody>
          <a:bodyPr vert="horz" wrap="square" lIns="91440" tIns="45720" rIns="91440" bIns="45720" anchor="ctr">
            <a:noAutofit/>
          </a:bodyPr>
          <a:p>
            <a:pPr eaLnBrk="1" hangingPunct="1"/>
            <a:r>
              <a:rPr lang="zh-CN" altLang="en-US" sz="2800" dirty="0"/>
              <a:t>地下连续墙的定义</a:t>
            </a:r>
            <a:endParaRPr lang="zh-CN" altLang="en-US" sz="2800" dirty="0"/>
          </a:p>
        </p:txBody>
      </p:sp>
      <p:sp>
        <p:nvSpPr>
          <p:cNvPr id="3075" name="Rectangle 3"/>
          <p:cNvSpPr>
            <a:spLocks noGrp="1"/>
          </p:cNvSpPr>
          <p:nvPr/>
        </p:nvSpPr>
        <p:spPr>
          <a:xfrm>
            <a:off x="582930" y="804545"/>
            <a:ext cx="8229600" cy="36360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90000"/>
              </a:lnSpc>
              <a:buNone/>
            </a:pPr>
            <a:r>
              <a:rPr lang="zh-CN" altLang="en-US" sz="2800" dirty="0"/>
              <a:t>定义：利用各种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挖槽机械</a:t>
            </a:r>
            <a:r>
              <a:rPr lang="zh-CN" altLang="en-US" sz="2800" dirty="0"/>
              <a:t>，借助于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泥浆的护壁</a:t>
            </a:r>
            <a:r>
              <a:rPr lang="zh-CN" altLang="en-US" sz="2800" dirty="0"/>
              <a:t>作用，在地下挖出窄而深的沟槽，并在其内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浇注</a:t>
            </a:r>
            <a:r>
              <a:rPr lang="zh-CN" altLang="en-US" sz="2800" dirty="0"/>
              <a:t>适当的材料而形成一道具有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防渗截水（水）</a:t>
            </a:r>
            <a:r>
              <a:rPr lang="zh-CN" altLang="en-US" sz="2800" dirty="0"/>
              <a:t>、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挡土</a:t>
            </a:r>
            <a:r>
              <a:rPr lang="zh-CN" altLang="en-US" sz="2800" dirty="0"/>
              <a:t>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支护承重</a:t>
            </a:r>
            <a:r>
              <a:rPr lang="zh-CN" altLang="en-US" sz="2800" dirty="0"/>
              <a:t>功能的连续的地下墙体。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38056" name="图片 1538055" descr="4_25813_05774954c7b677c"/>
          <p:cNvPicPr>
            <a:picLocks noChangeAspect="1"/>
          </p:cNvPicPr>
          <p:nvPr/>
        </p:nvPicPr>
        <p:blipFill>
          <a:blip r:embed="rId3"/>
          <a:srcRect l="31653" t="19946" r="34691"/>
          <a:stretch>
            <a:fillRect/>
          </a:stretch>
        </p:blipFill>
        <p:spPr>
          <a:xfrm>
            <a:off x="1536700" y="715645"/>
            <a:ext cx="2847975" cy="3649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057" name="矩形 1538056"/>
          <p:cNvSpPr/>
          <p:nvPr/>
        </p:nvSpPr>
        <p:spPr>
          <a:xfrm>
            <a:off x="3144838" y="4616450"/>
            <a:ext cx="3048000" cy="5016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136482" anchor="ctr">
            <a:spAutoFit/>
          </a:bodyPr>
          <a:p>
            <a:pPr>
              <a:spcBef>
                <a:spcPct val="0"/>
              </a:spcBef>
            </a:pPr>
            <a:r>
              <a:rPr lang="zh-CN" altLang="en-US" b="0" dirty="0">
                <a:latin typeface="Arial" panose="020B0604020202020204" pitchFamily="34" charset="0"/>
                <a:ea typeface="黑体" panose="02010600030101010101" charset="-122"/>
              </a:rPr>
              <a:t>架设木支撑或者砖支撑</a:t>
            </a:r>
            <a:endParaRPr lang="zh-CN" altLang="en-US" b="0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pic>
        <p:nvPicPr>
          <p:cNvPr id="1538058" name="图片 1538057" descr="连续墙导墙施工2"/>
          <p:cNvPicPr>
            <a:picLocks noChangeAspect="1"/>
          </p:cNvPicPr>
          <p:nvPr/>
        </p:nvPicPr>
        <p:blipFill>
          <a:blip r:embed="rId4"/>
          <a:srcRect l="13403" t="16093" r="29897" b="23672"/>
          <a:stretch>
            <a:fillRect/>
          </a:stretch>
        </p:blipFill>
        <p:spPr>
          <a:xfrm>
            <a:off x="4846955" y="715645"/>
            <a:ext cx="3178175" cy="3649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764"/>
            <a:ext cx="9144000" cy="396278"/>
          </a:xfrm>
          <a:prstGeom prst="rect">
            <a:avLst/>
          </a:prstGeom>
          <a:noFill/>
        </p:spPr>
      </p:pic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xfrm>
            <a:off x="2324100" y="38100"/>
            <a:ext cx="6235700" cy="472440"/>
          </a:xfrm>
        </p:spPr>
        <p:txBody>
          <a:bodyPr anchor="ctr">
            <a:noAutofit/>
          </a:bodyPr>
          <a:p>
            <a:r>
              <a:rPr lang="zh-CN" altLang="en-US" sz="2800" dirty="0"/>
              <a:t>导墙允许偏差</a:t>
            </a:r>
            <a:endParaRPr lang="zh-CN" altLang="en-US" sz="2800" dirty="0"/>
          </a:p>
        </p:txBody>
      </p:sp>
      <p:graphicFrame>
        <p:nvGraphicFramePr>
          <p:cNvPr id="68705" name="内容占位符 68704"/>
          <p:cNvGraphicFramePr/>
          <p:nvPr>
            <p:ph idx="1"/>
          </p:nvPr>
        </p:nvGraphicFramePr>
        <p:xfrm>
          <a:off x="467043" y="742315"/>
          <a:ext cx="8208963" cy="4373880"/>
        </p:xfrm>
        <a:graphic>
          <a:graphicData uri="http://schemas.openxmlformats.org/drawingml/2006/table">
            <a:tbl>
              <a:tblPr/>
              <a:tblGrid>
                <a:gridCol w="906463"/>
                <a:gridCol w="2414270"/>
                <a:gridCol w="1659255"/>
                <a:gridCol w="3228975"/>
              </a:tblGrid>
              <a:tr h="74485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20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项目</a:t>
                      </a:r>
                      <a:endParaRPr lang="zh-CN" altLang="en-US" sz="20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允许偏差</a:t>
                      </a:r>
                      <a:endParaRPr lang="zh-CN" altLang="en-US" sz="20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检测方法</a:t>
                      </a:r>
                      <a:endParaRPr lang="zh-CN" altLang="en-US" sz="20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49287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顶面高程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±10mm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用水准仪检测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44538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导墙轴线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±10mm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用钢尺量或用经纬仪检查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44537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导墙内墙面净距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±10mm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用钢尺量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4612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内墙面垂直度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1/300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用铅垂和钢尺量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44538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内墙面平整度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&lt;5mm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用2m靠尺和楔形塞尺检查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Grp="1"/>
          </p:cNvSpPr>
          <p:nvPr>
            <p:ph idx="1"/>
          </p:nvPr>
        </p:nvSpPr>
        <p:spPr>
          <a:xfrm>
            <a:off x="3000693" y="2193608"/>
            <a:ext cx="3455987" cy="1079500"/>
          </a:xfrm>
        </p:spPr>
        <p:txBody>
          <a:bodyPr vert="horz" wrap="square" lIns="92367" tIns="46183" rIns="92367" bIns="46183" anchor="t"/>
          <a:p>
            <a:pPr eaLnBrk="1" hangingPunct="1"/>
            <a:r>
              <a:rPr lang="zh-CN" altLang="en-US" sz="6000" b="1" dirty="0">
                <a:solidFill>
                  <a:schemeClr val="folHlink"/>
                </a:solidFill>
                <a:ea typeface="宋体" panose="02010600030101010101" pitchFamily="2" charset="-122"/>
              </a:rPr>
              <a:t>泥     浆</a:t>
            </a:r>
            <a:endParaRPr lang="zh-CN" altLang="x-none" sz="6000" b="1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dvAuto="100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5405755" y="71755"/>
            <a:ext cx="2218055" cy="51752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泥浆制备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539080" name="矩形 1539079"/>
          <p:cNvSpPr/>
          <p:nvPr/>
        </p:nvSpPr>
        <p:spPr>
          <a:xfrm>
            <a:off x="1149350" y="694055"/>
            <a:ext cx="8280400" cy="1900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5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    ①泥浆的作用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</a:t>
            </a:r>
            <a:r>
              <a:rPr lang="zh-CN" altLang="en-US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护壁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－－静水压力，液体支撑，形成泥皮，维护土壁稳定</a:t>
            </a:r>
            <a:endParaRPr lang="en-US" altLang="zh-CN" b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</a:t>
            </a: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携砂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－－较高黏性，将土渣悬浮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    冷却机具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－－降低钻头温度，减小钻具磨损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    切土润滑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－－减小土体开挖难度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pic>
        <p:nvPicPr>
          <p:cNvPr id="1539081" name="图片 15390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13" y="2594610"/>
            <a:ext cx="6804025" cy="2128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80">
                                            <p:txEl>
                                              <p:charRg st="1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9080">
                                            <p:txEl>
                                              <p:charRg st="1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80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9080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80">
                                            <p:txEl>
                                              <p:charRg st="65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9080">
                                            <p:txEl>
                                              <p:charRg st="65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80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9080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40104" name="矩形 1540103"/>
          <p:cNvSpPr/>
          <p:nvPr/>
        </p:nvSpPr>
        <p:spPr>
          <a:xfrm>
            <a:off x="577850" y="677863"/>
            <a:ext cx="8280400" cy="1223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②泥浆的组成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护壁泥浆主要是膨润土泥浆，其成分为膨润土、水和一些掺合物。</a:t>
            </a:r>
            <a:endParaRPr lang="zh-CN" altLang="en-US" sz="2800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540105" name="图片 1540104"/>
          <p:cNvPicPr>
            <a:picLocks noChangeAspect="1"/>
          </p:cNvPicPr>
          <p:nvPr/>
        </p:nvPicPr>
        <p:blipFill>
          <a:blip r:embed="rId3"/>
          <a:srcRect t="2564"/>
          <a:stretch>
            <a:fillRect/>
          </a:stretch>
        </p:blipFill>
        <p:spPr>
          <a:xfrm>
            <a:off x="953135" y="1630362"/>
            <a:ext cx="7237730" cy="31245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4">
                                            <p:txEl>
                                              <p:charRg st="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40104">
                                            <p:txEl>
                                              <p:charRg st="7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40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6082" name="Rectangle 321"/>
          <p:cNvSpPr>
            <a:spLocks noGrp="1"/>
          </p:cNvSpPr>
          <p:nvPr>
            <p:ph type="title"/>
          </p:nvPr>
        </p:nvSpPr>
        <p:spPr>
          <a:xfrm>
            <a:off x="4480560" y="49530"/>
            <a:ext cx="4297680" cy="53975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泥浆制备要求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5385" name="Group 89"/>
          <p:cNvGraphicFramePr>
            <a:graphicFrameLocks noGrp="1"/>
          </p:cNvGraphicFramePr>
          <p:nvPr/>
        </p:nvGraphicFramePr>
        <p:xfrm>
          <a:off x="993775" y="2040890"/>
          <a:ext cx="7115175" cy="1871345"/>
        </p:xfrm>
        <a:graphic>
          <a:graphicData uri="http://schemas.openxmlformats.org/drawingml/2006/table">
            <a:tbl>
              <a:tblPr/>
              <a:tblGrid>
                <a:gridCol w="1779270"/>
                <a:gridCol w="1779905"/>
                <a:gridCol w="1776095"/>
                <a:gridCol w="1779905"/>
              </a:tblGrid>
              <a:tr h="852805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土层类型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膨润土（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增黏剂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CMC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纯碱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kumimoji="0" lang="en-US" altLang="zh-CN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CO</a:t>
                      </a:r>
                      <a:r>
                        <a:rPr kumimoji="0" lang="en-US" altLang="zh-CN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415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黏性土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8~10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0~0.02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0~0.5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砂性土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10~12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0~0.05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0~0.5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07" name="Rectangle 87"/>
          <p:cNvSpPr/>
          <p:nvPr/>
        </p:nvSpPr>
        <p:spPr>
          <a:xfrm>
            <a:off x="3861118" y="1153795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GB" sz="2000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泥浆配合比</a:t>
            </a:r>
            <a:endParaRPr lang="zh-CN" altLang="en-GB" sz="2000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5778" name="Rectangle 2"/>
          <p:cNvSpPr>
            <a:spLocks noGrp="1"/>
          </p:cNvSpPr>
          <p:nvPr>
            <p:ph type="title"/>
          </p:nvPr>
        </p:nvSpPr>
        <p:spPr>
          <a:xfrm>
            <a:off x="914400" y="-11430"/>
            <a:ext cx="8229600" cy="57594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泥浆制备工厂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48132" name="Picture 5" descr="06泥浆制备工厂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73175" y="631190"/>
            <a:ext cx="6115685" cy="4584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7826" name="Rectangle 2"/>
          <p:cNvSpPr>
            <a:spLocks noGrp="1"/>
          </p:cNvSpPr>
          <p:nvPr>
            <p:ph type="title"/>
          </p:nvPr>
        </p:nvSpPr>
        <p:spPr>
          <a:xfrm>
            <a:off x="914400" y="45720"/>
            <a:ext cx="8229600" cy="42545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泥浆池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50180" name="Picture 6" descr="07泥浆池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73200" y="727075"/>
            <a:ext cx="5799455" cy="435165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47272" name="图片 1547271" descr="4_25813_c557d305645841d"/>
          <p:cNvPicPr>
            <a:picLocks noChangeAspect="1"/>
          </p:cNvPicPr>
          <p:nvPr/>
        </p:nvPicPr>
        <p:blipFill>
          <a:blip r:embed="rId3"/>
          <a:srcRect b="8119"/>
          <a:stretch>
            <a:fillRect/>
          </a:stretch>
        </p:blipFill>
        <p:spPr>
          <a:xfrm>
            <a:off x="1552575" y="679450"/>
            <a:ext cx="3492500" cy="21307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7273" name="矩形 1547272"/>
          <p:cNvSpPr/>
          <p:nvPr/>
        </p:nvSpPr>
        <p:spPr>
          <a:xfrm>
            <a:off x="323850" y="1344613"/>
            <a:ext cx="11049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泥浆配制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47274" name="图片 1547273" descr="image014"/>
          <p:cNvPicPr>
            <a:picLocks noChangeAspect="1"/>
          </p:cNvPicPr>
          <p:nvPr/>
        </p:nvPicPr>
        <p:blipFill>
          <a:blip r:embed="rId4"/>
          <a:srcRect t="11070"/>
          <a:stretch>
            <a:fillRect/>
          </a:stretch>
        </p:blipFill>
        <p:spPr>
          <a:xfrm>
            <a:off x="1584325" y="2855595"/>
            <a:ext cx="3429000" cy="229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7275" name="矩形 1547274"/>
          <p:cNvSpPr/>
          <p:nvPr/>
        </p:nvSpPr>
        <p:spPr>
          <a:xfrm>
            <a:off x="323850" y="3469958"/>
            <a:ext cx="8747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泥浆池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47276" name="图片 1547275" descr="1157396941145.jpg"/>
          <p:cNvPicPr>
            <a:picLocks noChangeAspect="1"/>
          </p:cNvPicPr>
          <p:nvPr/>
        </p:nvPicPr>
        <p:blipFill>
          <a:blip r:embed="rId5"/>
          <a:srcRect l="15364" t="9249" r="27344"/>
          <a:stretch>
            <a:fillRect/>
          </a:stretch>
        </p:blipFill>
        <p:spPr>
          <a:xfrm>
            <a:off x="5219700" y="679450"/>
            <a:ext cx="3492500" cy="4411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219" name="Rectangle 5"/>
          <p:cNvSpPr/>
          <p:nvPr/>
        </p:nvSpPr>
        <p:spPr>
          <a:xfrm>
            <a:off x="1689100" y="45720"/>
            <a:ext cx="7772400" cy="5264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charset="-122"/>
              </a:rPr>
              <a:t>泥浆处理系统</a:t>
            </a:r>
            <a:r>
              <a:rPr lang="zh-TW" altLang="en-US" sz="3200" dirty="0">
                <a:solidFill>
                  <a:schemeClr val="tx2"/>
                </a:solidFill>
                <a:latin typeface="Arial" panose="020B0604020202020204" pitchFamily="34" charset="0"/>
                <a:ea typeface="PMingLiU" panose="02020300000000000000" pitchFamily="18" charset="-120"/>
              </a:rPr>
              <a:t> </a:t>
            </a:r>
            <a:endParaRPr lang="zh-TW" altLang="en-US" sz="3200" dirty="0">
              <a:solidFill>
                <a:schemeClr val="tx2"/>
              </a:solidFill>
              <a:latin typeface="Arial" panose="020B0604020202020204" pitchFamily="34" charset="0"/>
              <a:ea typeface="PMingLiU" panose="02020300000000000000" pitchFamily="18" charset="-120"/>
            </a:endParaRPr>
          </a:p>
        </p:txBody>
      </p:sp>
      <p:pic>
        <p:nvPicPr>
          <p:cNvPr id="9220" name="Picture 6" descr="BE375 laojie shenzhen 2001"/>
          <p:cNvPicPr>
            <a:picLocks noChangeAspect="1"/>
          </p:cNvPicPr>
          <p:nvPr/>
        </p:nvPicPr>
        <p:blipFill>
          <a:blip r:embed="rId3"/>
          <a:srcRect l="10635" r="31712" b="11401"/>
          <a:stretch>
            <a:fillRect/>
          </a:stretch>
        </p:blipFill>
        <p:spPr>
          <a:xfrm>
            <a:off x="457200" y="669290"/>
            <a:ext cx="3873500" cy="4465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IMG_4918"/>
          <p:cNvPicPr>
            <a:picLocks noChangeAspect="1"/>
          </p:cNvPicPr>
          <p:nvPr/>
        </p:nvPicPr>
        <p:blipFill>
          <a:blip r:embed="rId4"/>
          <a:srcRect l="21973" r="18695" b="14221"/>
          <a:stretch>
            <a:fillRect/>
          </a:stretch>
        </p:blipFill>
        <p:spPr>
          <a:xfrm>
            <a:off x="4516120" y="669290"/>
            <a:ext cx="4157345" cy="4471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726180" y="71755"/>
            <a:ext cx="5212080" cy="517525"/>
          </a:xfrm>
        </p:spPr>
        <p:txBody>
          <a:bodyPr vert="horz" wrap="square" lIns="91440" tIns="45720" rIns="91440" bIns="45720" anchor="ctr">
            <a:noAutofit/>
          </a:bodyPr>
          <a:p>
            <a:pPr eaLnBrk="1" hangingPunct="1"/>
            <a:r>
              <a:rPr lang="zh-CN" altLang="en-US" sz="2800" dirty="0"/>
              <a:t>地下连续墙简介</a:t>
            </a:r>
            <a:endParaRPr lang="zh-CN" altLang="en-US" sz="2800" dirty="0"/>
          </a:p>
        </p:txBody>
      </p:sp>
      <p:sp>
        <p:nvSpPr>
          <p:cNvPr id="126978" name="灯片编号占位符 3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p>
            <a:fld id="{9A0DB2DC-4C9A-4742-B13C-FB6460FD3503}" type="slidenum">
              <a:rPr lang="zh-CN" sz="1200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sz="1200" dirty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6870" name="Picture 5" descr="地下连续墙成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78" y="1190943"/>
            <a:ext cx="2244725" cy="24288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36871" name="Picture 6" descr="地下连续墙施工下钢筋笼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863" y="1190943"/>
            <a:ext cx="1681162" cy="24288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36873" name="Rectangle 8"/>
          <p:cNvSpPr/>
          <p:nvPr/>
        </p:nvSpPr>
        <p:spPr>
          <a:xfrm>
            <a:off x="995680" y="3813810"/>
            <a:ext cx="803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成槽施工                   钢筋笼吊装                       砼浇筑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pic>
        <p:nvPicPr>
          <p:cNvPr id="36875" name="Picture 10" descr="第七步 砼浇筑-砼浇筑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1860" y="1190943"/>
            <a:ext cx="2946400" cy="2430462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1549320" name="图片 1549319" descr="4_25813_36abbe07f42b9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535" y="823595"/>
            <a:ext cx="2700020" cy="4067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9323" name="图片 1549322" descr="11573972941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55" y="823595"/>
            <a:ext cx="5423535" cy="4067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61443" name="Rectangle 3"/>
          <p:cNvSpPr>
            <a:spLocks noGrp="1"/>
          </p:cNvSpPr>
          <p:nvPr>
            <p:ph idx="1"/>
          </p:nvPr>
        </p:nvSpPr>
        <p:spPr>
          <a:xfrm>
            <a:off x="2666365" y="2470785"/>
            <a:ext cx="3176270" cy="772795"/>
          </a:xfrm>
        </p:spPr>
        <p:txBody>
          <a:bodyPr vert="horz" wrap="square" lIns="92367" tIns="46183" rIns="92367" bIns="46183" anchor="t"/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槽段开挖</a:t>
            </a:r>
            <a:endParaRPr lang="zh-CN" altLang="x-none" sz="32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dvAuto="100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5516880" y="81280"/>
            <a:ext cx="3235325" cy="50736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常用成槽设备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026" name="Object 5"/>
          <p:cNvGraphicFramePr/>
          <p:nvPr>
            <p:ph type="pic" idx="1"/>
          </p:nvPr>
        </p:nvGraphicFramePr>
        <p:xfrm>
          <a:off x="151130" y="1266825"/>
          <a:ext cx="8841105" cy="2677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4648200" imgH="1409700" progId="OrgPlusWOPX.4">
                  <p:embed/>
                </p:oleObj>
              </mc:Choice>
              <mc:Fallback>
                <p:oleObj name="" r:id="rId3" imgW="4648200" imgH="1409700" progId="OrgPlusWOPX.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130" y="1266825"/>
                        <a:ext cx="8841105" cy="2677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  <a:ln>
            <a:noFill/>
          </a:ln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229350" y="0"/>
            <a:ext cx="2735263" cy="619125"/>
          </a:xfrm>
        </p:spPr>
        <p:txBody>
          <a:bodyPr vert="horz" wrap="square" lIns="92367" tIns="46183" rIns="92367" bIns="46183" anchor="ctr">
            <a:normAutofit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抓斗式成槽机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pic>
        <p:nvPicPr>
          <p:cNvPr id="2" name="图片 1" descr="IMG_75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" y="726440"/>
            <a:ext cx="5874385" cy="440563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37895" name="Rectangle 7"/>
          <p:cNvSpPr>
            <a:spLocks noGrp="1"/>
          </p:cNvSpPr>
          <p:nvPr>
            <p:ph idx="1"/>
          </p:nvPr>
        </p:nvSpPr>
        <p:spPr>
          <a:xfrm>
            <a:off x="6254750" y="862965"/>
            <a:ext cx="2530475" cy="3989705"/>
          </a:xfrm>
        </p:spPr>
        <p:txBody>
          <a:bodyPr vert="horz" wrap="square" lIns="92367" tIns="46183" rIns="92367" bIns="46183" anchor="t">
            <a:normAutofit fontScale="70000"/>
          </a:bodyPr>
          <a:p>
            <a:pPr defTabSz="925830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特点：</a:t>
            </a:r>
            <a:r>
              <a:rPr lang="zh-CN" altLang="en-US" dirty="0">
                <a:ea typeface="宋体" panose="02010600030101010101" pitchFamily="2" charset="-122"/>
              </a:rPr>
              <a:t>结构简单，易于操作维修。</a:t>
            </a:r>
            <a:endParaRPr lang="zh-CN" altLang="en-US" dirty="0">
              <a:ea typeface="宋体" panose="02010600030101010101" pitchFamily="2" charset="-122"/>
            </a:endParaRPr>
          </a:p>
          <a:p>
            <a:pPr defTabSz="925830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适用：</a:t>
            </a:r>
            <a:r>
              <a:rPr lang="zh-CN" altLang="en-US" dirty="0">
                <a:ea typeface="宋体" panose="02010600030101010101" pitchFamily="2" charset="-122"/>
              </a:rPr>
              <a:t>较软弱的冲积地层。</a:t>
            </a:r>
            <a:endParaRPr lang="zh-CN" altLang="en-US" dirty="0">
              <a:ea typeface="宋体" panose="02010600030101010101" pitchFamily="2" charset="-122"/>
            </a:endParaRPr>
          </a:p>
          <a:p>
            <a:pPr algn="l" defTabSz="925830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不适用：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大块石、漂石、基岩等。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  <a:p>
            <a:pPr algn="l" defTabSz="925830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基岩：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标准贯入度值大于40时，效率很低。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896" name="Rectangle 8"/>
          <p:cNvSpPr/>
          <p:nvPr/>
        </p:nvSpPr>
        <p:spPr>
          <a:xfrm>
            <a:off x="6517005" y="2322830"/>
            <a:ext cx="2268220" cy="1981200"/>
          </a:xfrm>
          <a:prstGeom prst="rect">
            <a:avLst/>
          </a:prstGeom>
          <a:noFill/>
          <a:ln w="9525">
            <a:noFill/>
          </a:ln>
        </p:spPr>
        <p:txBody>
          <a:bodyPr lIns="92367" tIns="46183" rIns="92367" bIns="46183"/>
          <a:p>
            <a:pPr defTabSz="925830"/>
            <a:endParaRPr lang="en-US" altLang="x-none" b="0" dirty="0">
              <a:solidFill>
                <a:schemeClr val="accent1"/>
              </a:solidFill>
              <a:latin typeface="Arial Narrow" panose="020B0606020202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89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7895" grpId="0" advAuto="1000" build="p"/>
      <p:bldP spid="37896" grpId="0" advAuto="100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5598795" y="57150"/>
            <a:ext cx="3315335" cy="46037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冲击式成槽设备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pic>
        <p:nvPicPr>
          <p:cNvPr id="32775" name="Picture 6" descr="IMG_06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15" y="711200"/>
            <a:ext cx="4034790" cy="43834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32773" name="Rectangle 9"/>
          <p:cNvSpPr/>
          <p:nvPr/>
        </p:nvSpPr>
        <p:spPr>
          <a:xfrm>
            <a:off x="5455920" y="842010"/>
            <a:ext cx="3127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25830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优点：</a:t>
            </a:r>
            <a:r>
              <a:rPr lang="zh-CN" altLang="en-US" sz="2800" b="0" dirty="0">
                <a:latin typeface="Arial" panose="020B0604020202020204" pitchFamily="34" charset="0"/>
                <a:ea typeface="宋体" panose="02010600030101010101" pitchFamily="2" charset="-122"/>
              </a:rPr>
              <a:t>对地层适应性强，适用一般软土地层，也可使用砂砾石、卵石、基岩。设备价格低廉。</a:t>
            </a:r>
            <a:endParaRPr lang="zh-CN" altLang="en-US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25830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缺点：</a:t>
            </a:r>
            <a:r>
              <a:rPr lang="zh-CN" altLang="en-US" sz="2800" b="0" dirty="0">
                <a:latin typeface="Arial" panose="020B0604020202020204" pitchFamily="34" charset="0"/>
                <a:ea typeface="宋体" panose="02010600030101010101" pitchFamily="2" charset="-122"/>
              </a:rPr>
              <a:t>效率低。</a:t>
            </a:r>
            <a:endParaRPr lang="zh-CN" altLang="en-US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3291205" y="38100"/>
            <a:ext cx="6012815" cy="55118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液压铣槽机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4556760" y="574675"/>
            <a:ext cx="3703955" cy="2077085"/>
          </a:xfrm>
        </p:spPr>
        <p:txBody>
          <a:bodyPr vert="horz" wrap="square" lIns="92367" tIns="46183" rIns="92367" bIns="46183" anchor="t">
            <a:normAutofit fontScale="25000"/>
          </a:bodyPr>
          <a:p>
            <a:pPr eaLnBrk="1" hangingPunct="1">
              <a:lnSpc>
                <a:spcPct val="140000"/>
              </a:lnSpc>
            </a:pPr>
            <a:r>
              <a:rPr lang="zh-CN" altLang="en-US" sz="6600" b="1" dirty="0">
                <a:solidFill>
                  <a:srgbClr val="0000FF"/>
                </a:solidFill>
                <a:ea typeface="宋体" panose="02010600030101010101" pitchFamily="2" charset="-122"/>
              </a:rPr>
              <a:t>特点：</a:t>
            </a:r>
            <a:r>
              <a:rPr lang="zh-CN" altLang="en-US" sz="6600" dirty="0">
                <a:ea typeface="宋体" panose="02010600030101010101" pitchFamily="2" charset="-122"/>
              </a:rPr>
              <a:t>技术先进、工效高，适用不同地质条件，包括基岩。</a:t>
            </a:r>
            <a:endParaRPr lang="zh-CN" altLang="en-US" sz="66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6600" b="1" dirty="0">
                <a:solidFill>
                  <a:srgbClr val="0000FF"/>
                </a:solidFill>
                <a:ea typeface="宋体" panose="02010600030101010101" pitchFamily="2" charset="-122"/>
              </a:rPr>
              <a:t>缺点：</a:t>
            </a:r>
            <a:r>
              <a:rPr lang="zh-CN" altLang="en-US" sz="6600" dirty="0">
                <a:ea typeface="宋体" panose="02010600030101010101" pitchFamily="2" charset="-122"/>
              </a:rPr>
              <a:t>设备昂贵，使用成本高。不适用漂石、大孤石地层。</a:t>
            </a:r>
            <a:endParaRPr lang="zh-CN" altLang="en-US" sz="6600" dirty="0">
              <a:ea typeface="宋体" panose="02010600030101010101" pitchFamily="2" charset="-122"/>
            </a:endParaRPr>
          </a:p>
          <a:p>
            <a:pPr eaLnBrk="1" hangingPunct="1"/>
            <a:endParaRPr lang="en-US" altLang="x-none" dirty="0"/>
          </a:p>
        </p:txBody>
      </p:sp>
      <p:pic>
        <p:nvPicPr>
          <p:cNvPr id="51208" name="Picture 10" descr="BC40100"/>
          <p:cNvPicPr>
            <a:picLocks noChangeAspect="1"/>
          </p:cNvPicPr>
          <p:nvPr/>
        </p:nvPicPr>
        <p:blipFill>
          <a:blip r:embed="rId3"/>
          <a:srcRect t="2230" b="2324"/>
          <a:stretch>
            <a:fillRect/>
          </a:stretch>
        </p:blipFill>
        <p:spPr>
          <a:xfrm>
            <a:off x="1064895" y="668020"/>
            <a:ext cx="3066415" cy="44037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49157" name="Picture 12" descr="rollerbit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105" y="2409190"/>
            <a:ext cx="3548380" cy="2662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059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5059" grpId="0" advAuto="100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4144010" y="38100"/>
            <a:ext cx="4622800" cy="55118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多头钻成槽机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3074" name="Object 5"/>
          <p:cNvGraphicFramePr/>
          <p:nvPr/>
        </p:nvGraphicFramePr>
        <p:xfrm>
          <a:off x="537210" y="719455"/>
          <a:ext cx="3304540" cy="436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8686800" imgH="5029200" progId="AutoCAD.Drawing.14">
                  <p:embed/>
                </p:oleObj>
              </mc:Choice>
              <mc:Fallback>
                <p:oleObj name="" r:id="rId3" imgW="8686800" imgH="5029200" progId="AutoCAD.Drawing.1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rcRect l="49123" t="49117" r="30702" b="9659"/>
                      <a:stretch>
                        <a:fillRect/>
                      </a:stretch>
                    </p:blipFill>
                    <p:spPr>
                      <a:xfrm>
                        <a:off x="537210" y="719455"/>
                        <a:ext cx="3304540" cy="436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4617085" y="719455"/>
            <a:ext cx="3589020" cy="4681220"/>
          </a:xfrm>
        </p:spPr>
        <p:txBody>
          <a:bodyPr vert="horz" wrap="square" lIns="92367" tIns="46183" rIns="92367" bIns="46183" anchor="t">
            <a:normAutofit lnSpcReduction="20000"/>
          </a:bodyPr>
          <a:p>
            <a:pPr eaLnBrk="1" hangingPunct="1">
              <a:lnSpc>
                <a:spcPct val="21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特点：</a:t>
            </a:r>
            <a:r>
              <a:rPr lang="zh-CN" altLang="en-US" sz="2400" dirty="0">
                <a:ea typeface="宋体" panose="02010600030101010101" pitchFamily="2" charset="-122"/>
              </a:rPr>
              <a:t>挖掘速度快，机械化程度高，但设备体积自重大。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21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缺点：</a:t>
            </a:r>
            <a:r>
              <a:rPr lang="zh-CN" altLang="en-US" sz="2400" dirty="0">
                <a:ea typeface="宋体" panose="02010600030101010101" pitchFamily="2" charset="-122"/>
              </a:rPr>
              <a:t>不适用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卵石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漂石</a:t>
            </a:r>
            <a:r>
              <a:rPr lang="zh-CN" altLang="en-US" sz="2400" dirty="0">
                <a:ea typeface="宋体" panose="02010600030101010101" pitchFamily="2" charset="-122"/>
              </a:rPr>
              <a:t>地层，更不能用于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基岩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0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107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7107" grpId="0" advAuto="100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856515" name="矩形 1856514"/>
          <p:cNvSpPr/>
          <p:nvPr/>
        </p:nvSpPr>
        <p:spPr>
          <a:xfrm>
            <a:off x="323850" y="838200"/>
            <a:ext cx="8496300" cy="2155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板壁式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：应用最多，适用于各种直线段和圆弧段墙体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zh-CN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T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形和</a:t>
            </a:r>
            <a:r>
              <a:rPr lang="el-GR" altLang="zh-CN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π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形地下连续墙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：适用于开挖深度较大，支撑垂直间距大的情况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格形地下连续墙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：前两种组合在一起的结构形式，可不设支撑，靠其自重维持墙体的稳定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预应力</a:t>
            </a:r>
            <a:r>
              <a:rPr lang="en-US" altLang="zh-CN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U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形折板地下连续墙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：新式地下连续墙，是一种空间受力结构，刚度大、变形小、能节省材料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56521" name="图片 18565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3049270"/>
            <a:ext cx="33115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6522" name="图片 18565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363" y="2842895"/>
            <a:ext cx="3168650" cy="80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6523" name="图片 18565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650" y="3896995"/>
            <a:ext cx="3168650" cy="126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6524" name="图片 18565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9700" y="3838258"/>
            <a:ext cx="2808288" cy="110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6525" name="文本框 1856524"/>
          <p:cNvSpPr txBox="1"/>
          <p:nvPr/>
        </p:nvSpPr>
        <p:spPr>
          <a:xfrm>
            <a:off x="1619250" y="3577908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板壁式</a:t>
            </a:r>
            <a:endParaRPr lang="zh-CN" altLang="en-US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56526" name="文本框 1856525"/>
          <p:cNvSpPr txBox="1"/>
          <p:nvPr/>
        </p:nvSpPr>
        <p:spPr>
          <a:xfrm>
            <a:off x="5867400" y="3481070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形折板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56527" name="文本框 1856526"/>
          <p:cNvSpPr txBox="1"/>
          <p:nvPr/>
        </p:nvSpPr>
        <p:spPr>
          <a:xfrm>
            <a:off x="2484438" y="4585970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</a:t>
            </a:r>
            <a:endParaRPr lang="zh-CN" altLang="en-US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56528" name="文本框 1856527"/>
          <p:cNvSpPr txBox="1"/>
          <p:nvPr/>
        </p:nvSpPr>
        <p:spPr>
          <a:xfrm>
            <a:off x="7199313" y="4298633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l-GR" altLang="zh-CN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π</a:t>
            </a:r>
            <a:r>
              <a: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</a:t>
            </a:r>
            <a:endParaRPr lang="zh-CN" altLang="en-US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1005840" y="11430"/>
            <a:ext cx="8229600" cy="50609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单元槽段形式与划分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50344" name="矩形 1550343"/>
          <p:cNvSpPr/>
          <p:nvPr/>
        </p:nvSpPr>
        <p:spPr>
          <a:xfrm>
            <a:off x="431800" y="955040"/>
            <a:ext cx="8172450" cy="378714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成槽施工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成槽是地下连续墙施工中的关键工序，挖槽精度是保证地下连续墙施工质量的关键之一，特别是</a:t>
            </a:r>
            <a:r>
              <a:rPr lang="zh-CN" altLang="en-US" b="0" u="sng" dirty="0">
                <a:solidFill>
                  <a:srgbClr val="FF4D00"/>
                </a:solidFill>
                <a:latin typeface="Times New Roman" panose="02020603050405020304" pitchFamily="18" charset="0"/>
                <a:ea typeface="黑体" panose="02010600030101010101" charset="-122"/>
              </a:rPr>
              <a:t>垂直度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，必须保证设计要求。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我国地铁设计规范中规定，</a:t>
            </a:r>
            <a:r>
              <a:rPr lang="zh-CN" altLang="en-US" b="0" u="sng" dirty="0">
                <a:latin typeface="Times New Roman" panose="02020603050405020304" pitchFamily="18" charset="0"/>
                <a:ea typeface="黑体" panose="02010600030101010101" charset="-122"/>
              </a:rPr>
              <a:t>连续墙墙面倾斜度不宜大于</a:t>
            </a:r>
            <a:r>
              <a:rPr lang="en-US" altLang="zh-CN" b="0" u="sng">
                <a:latin typeface="Times New Roman" panose="02020603050405020304" pitchFamily="18" charset="0"/>
                <a:ea typeface="黑体" panose="02010600030101010101" charset="-122"/>
              </a:rPr>
              <a:t>1/150</a:t>
            </a:r>
            <a:r>
              <a:rPr lang="zh-CN" altLang="en-US" b="0" u="sng" dirty="0">
                <a:latin typeface="Times New Roman" panose="02020603050405020304" pitchFamily="18" charset="0"/>
                <a:ea typeface="黑体" panose="02010600030101010101" charset="-122"/>
              </a:rPr>
              <a:t>，局部突出也不宜大于</a:t>
            </a:r>
            <a:r>
              <a:rPr lang="en-US" altLang="zh-CN" b="0" u="sng">
                <a:latin typeface="Times New Roman" panose="02020603050405020304" pitchFamily="18" charset="0"/>
                <a:ea typeface="黑体" panose="02010600030101010101" charset="-122"/>
              </a:rPr>
              <a:t>100mm</a:t>
            </a:r>
            <a:r>
              <a:rPr lang="zh-CN" altLang="en-US" b="0" u="sng" dirty="0">
                <a:latin typeface="Times New Roman" panose="02020603050405020304" pitchFamily="18" charset="0"/>
                <a:ea typeface="黑体" panose="02010600030101010101" charset="-122"/>
              </a:rPr>
              <a:t>，且墙体不得侵入主体结构隧道净空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。同时成槽约占地下连续墙施工工期的一半，因此提高其成槽效率也能加快施工进度。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51368" name="矩形 1551367"/>
          <p:cNvSpPr/>
          <p:nvPr/>
        </p:nvSpPr>
        <p:spPr>
          <a:xfrm>
            <a:off x="503555" y="732790"/>
            <a:ext cx="3923665" cy="45351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①槽段长度的确定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55000"/>
              </a:spcBef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影响因素：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地质条件；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地面荷载；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起重机械的起重能力；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单位时间内供应砼的能力；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泥浆池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(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罐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)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的容积；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工地所占用场地面积以及能够连续作业的时间。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charset="-122"/>
                <a:sym typeface="+mn-ea"/>
              </a:rPr>
              <a:t>地连墙单元槽通用标准长度宜为6米，L型、T型、折线形等异型槽段各肢长度总和不宜过大（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charset="-122"/>
                <a:sym typeface="+mn-ea"/>
              </a:rPr>
              <a:t>施工以设计为准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charset="-122"/>
                <a:sym typeface="+mn-ea"/>
              </a:rPr>
              <a:t>）。</a:t>
            </a:r>
            <a:endParaRPr lang="zh-CN" altLang="en-US" b="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charset="-122"/>
              <a:sym typeface="+mn-ea"/>
            </a:endParaRPr>
          </a:p>
        </p:txBody>
      </p:sp>
      <p:pic>
        <p:nvPicPr>
          <p:cNvPr id="59396" name="图片 59395" descr="成槽开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485" y="744220"/>
            <a:ext cx="3585845" cy="4354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205480" y="11430"/>
            <a:ext cx="5832475" cy="56324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世界地下连续墙技术发展情况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57200" y="752475"/>
            <a:ext cx="8229600" cy="4299585"/>
          </a:xfrm>
        </p:spPr>
        <p:txBody>
          <a:bodyPr vert="horz" wrap="square" lIns="92367" tIns="46183" rIns="92367" bIns="46183" anchor="t">
            <a:noAutofit/>
          </a:bodyPr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1</a:t>
            </a:r>
            <a:r>
              <a:rPr lang="zh-CN" altLang="en-US" sz="1700" dirty="0">
                <a:ea typeface="宋体" panose="02010600030101010101" pitchFamily="2" charset="-122"/>
              </a:rPr>
              <a:t>、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意大利</a:t>
            </a:r>
            <a:r>
              <a:rPr lang="en-US" altLang="zh-CN" sz="1700" dirty="0">
                <a:ea typeface="宋体" panose="02010600030101010101" pitchFamily="2" charset="-122"/>
              </a:rPr>
              <a:t>1938</a:t>
            </a:r>
            <a:r>
              <a:rPr lang="zh-CN" altLang="en-US" sz="1700" dirty="0">
                <a:ea typeface="宋体" panose="02010600030101010101" pitchFamily="2" charset="-122"/>
              </a:rPr>
              <a:t>年首次进行了地下连续墙的试验。</a:t>
            </a:r>
            <a:endParaRPr lang="zh-CN" altLang="en-US" sz="17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2</a:t>
            </a:r>
            <a:r>
              <a:rPr lang="zh-CN" altLang="en-US" sz="1700" dirty="0">
                <a:ea typeface="宋体" panose="02010600030101010101" pitchFamily="2" charset="-122"/>
              </a:rPr>
              <a:t>、</a:t>
            </a:r>
            <a:r>
              <a:rPr lang="en-US" altLang="zh-CN" sz="1700" dirty="0">
                <a:ea typeface="宋体" panose="02010600030101010101" pitchFamily="2" charset="-122"/>
              </a:rPr>
              <a:t>1950</a:t>
            </a:r>
            <a:r>
              <a:rPr lang="zh-CN" altLang="en-US" sz="1700" dirty="0">
                <a:ea typeface="宋体" panose="02010600030101010101" pitchFamily="2" charset="-122"/>
              </a:rPr>
              <a:t>年首次应用于意大利的</a:t>
            </a:r>
            <a:r>
              <a:rPr lang="en-US" altLang="zh-CN" sz="1700" dirty="0">
                <a:ea typeface="宋体" panose="02010600030101010101" pitchFamily="2" charset="-122"/>
              </a:rPr>
              <a:t>Santan Malin 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大坝防渗工程</a:t>
            </a:r>
            <a:r>
              <a:rPr lang="zh-CN" altLang="en-US" sz="1700" dirty="0">
                <a:ea typeface="宋体" panose="02010600030101010101" pitchFamily="2" charset="-122"/>
              </a:rPr>
              <a:t>（深达</a:t>
            </a:r>
            <a:r>
              <a:rPr lang="en-US" altLang="zh-CN" sz="1700" dirty="0">
                <a:ea typeface="宋体" panose="02010600030101010101" pitchFamily="2" charset="-122"/>
              </a:rPr>
              <a:t>40</a:t>
            </a:r>
            <a:r>
              <a:rPr lang="zh-CN" altLang="en-US" sz="1700" dirty="0">
                <a:ea typeface="宋体" panose="02010600030101010101" pitchFamily="2" charset="-122"/>
              </a:rPr>
              <a:t>米的截水止漏墙）。</a:t>
            </a:r>
            <a:endParaRPr lang="zh-CN" altLang="en-US" sz="17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3</a:t>
            </a:r>
            <a:r>
              <a:rPr lang="zh-CN" altLang="en-US" sz="1700" dirty="0">
                <a:ea typeface="宋体" panose="02010600030101010101" pitchFamily="2" charset="-122"/>
              </a:rPr>
              <a:t>、</a:t>
            </a:r>
            <a:r>
              <a:rPr lang="en-US" altLang="zh-CN" sz="1700" dirty="0">
                <a:ea typeface="宋体" panose="02010600030101010101" pitchFamily="2" charset="-122"/>
              </a:rPr>
              <a:t>1966</a:t>
            </a:r>
            <a:r>
              <a:rPr lang="zh-CN" altLang="en-US" sz="1700" dirty="0">
                <a:ea typeface="宋体" panose="02010600030101010101" pitchFamily="2" charset="-122"/>
              </a:rPr>
              <a:t>年应用于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美国</a:t>
            </a:r>
            <a:r>
              <a:rPr lang="en-US" altLang="zh-CN" sz="1700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110</a:t>
            </a:r>
            <a:r>
              <a:rPr lang="zh-CN" altLang="en-US" sz="1700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层的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世界贸易中心大厦</a:t>
            </a:r>
            <a:r>
              <a:rPr lang="zh-CN" altLang="en-US" sz="1700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（地下六层采用了地连墙技术）。</a:t>
            </a:r>
            <a:endParaRPr lang="zh-CN" altLang="en-US" sz="1700" dirty="0"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4</a:t>
            </a:r>
            <a:r>
              <a:rPr lang="zh-CN" altLang="en-US" sz="1700" dirty="0">
                <a:ea typeface="宋体" panose="02010600030101010101" pitchFamily="2" charset="-122"/>
              </a:rPr>
              <a:t>、</a:t>
            </a:r>
            <a:r>
              <a:rPr lang="en-US" altLang="zh-CN" sz="1700" dirty="0">
                <a:ea typeface="宋体" panose="02010600030101010101" pitchFamily="2" charset="-122"/>
              </a:rPr>
              <a:t>1973</a:t>
            </a:r>
            <a:r>
              <a:rPr lang="zh-CN" altLang="en-US" sz="1700" dirty="0">
                <a:ea typeface="宋体" panose="02010600030101010101" pitchFamily="2" charset="-122"/>
              </a:rPr>
              <a:t>年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法国</a:t>
            </a:r>
            <a:r>
              <a:rPr lang="zh-CN" altLang="en-US" sz="1700" dirty="0">
                <a:ea typeface="宋体" panose="02010600030101010101" pitchFamily="2" charset="-122"/>
              </a:rPr>
              <a:t>索列丹斯公司首先研制了</a:t>
            </a:r>
            <a:r>
              <a:rPr lang="zh-CN" altLang="en-US" sz="1700" b="1" dirty="0">
                <a:solidFill>
                  <a:srgbClr val="FF0000"/>
                </a:solidFill>
                <a:ea typeface="宋体" panose="02010600030101010101" pitchFamily="2" charset="-122"/>
              </a:rPr>
              <a:t>液压铣槽机</a:t>
            </a:r>
            <a:r>
              <a:rPr lang="zh-CN" altLang="en-US" sz="1700" dirty="0">
                <a:ea typeface="宋体" panose="02010600030101010101" pitchFamily="2" charset="-122"/>
              </a:rPr>
              <a:t>。</a:t>
            </a:r>
            <a:endParaRPr lang="zh-CN" altLang="en-US" sz="17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5</a:t>
            </a:r>
            <a:r>
              <a:rPr lang="zh-CN" altLang="en-US" sz="1700" dirty="0">
                <a:ea typeface="宋体" panose="02010600030101010101" pitchFamily="2" charset="-122"/>
              </a:rPr>
              <a:t>、</a:t>
            </a:r>
            <a:r>
              <a:rPr lang="en-US" altLang="zh-CN" sz="1700" dirty="0">
                <a:ea typeface="宋体" panose="02010600030101010101" pitchFamily="2" charset="-122"/>
              </a:rPr>
              <a:t>90</a:t>
            </a:r>
            <a:r>
              <a:rPr lang="zh-CN" altLang="en-US" sz="1700" dirty="0">
                <a:ea typeface="宋体" panose="02010600030101010101" pitchFamily="2" charset="-122"/>
              </a:rPr>
              <a:t>年代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日本</a:t>
            </a:r>
            <a:r>
              <a:rPr lang="zh-CN" altLang="en-US" sz="1700" dirty="0">
                <a:ea typeface="宋体" panose="02010600030101010101" pitchFamily="2" charset="-122"/>
              </a:rPr>
              <a:t>东京湾跨海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大桥</a:t>
            </a:r>
            <a:r>
              <a:rPr lang="zh-CN" altLang="en-US" sz="1700" dirty="0">
                <a:ea typeface="宋体" panose="02010600030101010101" pitchFamily="2" charset="-122"/>
              </a:rPr>
              <a:t>，川崎</a:t>
            </a:r>
            <a:r>
              <a:rPr lang="zh-CN" altLang="en-US" sz="1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人工岛</a:t>
            </a:r>
            <a:r>
              <a:rPr lang="zh-CN" altLang="en-US" sz="1700" dirty="0">
                <a:ea typeface="宋体" panose="02010600030101010101" pitchFamily="2" charset="-122"/>
              </a:rPr>
              <a:t>（厚</a:t>
            </a:r>
            <a:r>
              <a:rPr lang="en-US" altLang="zh-CN" sz="1700" dirty="0">
                <a:ea typeface="宋体" panose="02010600030101010101" pitchFamily="2" charset="-122"/>
              </a:rPr>
              <a:t>2.8m</a:t>
            </a:r>
            <a:r>
              <a:rPr lang="zh-CN" altLang="en-US" sz="1700" dirty="0">
                <a:ea typeface="宋体" panose="02010600030101010101" pitchFamily="2" charset="-122"/>
              </a:rPr>
              <a:t>，直径</a:t>
            </a:r>
            <a:r>
              <a:rPr lang="en-US" altLang="zh-CN" sz="1700" dirty="0">
                <a:ea typeface="宋体" panose="02010600030101010101" pitchFamily="2" charset="-122"/>
              </a:rPr>
              <a:t>108m</a:t>
            </a:r>
            <a:r>
              <a:rPr lang="zh-CN" altLang="en-US" sz="1700" dirty="0">
                <a:ea typeface="宋体" panose="02010600030101010101" pitchFamily="2" charset="-122"/>
              </a:rPr>
              <a:t>，深</a:t>
            </a:r>
            <a:r>
              <a:rPr lang="en-US" altLang="zh-CN" sz="1700" dirty="0">
                <a:ea typeface="宋体" panose="02010600030101010101" pitchFamily="2" charset="-122"/>
              </a:rPr>
              <a:t>140m</a:t>
            </a:r>
            <a:r>
              <a:rPr lang="zh-CN" altLang="en-US" sz="1700" dirty="0">
                <a:ea typeface="宋体" panose="02010600030101010101" pitchFamily="2" charset="-122"/>
              </a:rPr>
              <a:t>）。</a:t>
            </a:r>
            <a:endParaRPr lang="zh-CN" altLang="en-US" sz="17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1700" dirty="0">
                <a:ea typeface="宋体" panose="02010600030101010101" pitchFamily="2" charset="-122"/>
              </a:rPr>
              <a:t>6</a:t>
            </a:r>
            <a:r>
              <a:rPr lang="zh-CN" altLang="en-US" sz="1700" dirty="0">
                <a:ea typeface="宋体" panose="02010600030101010101" pitchFamily="2" charset="-122"/>
              </a:rPr>
              <a:t>、意大利、法国、德国等均位于地下连续墙技术发展的前列。</a:t>
            </a:r>
            <a:endParaRPr lang="zh-CN" altLang="en-US" sz="17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charRg st="2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75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charRg st="75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2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363">
                                            <p:txEl>
                                              <p:charRg st="102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66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63">
                                            <p:txEl>
                                              <p:charRg st="166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advAuto="100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126865" y="38100"/>
            <a:ext cx="4559935" cy="55118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槽段开挖</a:t>
            </a:r>
            <a:endParaRPr lang="en-US" altLang="x-none" sz="3200" b="1" dirty="0">
              <a:solidFill>
                <a:schemeClr val="tx1"/>
              </a:solidFill>
            </a:endParaRP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457200" y="685800"/>
            <a:ext cx="8229600" cy="3771636"/>
          </a:xfrm>
        </p:spPr>
        <p:txBody>
          <a:bodyPr>
            <a:normAutofit lnSpcReduction="20000"/>
          </a:bodyPr>
          <a:p>
            <a:pPr>
              <a:lnSpc>
                <a:spcPct val="160000"/>
              </a:lnSpc>
            </a:pPr>
            <a:r>
              <a:rPr lang="zh-CN" altLang="en-US" sz="2400" dirty="0"/>
              <a:t>成槽施工时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护壁泥浆液面</a:t>
            </a:r>
            <a:r>
              <a:rPr lang="zh-CN" altLang="en-US" sz="2400" dirty="0"/>
              <a:t>高出地下水位1米以上，还应保持在导墙顶面以下30~50cm，成槽机成槽时必须加强槽壁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垂直度</a:t>
            </a:r>
            <a:r>
              <a:rPr lang="zh-CN" altLang="en-US" sz="2400" dirty="0"/>
              <a:t>、槽壁稳定性和泥浆液面的观测，根据施工进度随时进行测量。重要槽段超深槽段施工过程的尺寸检测宜采用超声法确认，若</a:t>
            </a:r>
            <a:r>
              <a:rPr lang="zh-CN" altLang="en-US" sz="2400" u="sng" dirty="0">
                <a:solidFill>
                  <a:srgbClr val="FF0000"/>
                </a:solidFill>
              </a:rPr>
              <a:t>槽壁发生偏斜、泥浆漏失及槽壁坍塌时需及时查明原因并采取相应措施处理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>
              <a:lnSpc>
                <a:spcPct val="160000"/>
              </a:lnSpc>
            </a:pPr>
            <a:r>
              <a:rPr lang="zh-CN" altLang="en-US" sz="2400" dirty="0">
                <a:sym typeface="+mn-ea"/>
              </a:rPr>
              <a:t>成槽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深度</a:t>
            </a:r>
            <a:r>
              <a:rPr lang="zh-CN" altLang="en-US" sz="2400" dirty="0">
                <a:sym typeface="+mn-ea"/>
              </a:rPr>
              <a:t>必须满足设计要求，</a:t>
            </a:r>
            <a:r>
              <a:rPr lang="zh-CN" altLang="en-US" sz="2400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严禁超深成槽</a:t>
            </a:r>
            <a:r>
              <a:rPr lang="zh-CN" altLang="en-US" sz="2400" dirty="0">
                <a:sym typeface="+mn-ea"/>
              </a:rPr>
              <a:t>。</a:t>
            </a:r>
            <a:endParaRPr lang="zh-CN" altLang="en-US" sz="2400" dirty="0"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Grp="1"/>
          </p:cNvSpPr>
          <p:nvPr>
            <p:ph idx="1"/>
          </p:nvPr>
        </p:nvSpPr>
        <p:spPr>
          <a:xfrm>
            <a:off x="3310255" y="2375218"/>
            <a:ext cx="2522538" cy="792162"/>
          </a:xfrm>
        </p:spPr>
        <p:txBody>
          <a:bodyPr vert="horz" wrap="square" lIns="92367" tIns="46183" rIns="92367" bIns="46183" anchor="t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刷壁和清基</a:t>
            </a:r>
            <a:endParaRPr lang="zh-CN" altLang="x-none" sz="32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dvAuto="100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834390" y="0"/>
            <a:ext cx="8229600" cy="55308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x-none" sz="3200" b="1" dirty="0">
                <a:solidFill>
                  <a:schemeClr val="tx1"/>
                </a:solidFill>
                <a:ea typeface="宋体" panose="02010600030101010101" pitchFamily="2" charset="-122"/>
              </a:rPr>
              <a:t>刷壁与清基</a:t>
            </a:r>
            <a:endParaRPr lang="en-US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6325" name="Text Box 7"/>
          <p:cNvSpPr txBox="1"/>
          <p:nvPr/>
        </p:nvSpPr>
        <p:spPr>
          <a:xfrm>
            <a:off x="8312150" y="1927225"/>
            <a:ext cx="576263" cy="15525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刷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壁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器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吕总 呼市考察照片2017年5月25日  (106)"/>
          <p:cNvPicPr>
            <a:picLocks noChangeAspect="1"/>
          </p:cNvPicPr>
          <p:nvPr/>
        </p:nvPicPr>
        <p:blipFill>
          <a:blip r:embed="rId3"/>
          <a:srcRect t="22174" r="57273" b="10330"/>
          <a:stretch>
            <a:fillRect/>
          </a:stretch>
        </p:blipFill>
        <p:spPr>
          <a:xfrm rot="5400000">
            <a:off x="3547110" y="354965"/>
            <a:ext cx="4297680" cy="5095240"/>
          </a:xfrm>
          <a:prstGeom prst="rect">
            <a:avLst/>
          </a:prstGeom>
        </p:spPr>
      </p:pic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330835" y="929640"/>
            <a:ext cx="2817495" cy="4286250"/>
          </a:xfrm>
        </p:spPr>
        <p:txBody>
          <a:bodyPr vert="horz" wrap="square" lIns="92367" tIns="46183" rIns="92367" bIns="46183" anchor="t"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成槽后，应对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相邻墙段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的端面进行清刷，刷壁应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到底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部，刷壁次数不得少于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20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次，且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刷壁器上无泥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。刷壁器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如图所示。</a:t>
            </a:r>
            <a:endParaRPr lang="zh-CN" altLang="en-US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467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62467" grpId="0" advAuto="100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3816350" y="0"/>
            <a:ext cx="5329238" cy="619125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清基方式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323850" y="774700"/>
            <a:ext cx="2817495" cy="4019550"/>
          </a:xfrm>
        </p:spPr>
        <p:txBody>
          <a:bodyPr vert="horz" wrap="square" lIns="92367" tIns="46183" rIns="92367" bIns="46183" anchor="t">
            <a:normAutofit fontScale="70000"/>
          </a:bodyPr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清除槽底沉渣方法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：</a:t>
            </a: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吸泥泵排泥法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空气升液排泥法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③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带搅动翼的潜水泥浆泵排泥法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④水轮冲射排泥法；</a:t>
            </a: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⑤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抓斗直接排泥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</a:rPr>
              <a:t>法。</a:t>
            </a:r>
            <a:endParaRPr lang="en-US" altLang="x-none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57349" name="Group 5"/>
          <p:cNvGrpSpPr/>
          <p:nvPr/>
        </p:nvGrpSpPr>
        <p:grpSpPr>
          <a:xfrm>
            <a:off x="3023870" y="619125"/>
            <a:ext cx="6119813" cy="4541838"/>
            <a:chOff x="839" y="1344"/>
            <a:chExt cx="3855" cy="2861"/>
          </a:xfrm>
        </p:grpSpPr>
        <p:pic>
          <p:nvPicPr>
            <p:cNvPr id="57350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" y="1344"/>
              <a:ext cx="3855" cy="26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1" name="Rectangle 7"/>
            <p:cNvSpPr/>
            <p:nvPr/>
          </p:nvSpPr>
          <p:spPr>
            <a:xfrm>
              <a:off x="2200" y="3917"/>
              <a:ext cx="8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b="0" dirty="0">
                  <a:solidFill>
                    <a:srgbClr val="0000FF"/>
                  </a:solidFill>
                  <a:latin typeface="Verdana" panose="020B0604030504040204" pitchFamily="34" charset="0"/>
                  <a:ea typeface="楷体_GB2312" panose="02010609030101010101" pitchFamily="49" charset="-122"/>
                </a:rPr>
                <a:t>清底方法</a:t>
              </a:r>
              <a:endParaRPr lang="zh-CN" altLang="en-US" b="0" dirty="0">
                <a:solidFill>
                  <a:srgbClr val="0000FF"/>
                </a:solidFill>
                <a:latin typeface="Verdana" panose="020B060403050404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advAuto="100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1017270" y="22860"/>
            <a:ext cx="8229600" cy="48260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地下连续墙成槽允许偏差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x-none" dirty="0"/>
          </a:p>
        </p:txBody>
      </p:sp>
      <p:graphicFrame>
        <p:nvGraphicFramePr>
          <p:cNvPr id="60420" name="表格占位符 60419"/>
          <p:cNvGraphicFramePr/>
          <p:nvPr>
            <p:ph type="tbl" idx="1"/>
          </p:nvPr>
        </p:nvGraphicFramePr>
        <p:xfrm>
          <a:off x="536575" y="644525"/>
          <a:ext cx="8070215" cy="4426585"/>
        </p:xfrm>
        <a:graphic>
          <a:graphicData uri="http://schemas.openxmlformats.org/drawingml/2006/table">
            <a:tbl>
              <a:tblPr/>
              <a:tblGrid>
                <a:gridCol w="1313180"/>
                <a:gridCol w="1139825"/>
                <a:gridCol w="1735455"/>
                <a:gridCol w="2191385"/>
                <a:gridCol w="1690370"/>
              </a:tblGrid>
              <a:tr h="365760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8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序号</a:t>
                      </a:r>
                      <a:endParaRPr lang="zh-CN" altLang="en-GB" sz="18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8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项目</a:t>
                      </a:r>
                      <a:endParaRPr lang="zh-CN" altLang="en-GB" sz="18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8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测试方法</a:t>
                      </a:r>
                      <a:endParaRPr lang="zh-CN" altLang="en-GB" sz="18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8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允许偏差</a:t>
                      </a:r>
                      <a:endParaRPr lang="zh-CN" altLang="en-GB" sz="18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深度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8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临时结构</a:t>
                      </a:r>
                      <a:endParaRPr lang="zh-CN" altLang="en-GB" sz="18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测绳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0~100mm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永久结构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0~100mm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槽位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临时结构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钢尺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0~50mm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永久结构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0~30mm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3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墙厚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临时结构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20%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超声波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0~50mm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永久结构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100%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超声波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0~50mm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4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垂直度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临时结构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20%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超声波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≤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1/200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永久结构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100%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超声波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≤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1/300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5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沉渣厚度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临时结构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100%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测绳</a:t>
                      </a:r>
                      <a:r>
                        <a:rPr lang="zh-CN" altLang="en-US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点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幅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≤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200mm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永久结构</a:t>
                      </a:r>
                      <a:endParaRPr lang="zh-CN" altLang="en-GB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≤</a:t>
                      </a:r>
                      <a:r>
                        <a:rPr lang="en-US" altLang="zh-CN" sz="1600" b="0" dirty="0">
                          <a:latin typeface="Times New Roman" panose="02020603050405020304" pitchFamily="18" charset="0"/>
                          <a:ea typeface="楷体_GB2312" panose="02010609030101010101" pitchFamily="49" charset="-122"/>
                        </a:rPr>
                        <a:t>100mm</a:t>
                      </a:r>
                      <a:endParaRPr lang="en-US" altLang="zh-CN" sz="1600" b="0" dirty="0">
                        <a:latin typeface="Times New Roman" panose="02020603050405020304" pitchFamily="18" charset="0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9330" name="Rectangle 2"/>
          <p:cNvSpPr>
            <a:spLocks noGrp="1"/>
          </p:cNvSpPr>
          <p:nvPr>
            <p:ph idx="1"/>
          </p:nvPr>
        </p:nvSpPr>
        <p:spPr>
          <a:xfrm>
            <a:off x="2413000" y="2143125"/>
            <a:ext cx="4392613" cy="865188"/>
          </a:xfrm>
        </p:spPr>
        <p:txBody>
          <a:bodyPr vert="horz" wrap="square" lIns="92367" tIns="46183" rIns="92367" bIns="46183" anchor="t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folHlink"/>
                </a:solidFill>
                <a:ea typeface="宋体" panose="02010600030101010101" pitchFamily="2" charset="-122"/>
              </a:rPr>
              <a:t>地下连续墙接头</a:t>
            </a:r>
            <a:endParaRPr lang="zh-CN" altLang="x-none" sz="4400" b="1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advAuto="100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171" name="Rectangle 7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47244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接头形式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4275" name="文本占位符 54274"/>
          <p:cNvSpPr>
            <a:spLocks noGrp="1" noRot="1"/>
          </p:cNvSpPr>
          <p:nvPr>
            <p:ph type="body" idx="1"/>
          </p:nvPr>
        </p:nvSpPr>
        <p:spPr>
          <a:xfrm>
            <a:off x="960755" y="863600"/>
            <a:ext cx="2590800" cy="3810000"/>
          </a:xfrm>
        </p:spPr>
        <p:txBody>
          <a:bodyPr>
            <a:normAutofit fontScale="70000"/>
          </a:bodyPr>
          <a:p>
            <a:pPr marL="609600" indent="-609600" algn="just">
              <a:lnSpc>
                <a:spcPct val="160000"/>
              </a:lnSpc>
              <a:buNone/>
            </a:pP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接头管接头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609600" indent="-609600" algn="just">
              <a:lnSpc>
                <a:spcPct val="160000"/>
              </a:lnSpc>
              <a:buNone/>
            </a:pP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接头箱接头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609600" indent="-609600" algn="just">
              <a:lnSpc>
                <a:spcPct val="160000"/>
              </a:lnSpc>
              <a:buNone/>
            </a:pP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隔板式接头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609600" indent="-609600" algn="just">
              <a:lnSpc>
                <a:spcPct val="160000"/>
              </a:lnSpc>
              <a:buNone/>
            </a:pP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4.</a:t>
            </a:r>
            <a:r>
              <a:rPr lang="zh-CN" altLang="en-US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钢板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组合接头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609600" indent="-609600" algn="just">
              <a:lnSpc>
                <a:spcPct val="160000"/>
              </a:lnSpc>
              <a:buNone/>
            </a:pP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5.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预制块接头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609600" indent="-609600" algn="just">
              <a:lnSpc>
                <a:spcPct val="160000"/>
              </a:lnSpc>
              <a:buNone/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6.铣接头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609600" indent="-609600">
              <a:lnSpc>
                <a:spcPct val="90000"/>
              </a:lnSpc>
              <a:buNone/>
            </a:pPr>
            <a:endParaRPr lang="zh-CN" altLang="en-US" sz="2800" b="1">
              <a:latin typeface="宋体" panose="02010600030101010101" pitchFamily="2" charset="-122"/>
              <a:ea typeface="Tahoma" panose="020B0604030504040204" pitchFamily="34" charset="0"/>
              <a:sym typeface="Symbol" panose="05050102010706020507" pitchFamily="18" charset="2"/>
            </a:endParaRPr>
          </a:p>
        </p:txBody>
      </p:sp>
      <p:pic>
        <p:nvPicPr>
          <p:cNvPr id="81924" name="文本占位符 81923" descr="IMG_48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980" y="1026795"/>
            <a:ext cx="4643438" cy="348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195" name="Rectangle 2"/>
          <p:cNvSpPr>
            <a:spLocks noGrp="1"/>
          </p:cNvSpPr>
          <p:nvPr>
            <p:ph type="title"/>
          </p:nvPr>
        </p:nvSpPr>
        <p:spPr>
          <a:xfrm>
            <a:off x="457200" y="49530"/>
            <a:ext cx="8229600" cy="53975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接头形式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88070" name="文本占位符 88069" descr="IMG_4965"/>
          <p:cNvPicPr>
            <a:picLocks noChangeAspect="1"/>
          </p:cNvPicPr>
          <p:nvPr>
            <p:ph type="body" idx="1"/>
          </p:nvPr>
        </p:nvPicPr>
        <p:blipFill>
          <a:blip r:embed="rId3"/>
          <a:stretch>
            <a:fillRect/>
          </a:stretch>
        </p:blipFill>
        <p:spPr>
          <a:xfrm>
            <a:off x="607060" y="746760"/>
            <a:ext cx="5628005" cy="4221480"/>
          </a:xfrm>
        </p:spPr>
      </p:pic>
      <p:sp>
        <p:nvSpPr>
          <p:cNvPr id="88071" name="文本框 88070"/>
          <p:cNvSpPr txBox="1"/>
          <p:nvPr/>
        </p:nvSpPr>
        <p:spPr>
          <a:xfrm>
            <a:off x="6656070" y="890905"/>
            <a:ext cx="1787525" cy="3448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u="none" dirty="0">
                <a:latin typeface="Arial" panose="020B0604020202020204" pitchFamily="34" charset="0"/>
                <a:ea typeface="宋体" panose="02010600030101010101" pitchFamily="2" charset="-122"/>
              </a:rPr>
              <a:t>工字型钢板端部处理措施。为更好插入槽底，工字型钢板翼缘处截成锐角</a:t>
            </a:r>
            <a:r>
              <a:rPr lang="zh-CN" altLang="en-US" sz="1600" u="none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600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3970" name="标题 83969"/>
          <p:cNvSpPr>
            <a:spLocks noGrp="1"/>
          </p:cNvSpPr>
          <p:nvPr>
            <p:ph type="title"/>
          </p:nvPr>
        </p:nvSpPr>
        <p:spPr>
          <a:xfrm>
            <a:off x="3644265" y="12700"/>
            <a:ext cx="5499735" cy="447675"/>
          </a:xfrm>
        </p:spPr>
        <p:txBody>
          <a:bodyPr anchor="ctr">
            <a:normAutofit fontScale="90000"/>
          </a:bodyPr>
          <a:p>
            <a:r>
              <a:rPr lang="zh-CN" altLang="en-US" sz="2800" dirty="0"/>
              <a:t>槽段工字钢接头</a:t>
            </a:r>
            <a:endParaRPr lang="zh-CN" altLang="en-US" sz="2800" dirty="0"/>
          </a:p>
        </p:txBody>
      </p:sp>
      <p:pic>
        <p:nvPicPr>
          <p:cNvPr id="83972" name="文本占位符 83971" descr="IMG_4869"/>
          <p:cNvPicPr>
            <a:picLocks noChangeAspect="1"/>
          </p:cNvPicPr>
          <p:nvPr>
            <p:ph type="body" idx="1"/>
          </p:nvPr>
        </p:nvPicPr>
        <p:blipFill>
          <a:blip r:embed="rId3"/>
          <a:stretch>
            <a:fillRect/>
          </a:stretch>
        </p:blipFill>
        <p:spPr>
          <a:xfrm>
            <a:off x="911860" y="905510"/>
            <a:ext cx="4396740" cy="3297555"/>
          </a:xfrm>
        </p:spPr>
      </p:pic>
      <p:sp>
        <p:nvSpPr>
          <p:cNvPr id="83974" name="文本框 83973"/>
          <p:cNvSpPr txBox="1"/>
          <p:nvPr/>
        </p:nvSpPr>
        <p:spPr>
          <a:xfrm>
            <a:off x="5940425" y="836613"/>
            <a:ext cx="2424113" cy="4666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u="none" dirty="0">
                <a:latin typeface="Arial" panose="020B0604020202020204" pitchFamily="34" charset="0"/>
                <a:ea typeface="宋体" panose="02010600030101010101" pitchFamily="2" charset="-122"/>
              </a:rPr>
              <a:t>左图为“工”字型钢柔性接头背侧插接头箱。接头箱与型钢紧贴密实，注意在图片的下部型钢上设置的防绕流措施</a:t>
            </a:r>
            <a:r>
              <a:rPr lang="zh-CN" altLang="en-US" sz="2000" u="none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u="none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 u="none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5" name="圆角矩形标注 83974"/>
          <p:cNvSpPr/>
          <p:nvPr/>
        </p:nvSpPr>
        <p:spPr>
          <a:xfrm>
            <a:off x="1874520" y="4393565"/>
            <a:ext cx="3255010" cy="640080"/>
          </a:xfrm>
          <a:prstGeom prst="wedgeRoundRectCallout">
            <a:avLst>
              <a:gd name="adj1" fmla="val 12758"/>
              <a:gd name="adj2" fmla="val -14255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u="none">
                <a:latin typeface="Arial" panose="020B0604020202020204" pitchFamily="34" charset="0"/>
                <a:ea typeface="宋体" panose="02010600030101010101" pitchFamily="2" charset="-122"/>
              </a:rPr>
              <a:t>0.5m</a:t>
            </a: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宽，</a:t>
            </a:r>
            <a:r>
              <a:rPr lang="en-US" altLang="zh-CN" u="none">
                <a:latin typeface="Arial" panose="020B0604020202020204" pitchFamily="34" charset="0"/>
                <a:ea typeface="宋体" panose="02010600030101010101" pitchFamily="2" charset="-122"/>
              </a:rPr>
              <a:t>0.3mm</a:t>
            </a: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厚的白铁皮，防绕流 </a:t>
            </a:r>
            <a:endParaRPr lang="zh-CN" altLang="en-US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64514" name="Rectangle 2"/>
          <p:cNvSpPr>
            <a:spLocks noGrp="1"/>
          </p:cNvSpPr>
          <p:nvPr>
            <p:ph type="title"/>
          </p:nvPr>
        </p:nvSpPr>
        <p:spPr>
          <a:xfrm>
            <a:off x="720090" y="57150"/>
            <a:ext cx="8229600" cy="41465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拔接头箱照片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64515" name="Picture 4" descr="21拔接头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70" y="589280"/>
            <a:ext cx="8136255" cy="4617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2989263" y="11113"/>
            <a:ext cx="6048375" cy="619125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中国地下连续墙技术的发展情况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144780" y="750570"/>
            <a:ext cx="8893175" cy="4099560"/>
          </a:xfrm>
        </p:spPr>
        <p:txBody>
          <a:bodyPr vert="horz" wrap="square" lIns="92367" tIns="46183" rIns="92367" bIns="46183" anchor="t">
            <a:normAutofit fontScale="60000"/>
          </a:bodyPr>
          <a:p>
            <a:pPr eaLnBrk="1" hangingPunct="1">
              <a:lnSpc>
                <a:spcPct val="16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1957</a:t>
            </a:r>
            <a:r>
              <a:rPr lang="zh-CN" altLang="en-US" dirty="0">
                <a:ea typeface="宋体" panose="02010600030101010101" pitchFamily="2" charset="-122"/>
              </a:rPr>
              <a:t>年，中国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水利</a:t>
            </a:r>
            <a:r>
              <a:rPr lang="zh-CN" altLang="en-US" dirty="0">
                <a:ea typeface="宋体" panose="02010600030101010101" pitchFamily="2" charset="-122"/>
              </a:rPr>
              <a:t>代表团考察考察了意大利地下连续墙技术，</a:t>
            </a:r>
            <a:r>
              <a:rPr lang="en-US" altLang="zh-CN" dirty="0">
                <a:ea typeface="宋体" panose="02010600030101010101" pitchFamily="2" charset="-122"/>
              </a:rPr>
              <a:t>1958</a:t>
            </a:r>
            <a:r>
              <a:rPr lang="zh-CN" altLang="en-US" dirty="0">
                <a:ea typeface="宋体" panose="02010600030101010101" pitchFamily="2" charset="-122"/>
              </a:rPr>
              <a:t>年在青岛月子口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水库</a:t>
            </a:r>
            <a:r>
              <a:rPr lang="zh-CN" altLang="en-US" dirty="0">
                <a:ea typeface="宋体" panose="02010600030101010101" pitchFamily="2" charset="-122"/>
              </a:rPr>
              <a:t>、北京密云水库建成了排桩式地下连续墙。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1963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年上海为筹建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地铁车站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施工，进行槽壁法地下墙的试验研究（试用地质钻探设备配以抓斗作为挖槽机械）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1974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年，用普通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抓斗挖槽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进行地下连续墙试验。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1976</a:t>
            </a:r>
            <a:r>
              <a:rPr lang="zh-CN" altLang="en-US" dirty="0">
                <a:ea typeface="宋体" panose="02010600030101010101" pitchFamily="2" charset="-122"/>
              </a:rPr>
              <a:t>年 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广东</a:t>
            </a:r>
            <a:r>
              <a:rPr lang="zh-CN" altLang="en-US" dirty="0">
                <a:ea typeface="宋体" panose="02010600030101010101" pitchFamily="2" charset="-122"/>
              </a:rPr>
              <a:t>省首先将地下连续墙施工技术应用于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工业与民用建筑基础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1979 </a:t>
            </a:r>
            <a:r>
              <a:rPr lang="zh-CN" altLang="en-US" dirty="0">
                <a:ea typeface="宋体" panose="02010600030101010101" pitchFamily="2" charset="-122"/>
              </a:rPr>
              <a:t>年，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上海</a:t>
            </a:r>
            <a:r>
              <a:rPr lang="zh-CN" altLang="en-US" dirty="0">
                <a:ea typeface="宋体" panose="02010600030101010101" pitchFamily="2" charset="-122"/>
              </a:rPr>
              <a:t>基础工程公司应用地下连续墙，建造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上海港船厂</a:t>
            </a:r>
            <a:r>
              <a:rPr lang="zh-CN" altLang="en-US" dirty="0">
                <a:ea typeface="宋体" panose="02010600030101010101" pitchFamily="2" charset="-122"/>
              </a:rPr>
              <a:t>港池试验成功。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6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5">
                                            <p:txEl>
                                              <p:charRg st="6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435">
                                            <p:txEl>
                                              <p:charRg st="101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dvAuto="100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10594" name="Rectangle 2"/>
          <p:cNvSpPr>
            <a:spLocks noGrp="1"/>
          </p:cNvSpPr>
          <p:nvPr>
            <p:ph idx="1"/>
          </p:nvPr>
        </p:nvSpPr>
        <p:spPr>
          <a:xfrm>
            <a:off x="2723833" y="2127885"/>
            <a:ext cx="3455987" cy="865188"/>
          </a:xfrm>
        </p:spPr>
        <p:txBody>
          <a:bodyPr vert="horz" wrap="square" lIns="92367" tIns="46183" rIns="92367" bIns="46183" anchor="t"/>
          <a:p>
            <a:pPr eaLnBrk="1" hangingPunct="1"/>
            <a:r>
              <a:rPr lang="zh-CN" altLang="en-US" sz="4800" b="1" dirty="0">
                <a:solidFill>
                  <a:schemeClr val="folHlink"/>
                </a:solidFill>
                <a:ea typeface="宋体" panose="02010600030101010101" pitchFamily="2" charset="-122"/>
              </a:rPr>
              <a:t>钢 筋 笼</a:t>
            </a:r>
            <a:endParaRPr lang="zh-CN" altLang="x-none" sz="4800" b="1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59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dvAuto="100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561608" name="矩形 1561607"/>
          <p:cNvSpPr/>
          <p:nvPr/>
        </p:nvSpPr>
        <p:spPr>
          <a:xfrm>
            <a:off x="497205" y="767080"/>
            <a:ext cx="7919720" cy="395033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钢筋混凝土施工要点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</a:pPr>
            <a:r>
              <a:rPr lang="zh-CN" altLang="en-US" b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    ①钢筋笼的加工和吊放</a:t>
            </a:r>
            <a:endParaRPr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  《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地下铁道工程施工及验收规范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》GB50299-1999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规定：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钢筋笼纵向应预留导管位置，并上下贯通；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钢筋笼底端应在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0.5m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范围内的厚度方向上做收口处理；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吊点焊接应牢固，并应保证钢筋笼起吊刚度；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钢筋笼应设定位垫块，其深度方向间距为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3~5m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，每层设</a:t>
            </a:r>
            <a:b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</a:b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    </a:t>
            </a:r>
            <a:r>
              <a:rPr lang="en-US" altLang="zh-CN" b="0">
                <a:latin typeface="Times New Roman" panose="02020603050405020304" pitchFamily="18" charset="0"/>
                <a:ea typeface="黑体" panose="02010600030101010101" charset="-122"/>
              </a:rPr>
              <a:t>2~3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块；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b="0" dirty="0">
                <a:latin typeface="Times New Roman" panose="02020603050405020304" pitchFamily="18" charset="0"/>
                <a:ea typeface="黑体" panose="02010600030101010101" charset="-122"/>
              </a:rPr>
              <a:t>预埋件应与主筋连接牢固，外露面包扎严密；</a:t>
            </a:r>
            <a:endParaRPr lang="zh-CN" altLang="en-US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08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61608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08">
                                            <p:txEl>
                                              <p:charRg st="8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61608">
                                            <p:txEl>
                                              <p:charRg st="8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08">
                                            <p:txEl>
                                              <p:charRg st="11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61608">
                                            <p:txEl>
                                              <p:charRg st="113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08">
                                            <p:txEl>
                                              <p:charRg st="135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1608">
                                            <p:txEl>
                                              <p:charRg st="135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608">
                                            <p:txEl>
                                              <p:charRg st="173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61608">
                                            <p:txEl>
                                              <p:charRg st="173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806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89280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钢筋笼制作要求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562626" name="文本框 1562625"/>
          <p:cNvSpPr txBox="1"/>
          <p:nvPr/>
        </p:nvSpPr>
        <p:spPr>
          <a:xfrm>
            <a:off x="557530" y="894080"/>
            <a:ext cx="8029575" cy="4078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65430" indent="-265430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分节制作钢筋笼应试拼装，其主筋接头搭接长度应符合设计要求，如采用焊接或机械连接时，应按相应技术规定执行。</a:t>
            </a:r>
            <a:endParaRPr lang="zh-CN" altLang="en-US" sz="2400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 marL="265430" indent="-265430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charset="-122"/>
              </a:rPr>
              <a:t>★</a:t>
            </a: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制作精度应符合规定。</a:t>
            </a:r>
            <a:endParaRPr lang="zh-CN" altLang="en-US" sz="2400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 marL="265430" indent="-265430">
              <a:lnSpc>
                <a:spcPct val="120000"/>
              </a:lnSpc>
            </a:pPr>
            <a:r>
              <a:rPr lang="en-US" altLang="zh-CN" sz="2400">
                <a:solidFill>
                  <a:srgbClr val="FF4D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※</a:t>
            </a: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钢筋笼应在槽段接头清刷、清槽、换浆合格后及时吊放入槽，并应对准槽段中心线缓慢沉入，不得强行入槽。</a:t>
            </a:r>
            <a:endParaRPr lang="zh-CN" altLang="en-US" sz="2400" b="0" dirty="0">
              <a:latin typeface="Times New Roman" panose="02020603050405020304" pitchFamily="18" charset="0"/>
              <a:ea typeface="黑体" panose="02010600030101010101" charset="-122"/>
            </a:endParaRPr>
          </a:p>
          <a:p>
            <a:pPr marL="265430" indent="-265430">
              <a:lnSpc>
                <a:spcPct val="120000"/>
              </a:lnSpc>
            </a:pPr>
            <a:r>
              <a:rPr lang="en-US" altLang="zh-CN" sz="2400">
                <a:solidFill>
                  <a:srgbClr val="FF4D00"/>
                </a:solidFill>
                <a:latin typeface="Times New Roman" panose="02020603050405020304" pitchFamily="18" charset="0"/>
                <a:ea typeface="黑体" panose="02010600030101010101" charset="-122"/>
              </a:rPr>
              <a:t>※</a:t>
            </a:r>
            <a:r>
              <a:rPr lang="zh-CN" altLang="en-US" sz="2400" b="0" dirty="0">
                <a:latin typeface="Times New Roman" panose="02020603050405020304" pitchFamily="18" charset="0"/>
                <a:ea typeface="黑体" panose="02010600030101010101" charset="-122"/>
              </a:rPr>
              <a:t>钢筋笼分段沉放入槽时，下节钢筋笼平面位置应正确并临时固定于导墙上，上下节主筋对正连接牢固，并经检查合格后，方可继续下沉。</a:t>
            </a:r>
            <a:endParaRPr lang="zh-CN" altLang="en-US" sz="2400" b="0" dirty="0"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626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62626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626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62626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626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62626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626">
                                            <p:txEl>
                                              <p:charRg st="116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62626">
                                            <p:txEl>
                                              <p:charRg st="116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9090" name="Rectangle 2"/>
          <p:cNvSpPr>
            <a:spLocks noGrp="1"/>
          </p:cNvSpPr>
          <p:nvPr>
            <p:ph type="title"/>
          </p:nvPr>
        </p:nvSpPr>
        <p:spPr>
          <a:xfrm>
            <a:off x="457200" y="-11430"/>
            <a:ext cx="8229600" cy="60134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钢筋笼的吊装要求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x-none" dirty="0"/>
          </a:p>
        </p:txBody>
      </p:sp>
      <p:sp>
        <p:nvSpPr>
          <p:cNvPr id="89091" name="Rectangle 3"/>
          <p:cNvSpPr>
            <a:spLocks noGrp="1"/>
          </p:cNvSpPr>
          <p:nvPr>
            <p:ph idx="1"/>
          </p:nvPr>
        </p:nvSpPr>
        <p:spPr>
          <a:xfrm>
            <a:off x="252730" y="774700"/>
            <a:ext cx="8640445" cy="4819650"/>
          </a:xfrm>
        </p:spPr>
        <p:txBody>
          <a:bodyPr vert="horz" wrap="square" lIns="92367" tIns="46183" rIns="92367" bIns="46183" anchor="t">
            <a:normAutofit fontScale="60000"/>
          </a:bodyPr>
          <a:p>
            <a:pPr eaLnBrk="1" hangingPunct="1"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zh-CN" altLang="x-none" dirty="0">
                <a:ea typeface="宋体" panose="02010600030101010101" pitchFamily="2" charset="-122"/>
              </a:rPr>
              <a:t>吊车的选用应满足吊装高度及起重量的要求，主吊和副吊应根据计算确定。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2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钢筋笼吊点布置应根据吊装工艺和计算确定，并应进行钢筋笼整体起吊的刚度等安全验算，按计算结果配置吊具、吊点加固钢筋和吊筋等。吊筋长度应根据实测导墙标高确定。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3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钢筋笼起吊前应检查吊车回转半径</a:t>
            </a:r>
            <a:r>
              <a:rPr lang="en-US" altLang="zh-CN" dirty="0">
                <a:ea typeface="宋体" panose="02010600030101010101" pitchFamily="2" charset="-122"/>
              </a:rPr>
              <a:t>600mm</a:t>
            </a:r>
            <a:r>
              <a:rPr lang="zh-CN" altLang="en-US" dirty="0">
                <a:ea typeface="宋体" panose="02010600030101010101" pitchFamily="2" charset="-122"/>
              </a:rPr>
              <a:t>内无障碍物，并进行试吊。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4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钢筋笼吊放时应对准槽段中心线缓慢沉入，不得强行入槽。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5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钢筋笼的迎土面及迎坑面朝向应正确放置，严禁反放。</a:t>
            </a:r>
            <a:endParaRPr lang="zh-CN" altLang="en-US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6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钢筋笼应在清基后及时吊放。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7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异形槽段钢筋笼起吊前应对转角处进行加强处理，并随入槽过程逐渐割除。</a:t>
            </a:r>
            <a:endParaRPr lang="en-US" altLang="x-none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90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3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091">
                                            <p:txEl>
                                              <p:charRg st="36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1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091">
                                            <p:txEl>
                                              <p:charRg st="116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5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9091">
                                            <p:txEl>
                                              <p:charRg st="151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8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9091">
                                            <p:txEl>
                                              <p:charRg st="180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20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091">
                                            <p:txEl>
                                              <p:charRg st="207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223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9091">
                                            <p:txEl>
                                              <p:charRg st="223" end="2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advAuto="100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0114" name="Rectangle 2"/>
          <p:cNvSpPr>
            <a:spLocks noGrp="1"/>
          </p:cNvSpPr>
          <p:nvPr>
            <p:ph type="title"/>
          </p:nvPr>
        </p:nvSpPr>
        <p:spPr>
          <a:xfrm>
            <a:off x="457200" y="38100"/>
            <a:ext cx="8229600" cy="51816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钢筋笼制作质量控制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41987" name="内容占位符 41986" descr="IMG_4653"/>
          <p:cNvPicPr>
            <a:picLocks noChangeAspect="1"/>
          </p:cNvPicPr>
          <p:nvPr>
            <p:ph idx="1"/>
          </p:nvPr>
        </p:nvPicPr>
        <p:blipFill>
          <a:blip r:embed="rId3"/>
          <a:srcRect t="21159" r="3967" b="18124"/>
          <a:stretch>
            <a:fillRect/>
          </a:stretch>
        </p:blipFill>
        <p:spPr>
          <a:xfrm>
            <a:off x="652145" y="600075"/>
            <a:ext cx="7703185" cy="3498215"/>
          </a:xfrm>
        </p:spPr>
      </p:pic>
      <p:sp>
        <p:nvSpPr>
          <p:cNvPr id="41988" name="文本框 41987"/>
          <p:cNvSpPr txBox="1"/>
          <p:nvPr/>
        </p:nvSpPr>
        <p:spPr>
          <a:xfrm>
            <a:off x="664210" y="4098290"/>
            <a:ext cx="7679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钢筋加工场布设时候钢筋加工平台和存放平台采用C15素混凝土浇筑而成，加工场选在平整的场地上，浇筑混凝土时采用水准仪将加工平台顶面抄平，铺设纵横向工字钢架垫钢筋笼，纵横向工字钢应垂直，钢筋加工场电器设备需统一管理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1138" name="Rectangle 2"/>
          <p:cNvSpPr>
            <a:spLocks noGrp="1"/>
          </p:cNvSpPr>
          <p:nvPr>
            <p:ph type="title"/>
          </p:nvPr>
        </p:nvSpPr>
        <p:spPr>
          <a:xfrm>
            <a:off x="457200" y="-11430"/>
            <a:ext cx="8229600" cy="49403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钢筋笼现场图片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5781" name="Text Box 6"/>
          <p:cNvSpPr txBox="1"/>
          <p:nvPr/>
        </p:nvSpPr>
        <p:spPr>
          <a:xfrm>
            <a:off x="238125" y="1566863"/>
            <a:ext cx="576263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带注浆器的钢筋笼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7044" name="文本占位符 87043" descr="IMG_4845"/>
          <p:cNvPicPr>
            <a:picLocks noChangeAspect="1"/>
          </p:cNvPicPr>
          <p:nvPr>
            <p:ph type="body" idx="1"/>
          </p:nvPr>
        </p:nvPicPr>
        <p:blipFill>
          <a:blip r:embed="rId3"/>
          <a:srcRect r="12338"/>
          <a:stretch>
            <a:fillRect/>
          </a:stretch>
        </p:blipFill>
        <p:spPr>
          <a:xfrm>
            <a:off x="814388" y="617855"/>
            <a:ext cx="6034087" cy="4525963"/>
          </a:xfrm>
        </p:spPr>
      </p:pic>
      <p:sp>
        <p:nvSpPr>
          <p:cNvPr id="87045" name="文本框 87044"/>
          <p:cNvSpPr txBox="1"/>
          <p:nvPr/>
        </p:nvSpPr>
        <p:spPr>
          <a:xfrm>
            <a:off x="6848475" y="1011555"/>
            <a:ext cx="1838960" cy="3857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zh-CN" altLang="en-US" sz="2400" u="none" dirty="0">
                <a:latin typeface="Arial" panose="020B0604020202020204" pitchFamily="34" charset="0"/>
                <a:ea typeface="宋体" panose="02010600030101010101" pitchFamily="2" charset="-122"/>
              </a:rPr>
              <a:t>钢筋笼内设置纵横向桁架筋，每幅钢筋笼按要求设声测管、注浆管。</a:t>
            </a:r>
            <a:endParaRPr lang="zh-CN" altLang="en-US" sz="2400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7828" name="Text Box 6"/>
          <p:cNvSpPr txBox="1"/>
          <p:nvPr/>
        </p:nvSpPr>
        <p:spPr>
          <a:xfrm>
            <a:off x="755650" y="1566863"/>
            <a:ext cx="576263" cy="11874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定位器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IMG_8006"/>
          <p:cNvPicPr>
            <a:picLocks noChangeAspect="1"/>
          </p:cNvPicPr>
          <p:nvPr/>
        </p:nvPicPr>
        <p:blipFill>
          <a:blip r:embed="rId3"/>
          <a:srcRect l="11345" t="25179" r="36395" b="19454"/>
          <a:stretch>
            <a:fillRect/>
          </a:stretch>
        </p:blipFill>
        <p:spPr>
          <a:xfrm>
            <a:off x="2172335" y="769620"/>
            <a:ext cx="5256530" cy="417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7828" name="Text Box 6"/>
          <p:cNvSpPr txBox="1"/>
          <p:nvPr/>
        </p:nvSpPr>
        <p:spPr>
          <a:xfrm>
            <a:off x="755650" y="1566863"/>
            <a:ext cx="576263" cy="11874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定位器</a:t>
            </a:r>
            <a:endParaRPr lang="zh-CN" altLang="en-US" b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IMG_8006"/>
          <p:cNvPicPr>
            <a:picLocks noChangeAspect="1"/>
          </p:cNvPicPr>
          <p:nvPr/>
        </p:nvPicPr>
        <p:blipFill>
          <a:blip r:embed="rId3"/>
          <a:srcRect l="11345" t="25179" r="36395" b="19454"/>
          <a:stretch>
            <a:fillRect/>
          </a:stretch>
        </p:blipFill>
        <p:spPr>
          <a:xfrm>
            <a:off x="2171700" y="769620"/>
            <a:ext cx="5256530" cy="417639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4427855" y="2569210"/>
            <a:ext cx="1368425" cy="936625"/>
          </a:xfrm>
          <a:prstGeom prst="wedgeRoundRectCallout">
            <a:avLst>
              <a:gd name="adj1" fmla="val -31020"/>
              <a:gd name="adj2" fmla="val -8803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  <a:uFillTx/>
              </a:rPr>
              <a:t>定位器</a:t>
            </a:r>
            <a:endParaRPr lang="zh-CN" altLang="en-US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8852" name="Text Box 6"/>
          <p:cNvSpPr txBox="1"/>
          <p:nvPr/>
        </p:nvSpPr>
        <p:spPr>
          <a:xfrm>
            <a:off x="401003" y="1350963"/>
            <a:ext cx="576262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履带吊移动钢筋笼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9092" name="文本占位符 89091" descr="IMG_4656"/>
          <p:cNvPicPr>
            <a:picLocks noChangeAspect="1"/>
          </p:cNvPicPr>
          <p:nvPr>
            <p:ph type="body" idx="1"/>
          </p:nvPr>
        </p:nvPicPr>
        <p:blipFill>
          <a:blip r:embed="rId3"/>
          <a:stretch>
            <a:fillRect/>
          </a:stretch>
        </p:blipFill>
        <p:spPr>
          <a:xfrm>
            <a:off x="977265" y="689610"/>
            <a:ext cx="5746750" cy="4311015"/>
          </a:xfrm>
        </p:spPr>
      </p:pic>
      <p:sp>
        <p:nvSpPr>
          <p:cNvPr id="89093" name="文本框 89092"/>
          <p:cNvSpPr txBox="1"/>
          <p:nvPr/>
        </p:nvSpPr>
        <p:spPr>
          <a:xfrm>
            <a:off x="7007225" y="1001713"/>
            <a:ext cx="1665288" cy="3688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本工程地连墙钢筋笼重约</a:t>
            </a:r>
            <a:r>
              <a:rPr lang="en-US" altLang="zh-CN" u="none" dirty="0"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t，钢筋笼吊装时可配合</a:t>
            </a:r>
            <a:r>
              <a:rPr lang="en-US" altLang="zh-CN" u="none">
                <a:latin typeface="Arial" panose="020B0604020202020204" pitchFamily="34" charset="0"/>
                <a:ea typeface="宋体" panose="02010600030101010101" pitchFamily="2" charset="-122"/>
              </a:rPr>
              <a:t>150t</a:t>
            </a: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及</a:t>
            </a:r>
            <a:r>
              <a:rPr lang="en-US" altLang="zh-CN" u="none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u="none" dirty="0">
                <a:latin typeface="Arial" panose="020B0604020202020204" pitchFamily="34" charset="0"/>
                <a:ea typeface="宋体" panose="02010600030101010101" pitchFamily="2" charset="-122"/>
              </a:rPr>
              <a:t>0t的履带吊起吊，履带吊分主吊副吊，吊点可设12个或14个等，左图吊点为12个。</a:t>
            </a:r>
            <a:endParaRPr lang="zh-CN" altLang="en-US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79876" name="Text Box 6"/>
          <p:cNvSpPr txBox="1"/>
          <p:nvPr/>
        </p:nvSpPr>
        <p:spPr>
          <a:xfrm>
            <a:off x="1163638" y="1541463"/>
            <a:ext cx="576262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钢筋笼下放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3188" name="Picture 3" descr="IMG_0958"/>
          <p:cNvPicPr>
            <a:picLocks noChangeAspect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11350" y="694055"/>
            <a:ext cx="5715000" cy="4380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295015" y="11430"/>
            <a:ext cx="5742940" cy="619125"/>
          </a:xfrm>
        </p:spPr>
        <p:txBody>
          <a:bodyPr vert="horz" wrap="square" lIns="92367" tIns="46183" rIns="92367" bIns="46183" anchor="ctr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中国地下连续墙技术的发展情况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571500" y="971550"/>
            <a:ext cx="8229600" cy="3771636"/>
          </a:xfrm>
        </p:spPr>
        <p:txBody>
          <a:bodyPr vert="horz" wrap="square" lIns="92367" tIns="46183" rIns="92367" bIns="46183" anchor="t">
            <a:normAutofit fontScale="60000"/>
          </a:bodyPr>
          <a:p>
            <a:pPr eaLnBrk="1" hangingPunct="1"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1980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年应用地下连续墙为上海钢铁一厂的一号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高炉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解决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沉碴池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工程。</a:t>
            </a:r>
            <a:endParaRPr lang="zh-CN" altLang="en-US" dirty="0">
              <a:ea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1984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年引进日本制造的液压抓头成槽机组用于人民广场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地下变电站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工程的地下墙的成槽。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1996</a:t>
            </a:r>
            <a:r>
              <a:rPr lang="zh-CN" altLang="en-US" dirty="0">
                <a:ea typeface="宋体" panose="02010600030101010101" pitchFamily="2" charset="-122"/>
              </a:rPr>
              <a:t>年，我国首次引进一台</a:t>
            </a:r>
            <a:r>
              <a:rPr lang="en-US" altLang="zh-CN" dirty="0">
                <a:ea typeface="宋体" panose="02010600030101010101" pitchFamily="2" charset="-122"/>
              </a:rPr>
              <a:t>BC30</a:t>
            </a:r>
            <a:r>
              <a:rPr lang="zh-CN" altLang="en-US" dirty="0">
                <a:ea typeface="宋体" panose="02010600030101010101" pitchFamily="2" charset="-122"/>
              </a:rPr>
              <a:t>型液压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铣槽机</a:t>
            </a:r>
            <a:r>
              <a:rPr lang="zh-CN" altLang="en-US" dirty="0">
                <a:ea typeface="宋体" panose="02010600030101010101" pitchFamily="2" charset="-122"/>
              </a:rPr>
              <a:t>用于长江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三峡</a:t>
            </a:r>
            <a:r>
              <a:rPr lang="zh-CN" altLang="en-US" dirty="0">
                <a:ea typeface="宋体" panose="02010600030101010101" pitchFamily="2" charset="-122"/>
              </a:rPr>
              <a:t>二期工程。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</a:rPr>
              <a:t>8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2004</a:t>
            </a:r>
            <a:r>
              <a:rPr lang="zh-CN" altLang="en-US" dirty="0">
                <a:ea typeface="宋体" panose="02010600030101010101" pitchFamily="2" charset="-122"/>
              </a:rPr>
              <a:t>年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上海轨道交通</a:t>
            </a:r>
            <a:r>
              <a:rPr lang="en-US" altLang="zh-CN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4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号线</a:t>
            </a:r>
            <a:r>
              <a:rPr lang="zh-CN" altLang="en-US" dirty="0">
                <a:ea typeface="宋体" panose="02010600030101010101" pitchFamily="2" charset="-122"/>
              </a:rPr>
              <a:t>修复工程，地下连续墙厚</a:t>
            </a:r>
            <a:r>
              <a:rPr lang="en-US" altLang="zh-CN" dirty="0">
                <a:ea typeface="宋体" panose="02010600030101010101" pitchFamily="2" charset="-122"/>
              </a:rPr>
              <a:t>1200㎜</a:t>
            </a:r>
            <a:r>
              <a:rPr lang="zh-CN" altLang="en-US" dirty="0">
                <a:ea typeface="宋体" panose="02010600030101010101" pitchFamily="2" charset="-122"/>
              </a:rPr>
              <a:t>，地下连续墙深为</a:t>
            </a:r>
            <a:r>
              <a:rPr lang="en-US" altLang="zh-CN" dirty="0">
                <a:ea typeface="宋体" panose="02010600030101010101" pitchFamily="2" charset="-122"/>
              </a:rPr>
              <a:t>65m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</a:rPr>
              <a:t>9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2006</a:t>
            </a:r>
            <a:r>
              <a:rPr lang="zh-CN" altLang="en-US" dirty="0">
                <a:ea typeface="宋体" panose="02010600030101010101" pitchFamily="2" charset="-122"/>
              </a:rPr>
              <a:t>年 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南水北调</a:t>
            </a:r>
            <a:r>
              <a:rPr lang="zh-CN" altLang="en-US" dirty="0">
                <a:ea typeface="宋体" panose="02010600030101010101" pitchFamily="2" charset="-122"/>
              </a:rPr>
              <a:t>穿黄工程 地下连续墙厚</a:t>
            </a:r>
            <a:r>
              <a:rPr lang="en-US" altLang="zh-CN" dirty="0">
                <a:ea typeface="宋体" panose="02010600030101010101" pitchFamily="2" charset="-122"/>
              </a:rPr>
              <a:t>1500㎝</a:t>
            </a:r>
            <a:r>
              <a:rPr lang="zh-CN" altLang="en-US" dirty="0">
                <a:ea typeface="宋体" panose="02010600030101010101" pitchFamily="2" charset="-122"/>
              </a:rPr>
              <a:t>，深</a:t>
            </a:r>
            <a:r>
              <a:rPr lang="en-US" altLang="zh-CN" dirty="0">
                <a:ea typeface="宋体" panose="02010600030101010101" pitchFamily="2" charset="-122"/>
              </a:rPr>
              <a:t>76.6m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zh-CN" altLang="zh-CN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0114" name="Rectangle 2"/>
          <p:cNvSpPr>
            <a:spLocks noGrp="1"/>
          </p:cNvSpPr>
          <p:nvPr>
            <p:ph type="title"/>
          </p:nvPr>
        </p:nvSpPr>
        <p:spPr>
          <a:xfrm>
            <a:off x="457200" y="38100"/>
            <a:ext cx="8229600" cy="518160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钢筋笼制作质量控制</a:t>
            </a:r>
            <a:endParaRPr lang="zh-CN" altLang="x-none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4757" name="Rectangle 5"/>
          <p:cNvSpPr/>
          <p:nvPr/>
        </p:nvSpPr>
        <p:spPr>
          <a:xfrm>
            <a:off x="3729990" y="740093"/>
            <a:ext cx="25542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钢筋笼制作允许偏差</a:t>
            </a:r>
            <a:r>
              <a:rPr lang="zh-CN" altLang="en-GB" sz="20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GB" sz="20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74758" name="表格 74757"/>
          <p:cNvGraphicFramePr/>
          <p:nvPr/>
        </p:nvGraphicFramePr>
        <p:xfrm>
          <a:off x="345440" y="1159193"/>
          <a:ext cx="8426450" cy="3902075"/>
        </p:xfrm>
        <a:graphic>
          <a:graphicData uri="http://schemas.openxmlformats.org/drawingml/2006/table">
            <a:tbl>
              <a:tblPr/>
              <a:tblGrid>
                <a:gridCol w="1700213"/>
                <a:gridCol w="1190625"/>
                <a:gridCol w="3135312"/>
                <a:gridCol w="1292225"/>
                <a:gridCol w="1108075"/>
              </a:tblGrid>
              <a:tr h="579438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项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  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目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允许偏差（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mm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）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检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  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查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  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方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  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法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检查范围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检查频率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2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钢筋笼长度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±100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钢尺量，每片钢筋网检查上中下三处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每幅钢筋笼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3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钢筋笼宽度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0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，－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20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3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钢筋笼保护层厚度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0</a:t>
                      </a: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，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+10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3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钢筋笼安装深度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±50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3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2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主筋间距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±10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任取一断面，连续量取间距，取平均值作为一点，每片钢筋网上测四点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4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分布筋间距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±20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34963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预埋件中心位置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±10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钢尺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20%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预埋钢筋和接驳器中心位置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±10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zh-CN" altLang="en-GB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钢尺</a:t>
                      </a:r>
                      <a:endParaRPr lang="zh-CN" altLang="en-GB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algn="ctr" defTabSz="925830" eaLnBrk="1" hangingPunct="1">
                        <a:buNone/>
                      </a:pP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</a:rPr>
                        <a:t>20%</a:t>
                      </a:r>
                      <a:endParaRPr lang="en-US" altLang="zh-CN" sz="1600" b="0" dirty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14690" name="Rectangle 2"/>
          <p:cNvSpPr>
            <a:spLocks noGrp="1"/>
          </p:cNvSpPr>
          <p:nvPr>
            <p:ph idx="1"/>
          </p:nvPr>
        </p:nvSpPr>
        <p:spPr>
          <a:xfrm>
            <a:off x="2998153" y="2424430"/>
            <a:ext cx="3455987" cy="865188"/>
          </a:xfrm>
        </p:spPr>
        <p:txBody>
          <a:bodyPr vert="horz" wrap="square" lIns="92367" tIns="46183" rIns="92367" bIns="46183" anchor="t">
            <a:normAutofit fontScale="90000"/>
          </a:bodyPr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  <a:ea typeface="宋体" panose="02010600030101010101" pitchFamily="2" charset="-122"/>
              </a:rPr>
              <a:t>浇筑水下混凝土</a:t>
            </a:r>
            <a:endParaRPr lang="zh-CN" altLang="x-none" sz="3600" b="1" dirty="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dvAuto="100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6258" name="Rectangle 2"/>
          <p:cNvSpPr>
            <a:spLocks noGrp="1"/>
          </p:cNvSpPr>
          <p:nvPr>
            <p:ph type="title"/>
          </p:nvPr>
        </p:nvSpPr>
        <p:spPr>
          <a:xfrm>
            <a:off x="457200" y="45720"/>
            <a:ext cx="8229600" cy="43751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水下混凝土配置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x-none" dirty="0"/>
          </a:p>
        </p:txBody>
      </p:sp>
      <p:sp>
        <p:nvSpPr>
          <p:cNvPr id="96259" name="Rectangle 3"/>
          <p:cNvSpPr>
            <a:spLocks noGrp="1"/>
          </p:cNvSpPr>
          <p:nvPr>
            <p:ph type="body" sz="half" idx="1"/>
          </p:nvPr>
        </p:nvSpPr>
        <p:spPr>
          <a:xfrm>
            <a:off x="307975" y="776288"/>
            <a:ext cx="8066088" cy="1873250"/>
          </a:xfrm>
        </p:spPr>
        <p:txBody>
          <a:bodyPr vert="horz" wrap="square" lIns="92367" tIns="46183" rIns="92367" bIns="46183" anchor="t">
            <a:normAutofit fontScale="60000"/>
          </a:bodyPr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1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zh-CN" altLang="en-US" dirty="0">
                <a:ea typeface="宋体" panose="02010600030101010101" pitchFamily="2" charset="-122"/>
              </a:rPr>
              <a:t>、水下混凝土应具备良好的和易性，初凝时间应满足浇筑要求，现场混凝土坍落度宜为</a:t>
            </a:r>
            <a:r>
              <a:rPr lang="en-US" altLang="zh-CN" dirty="0">
                <a:ea typeface="宋体" panose="02010600030101010101" pitchFamily="2" charset="-122"/>
              </a:rPr>
              <a:t>200mm±20mm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2</a:t>
            </a:r>
            <a:r>
              <a:rPr lang="zh-CN" altLang="en-US" b="1" dirty="0">
                <a:ea typeface="宋体" panose="02010600030101010101" pitchFamily="2" charset="-122"/>
              </a:rPr>
              <a:t>、</a:t>
            </a:r>
            <a:r>
              <a:rPr lang="zh-CN" altLang="en-US" dirty="0">
                <a:ea typeface="宋体" panose="02010600030101010101" pitchFamily="2" charset="-122"/>
              </a:rPr>
              <a:t> 水下混凝土配制强度等级应先进行试验，然后参照下表确定。</a:t>
            </a:r>
            <a:endParaRPr lang="en-US" altLang="x-none" dirty="0"/>
          </a:p>
        </p:txBody>
      </p:sp>
      <p:sp>
        <p:nvSpPr>
          <p:cNvPr id="81925" name="Rectangle 5"/>
          <p:cNvSpPr/>
          <p:nvPr/>
        </p:nvSpPr>
        <p:spPr>
          <a:xfrm>
            <a:off x="2973388" y="3008313"/>
            <a:ext cx="39449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混凝土设计强度等级对照表</a:t>
            </a:r>
            <a:r>
              <a:rPr lang="zh-CN" altLang="en-GB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GB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6349" name="Group 93"/>
          <p:cNvGraphicFramePr>
            <a:graphicFrameLocks noGrp="1"/>
          </p:cNvGraphicFramePr>
          <p:nvPr/>
        </p:nvGraphicFramePr>
        <p:xfrm>
          <a:off x="238125" y="3729038"/>
          <a:ext cx="8423275" cy="1042988"/>
        </p:xfrm>
        <a:graphic>
          <a:graphicData uri="http://schemas.openxmlformats.org/drawingml/2006/table">
            <a:tbl>
              <a:tblPr/>
              <a:tblGrid>
                <a:gridCol w="2800350"/>
                <a:gridCol w="1195388"/>
                <a:gridCol w="885825"/>
                <a:gridCol w="887412"/>
                <a:gridCol w="885825"/>
                <a:gridCol w="884238"/>
                <a:gridCol w="884237"/>
              </a:tblGrid>
              <a:tr h="522288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混凝土设计强度等级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C40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C45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C50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水下混凝土配制强度等级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C40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C50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C55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C60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259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5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6259">
                                            <p:txEl>
                                              <p:charRg st="52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 advAuto="100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7282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609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水下混凝土浇筑施工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x-none" dirty="0"/>
          </a:p>
        </p:txBody>
      </p:sp>
      <p:sp>
        <p:nvSpPr>
          <p:cNvPr id="97283" name="Rectangle 3"/>
          <p:cNvSpPr>
            <a:spLocks noGrp="1"/>
          </p:cNvSpPr>
          <p:nvPr>
            <p:ph idx="1"/>
          </p:nvPr>
        </p:nvSpPr>
        <p:spPr>
          <a:xfrm>
            <a:off x="251460" y="669290"/>
            <a:ext cx="8641080" cy="4832350"/>
          </a:xfrm>
        </p:spPr>
        <p:txBody>
          <a:bodyPr vert="horz" wrap="square" lIns="92367" tIns="46183" rIns="92367" bIns="46183" anchor="t">
            <a:normAutofit lnSpcReduction="20000"/>
          </a:bodyPr>
          <a:p>
            <a:pPr eaLnBrk="1" hangingPunct="1">
              <a:lnSpc>
                <a:spcPct val="15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、导管宜采用直径为</a:t>
            </a:r>
            <a:r>
              <a:rPr lang="en-US" altLang="zh-CN" sz="2200" dirty="0">
                <a:solidFill>
                  <a:srgbClr val="0000FF"/>
                </a:solidFill>
                <a:ea typeface="宋体" panose="02010600030101010101" pitchFamily="2" charset="-122"/>
              </a:rPr>
              <a:t>200mm</a:t>
            </a:r>
            <a:r>
              <a:rPr lang="zh-CN" altLang="en-US" sz="2200" dirty="0">
                <a:solidFill>
                  <a:srgbClr val="0000FF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solidFill>
                  <a:srgbClr val="0000FF"/>
                </a:solidFill>
                <a:ea typeface="宋体" panose="02010600030101010101" pitchFamily="2" charset="-122"/>
              </a:rPr>
              <a:t>300mm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的多节钢管，管节连接应密封、牢固，施工前应试拼并进行水密性试验。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、导管水平布置距离不应大于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3m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，距槽段两侧端部不应大于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1.5m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r>
              <a:rPr lang="zh-CN" altLang="en-US" sz="2200" dirty="0">
                <a:solidFill>
                  <a:srgbClr val="0000FF"/>
                </a:solidFill>
                <a:ea typeface="宋体" panose="02010600030101010101" pitchFamily="2" charset="-122"/>
              </a:rPr>
              <a:t>导管下端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距离槽底宜为</a:t>
            </a:r>
            <a:r>
              <a:rPr lang="en-US" altLang="zh-CN" sz="2200" dirty="0">
                <a:solidFill>
                  <a:srgbClr val="0000FF"/>
                </a:solidFill>
                <a:ea typeface="宋体" panose="02010600030101010101" pitchFamily="2" charset="-122"/>
              </a:rPr>
              <a:t>300mm</a:t>
            </a:r>
            <a:r>
              <a:rPr lang="zh-CN" altLang="en-US" sz="2200" dirty="0">
                <a:solidFill>
                  <a:srgbClr val="0000FF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solidFill>
                  <a:srgbClr val="0000FF"/>
                </a:solidFill>
                <a:ea typeface="宋体" panose="02010600030101010101" pitchFamily="2" charset="-122"/>
              </a:rPr>
              <a:t>500mm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导管内应放置隔水栓。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、浇筑水下混凝土应符合下列规定：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1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）钢筋笼吊放就位后应及时灌注混凝土，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间隔不宜超过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4h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2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）混凝土初灌后，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混凝土中导管埋深应大于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500mm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3</a:t>
            </a:r>
            <a:r>
              <a:rPr lang="zh-CN" altLang="en-US" sz="2200" b="1" dirty="0">
                <a:solidFill>
                  <a:schemeClr val="tx1"/>
                </a:solidFill>
                <a:ea typeface="宋体" panose="02010600030101010101" pitchFamily="2" charset="-122"/>
              </a:rPr>
              <a:t>）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混凝土浇筑应均匀连续，间隔时间不宜超过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30min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altLang="x-none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728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5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7283">
                                            <p:txEl>
                                              <p:charRg st="5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12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283">
                                            <p:txEl>
                                              <p:charRg st="120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138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283">
                                            <p:txEl>
                                              <p:charRg st="138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17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charRg st="170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200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7283">
                                            <p:txEl>
                                              <p:charRg st="200" end="2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advAuto="100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7282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609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水下混凝土浇筑施工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x-none" dirty="0"/>
          </a:p>
        </p:txBody>
      </p:sp>
      <p:sp>
        <p:nvSpPr>
          <p:cNvPr id="97283" name="Rectangle 3"/>
          <p:cNvSpPr>
            <a:spLocks noGrp="1"/>
          </p:cNvSpPr>
          <p:nvPr>
            <p:ph idx="1"/>
          </p:nvPr>
        </p:nvSpPr>
        <p:spPr>
          <a:xfrm>
            <a:off x="251460" y="589280"/>
            <a:ext cx="8641080" cy="4544060"/>
          </a:xfrm>
        </p:spPr>
        <p:txBody>
          <a:bodyPr vert="horz" wrap="square" lIns="92367" tIns="46183" rIns="92367" bIns="46183" anchor="t">
            <a:normAutofit lnSpcReduction="20000"/>
          </a:bodyPr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4</a:t>
            </a:r>
            <a:r>
              <a:rPr lang="zh-CN" altLang="en-US" sz="2200" b="1" dirty="0">
                <a:solidFill>
                  <a:schemeClr val="tx1"/>
                </a:solidFill>
                <a:ea typeface="宋体" panose="02010600030101010101" pitchFamily="2" charset="-122"/>
              </a:rPr>
              <a:t>）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槽内混凝土面上升速度不宜小于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3m/h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，同时不宜大于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5m/h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；导管混凝土埋入混凝土深度应为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2m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4m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，相邻两导管间混凝土高差应小于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0.5m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5</a:t>
            </a:r>
            <a:r>
              <a:rPr lang="zh-CN" altLang="en-US" sz="2200" b="1" dirty="0">
                <a:solidFill>
                  <a:schemeClr val="tx1"/>
                </a:solidFill>
                <a:ea typeface="宋体" panose="02010600030101010101" pitchFamily="2" charset="-122"/>
              </a:rPr>
              <a:t>）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混凝土浇筑面宜高出设计标高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300mm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500mm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凿去浮浆后的墙顶标高和墙体混凝土强度应满足设计要求。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   6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）每根导管分担的浇筑面积应基本均等。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、墙顶落低</a:t>
            </a:r>
            <a:r>
              <a:rPr lang="en-US" altLang="zh-CN" sz="2200" dirty="0">
                <a:solidFill>
                  <a:schemeClr val="tx1"/>
                </a:solidFill>
                <a:ea typeface="宋体" panose="02010600030101010101" pitchFamily="2" charset="-122"/>
              </a:rPr>
              <a:t>3m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以上的地下连续墙，墙顶设计标高以上宜采用低强度等级混凝土或水泥砂浆隔幅填充，其余槽段采用砂土填实。</a:t>
            </a:r>
            <a:endParaRPr lang="zh-CN" altLang="en-US" sz="22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200" b="1" dirty="0">
                <a:solidFill>
                  <a:schemeClr val="tx1"/>
                </a:solidFill>
                <a:ea typeface="宋体" panose="02010600030101010101" pitchFamily="2" charset="-122"/>
              </a:rPr>
              <a:t>5</a:t>
            </a:r>
            <a:r>
              <a:rPr lang="zh-CN" altLang="en-US" sz="2200" dirty="0">
                <a:solidFill>
                  <a:schemeClr val="tx1"/>
                </a:solidFill>
                <a:ea typeface="宋体" panose="02010600030101010101" pitchFamily="2" charset="-122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浇筑混凝土的充盈系数应为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1.0~1.2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altLang="x-none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231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7283">
                                            <p:txEl>
                                              <p:charRg st="231" end="3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306" end="3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7283">
                                            <p:txEl>
                                              <p:charRg st="306" end="3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363" end="3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283">
                                            <p:txEl>
                                              <p:charRg st="363" end="3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386" end="4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283">
                                            <p:txEl>
                                              <p:charRg st="386" end="4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444" end="4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charRg st="444" end="4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advAuto="100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pic>
        <p:nvPicPr>
          <p:cNvPr id="83971" name="Picture 7" descr="CIMG1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745" y="885190"/>
            <a:ext cx="5501640" cy="4124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Text Box 8"/>
          <p:cNvSpPr txBox="1"/>
          <p:nvPr/>
        </p:nvSpPr>
        <p:spPr>
          <a:xfrm>
            <a:off x="7380605" y="1426210"/>
            <a:ext cx="576263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25830">
              <a:spcBef>
                <a:spcPct val="50000"/>
              </a:spcBef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混凝土浇筑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4994" name="Rectangle 2"/>
          <p:cNvSpPr>
            <a:spLocks noGrp="1"/>
          </p:cNvSpPr>
          <p:nvPr>
            <p:ph type="title"/>
          </p:nvPr>
        </p:nvSpPr>
        <p:spPr>
          <a:xfrm>
            <a:off x="537210" y="-4445"/>
            <a:ext cx="8229600" cy="56324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墙底注浆施工控制要求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4995" name="Rectangle 3"/>
          <p:cNvSpPr>
            <a:spLocks noGrp="1"/>
          </p:cNvSpPr>
          <p:nvPr>
            <p:ph idx="1"/>
          </p:nvPr>
        </p:nvSpPr>
        <p:spPr>
          <a:xfrm>
            <a:off x="502920" y="589280"/>
            <a:ext cx="8641080" cy="4696460"/>
          </a:xfrm>
        </p:spPr>
        <p:txBody>
          <a:bodyPr vert="horz" wrap="square" lIns="92367" tIns="46183" rIns="92367" bIns="46183" anchor="t">
            <a:normAutofit fontScale="90000" lnSpcReduction="20000"/>
          </a:bodyPr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1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墙底注浆</a:t>
            </a:r>
            <a:r>
              <a:rPr lang="zh-CN" altLang="en-US" sz="2200" dirty="0">
                <a:ea typeface="宋体" panose="02010600030101010101" pitchFamily="2" charset="-122"/>
              </a:rPr>
              <a:t>应在墙体混凝土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达到设计强度后方可进行</a:t>
            </a:r>
            <a:r>
              <a:rPr lang="zh-CN" altLang="en-US" sz="2200" dirty="0">
                <a:ea typeface="宋体" panose="02010600030101010101" pitchFamily="2" charset="-122"/>
              </a:rPr>
              <a:t>。</a:t>
            </a:r>
            <a:endParaRPr lang="zh-CN" altLang="en-US" sz="22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2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注浆管应采用钢管，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单幅槽段注浆管数量不应少于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根，</a:t>
            </a:r>
            <a:r>
              <a:rPr lang="zh-CN" altLang="en-US" sz="2200" dirty="0">
                <a:ea typeface="宋体" panose="02010600030101010101" pitchFamily="2" charset="-122"/>
              </a:rPr>
              <a:t>注浆管与钢筋笼应固定牢靠。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注浆管下段应伸至槽底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200mm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500mm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3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注浆器应采用单向阀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，应能承受大于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1MPa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的静水压力。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4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注浆量应符合设计要求，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注浆压力应控制在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0.2MPa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0.4MPa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之间。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5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地下连续墙混凝土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初凝后终凝前应用高压水劈通压浆管路。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6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注浆液应采用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P.O.42.5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级水泥配置；水灰比宜为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0.5~0.6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zh-CN" altLang="en-US" sz="2200" dirty="0">
                <a:ea typeface="宋体" panose="02010600030101010101" pitchFamily="2" charset="-122"/>
              </a:rPr>
              <a:t>浆液应过滤，滤网网眼应小于</a:t>
            </a:r>
            <a:r>
              <a:rPr lang="en-US" altLang="zh-CN" sz="2200" dirty="0">
                <a:ea typeface="宋体" panose="02010600030101010101" pitchFamily="2" charset="-122"/>
              </a:rPr>
              <a:t>40μm</a:t>
            </a:r>
            <a:r>
              <a:rPr lang="zh-CN" altLang="en-US" sz="2200" dirty="0">
                <a:ea typeface="宋体" panose="02010600030101010101" pitchFamily="2" charset="-122"/>
              </a:rPr>
              <a:t>。</a:t>
            </a:r>
            <a:endParaRPr lang="zh-CN" altLang="en-US" sz="22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7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满足下列条件之一可终止注浆：</a:t>
            </a:r>
            <a:endParaRPr lang="zh-CN" altLang="en-US" sz="22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   1</a:t>
            </a:r>
            <a:r>
              <a:rPr lang="zh-CN" altLang="en-US" sz="2200" b="1" dirty="0">
                <a:ea typeface="宋体" panose="02010600030101010101" pitchFamily="2" charset="-122"/>
              </a:rPr>
              <a:t>）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注浆总量达到设计要求。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   2</a:t>
            </a:r>
            <a:r>
              <a:rPr lang="zh-CN" altLang="en-US" sz="2200" b="1" dirty="0">
                <a:ea typeface="宋体" panose="02010600030101010101" pitchFamily="2" charset="-122"/>
              </a:rPr>
              <a:t>）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注浆量达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80%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以上，且压力达到</a:t>
            </a:r>
            <a:r>
              <a:rPr lang="en-US" altLang="zh-CN" sz="2200" b="1" dirty="0">
                <a:solidFill>
                  <a:srgbClr val="FF0000"/>
                </a:solidFill>
                <a:ea typeface="宋体" panose="02010600030101010101" pitchFamily="2" charset="-122"/>
              </a:rPr>
              <a:t>2MPa</a:t>
            </a:r>
            <a:r>
              <a:rPr lang="zh-CN" altLang="en-US" sz="2200" b="1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457200" y="86995"/>
            <a:ext cx="8229600" cy="47180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地下连续墙质量控制要求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6019" name="Rectangle 3"/>
          <p:cNvSpPr>
            <a:spLocks noGrp="1"/>
          </p:cNvSpPr>
          <p:nvPr>
            <p:ph type="body" sz="half" idx="1"/>
          </p:nvPr>
        </p:nvSpPr>
        <p:spPr>
          <a:xfrm>
            <a:off x="215265" y="802005"/>
            <a:ext cx="8713470" cy="4413885"/>
          </a:xfrm>
        </p:spPr>
        <p:txBody>
          <a:bodyPr vert="horz" wrap="square" lIns="92367" tIns="46183" rIns="92367" bIns="46183" anchor="t">
            <a:norm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200" dirty="0"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ea typeface="宋体" panose="02010600030101010101" pitchFamily="2" charset="-122"/>
              </a:rPr>
              <a:t>、混凝土坍落度检验每幅槽段不应少于</a:t>
            </a:r>
            <a:r>
              <a:rPr lang="en-US" altLang="zh-CN" sz="2200" dirty="0">
                <a:ea typeface="宋体" panose="02010600030101010101" pitchFamily="2" charset="-122"/>
              </a:rPr>
              <a:t>3</a:t>
            </a:r>
            <a:r>
              <a:rPr lang="zh-CN" altLang="en-US" sz="2200" dirty="0">
                <a:ea typeface="宋体" panose="02010600030101010101" pitchFamily="2" charset="-122"/>
              </a:rPr>
              <a:t>次；抗压强度试件每一槽段不应少于一组，且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每</a:t>
            </a:r>
            <a:r>
              <a:rPr lang="en-US" altLang="zh-CN" sz="2200" dirty="0">
                <a:solidFill>
                  <a:srgbClr val="FF0000"/>
                </a:solidFill>
                <a:ea typeface="宋体" panose="02010600030101010101" pitchFamily="2" charset="-122"/>
              </a:rPr>
              <a:t>100m</a:t>
            </a:r>
            <a:r>
              <a:rPr lang="en-US" altLang="zh-CN" sz="22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200" dirty="0">
                <a:solidFill>
                  <a:srgbClr val="FF0000"/>
                </a:solidFill>
                <a:ea typeface="宋体" panose="02010600030101010101" pitchFamily="2" charset="-122"/>
              </a:rPr>
              <a:t>混凝土不应少于一组</a:t>
            </a:r>
            <a:r>
              <a:rPr lang="zh-CN" altLang="en-US" sz="2200" dirty="0">
                <a:ea typeface="宋体" panose="02010600030101010101" pitchFamily="2" charset="-122"/>
              </a:rPr>
              <a:t>；永久地下连续墙每</a:t>
            </a:r>
            <a:r>
              <a:rPr lang="en-US" altLang="zh-CN" sz="2200" dirty="0">
                <a:ea typeface="宋体" panose="02010600030101010101" pitchFamily="2" charset="-122"/>
              </a:rPr>
              <a:t>5</a:t>
            </a:r>
            <a:r>
              <a:rPr lang="zh-CN" altLang="en-US" sz="2200" dirty="0">
                <a:ea typeface="宋体" panose="02010600030101010101" pitchFamily="2" charset="-122"/>
              </a:rPr>
              <a:t>个槽段应做抗渗试件一组。</a:t>
            </a:r>
            <a:endParaRPr lang="zh-CN" altLang="en-US" sz="22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2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混凝土抗压强度和抗渗压力应符合设计要求，墙面应无露筋和夹泥现象。</a:t>
            </a:r>
            <a:endParaRPr lang="zh-CN" altLang="en-US" sz="22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200" dirty="0">
                <a:ea typeface="宋体" panose="02010600030101010101" pitchFamily="2" charset="-122"/>
              </a:rPr>
              <a:t>永久地下连续墙混凝土的密实度宜采用超声波检查，总抽取比例为</a:t>
            </a:r>
            <a:r>
              <a:rPr lang="en-US" altLang="zh-CN" sz="2200" dirty="0">
                <a:ea typeface="宋体" panose="02010600030101010101" pitchFamily="2" charset="-122"/>
              </a:rPr>
              <a:t>20%</a:t>
            </a:r>
            <a:r>
              <a:rPr lang="zh-CN" altLang="en-US" sz="2200" dirty="0">
                <a:ea typeface="宋体" panose="02010600030101010101" pitchFamily="2" charset="-122"/>
              </a:rPr>
              <a:t>；需要时采用钻孔抽芯检查强度。</a:t>
            </a:r>
            <a:endParaRPr lang="zh-CN" altLang="en-US" sz="22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200" b="1" dirty="0">
                <a:ea typeface="宋体" panose="02010600030101010101" pitchFamily="2" charset="-122"/>
              </a:rPr>
              <a:t>3</a:t>
            </a:r>
            <a:r>
              <a:rPr lang="zh-CN" altLang="en-US" sz="2200" b="1" dirty="0">
                <a:ea typeface="宋体" panose="02010600030101010101" pitchFamily="2" charset="-122"/>
              </a:rPr>
              <a:t>、</a:t>
            </a:r>
            <a:r>
              <a:rPr lang="zh-CN" altLang="en-US" sz="2200" dirty="0">
                <a:ea typeface="宋体" panose="02010600030101010101" pitchFamily="2" charset="-122"/>
              </a:rPr>
              <a:t>地下连续墙各部位允许偏差应符合下表的规定。</a:t>
            </a:r>
            <a:endParaRPr lang="zh-CN" altLang="en-US" sz="2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457200" y="86995"/>
            <a:ext cx="8229600" cy="471805"/>
          </a:xfrm>
        </p:spPr>
        <p:txBody>
          <a:bodyPr vert="horz" wrap="square" lIns="92367" tIns="46183" rIns="92367" bIns="46183" anchor="ctr">
            <a:normAutofit fontScale="90000"/>
          </a:bodyPr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地下连续墙质量控制要求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17916" name="Group 156"/>
          <p:cNvGraphicFramePr>
            <a:graphicFrameLocks noGrp="1"/>
          </p:cNvGraphicFramePr>
          <p:nvPr/>
        </p:nvGraphicFramePr>
        <p:xfrm>
          <a:off x="1007428" y="1394460"/>
          <a:ext cx="7127875" cy="2925763"/>
        </p:xfrm>
        <a:graphic>
          <a:graphicData uri="http://schemas.openxmlformats.org/drawingml/2006/table">
            <a:tbl>
              <a:tblPr/>
              <a:tblGrid>
                <a:gridCol w="2052637"/>
                <a:gridCol w="2301875"/>
                <a:gridCol w="2773363"/>
              </a:tblGrid>
              <a:tr h="0">
                <a:tc rowSpan="2"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项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允许偏差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169863">
                <a:tc vMerge="1">
                  <a:tcPr/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临时结构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永久结构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平面位置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±30mm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+30 mm</a:t>
                      </a:r>
                      <a:endParaRPr kumimoji="0" lang="en-GB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2519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平整度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垂直度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1/200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1/300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预留孔洞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预埋件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预埋连接钢筋</a:t>
                      </a:r>
                      <a:endParaRPr kumimoji="0" lang="zh-CN" alt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2519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mm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29590" y="1943100"/>
            <a:ext cx="7969885" cy="1828800"/>
          </a:xfrm>
          <a:prstGeom prst="rect">
            <a:avLst/>
          </a:prstGeom>
        </p:spPr>
        <p:txBody>
          <a:bodyPr vert="horz" wrap="square" lIns="92367" tIns="46183" rIns="92367" bIns="46183" rtlCol="0" anchor="t">
            <a:normAutofit/>
          </a:bodyPr>
          <a:p>
            <a:pPr marL="342900" lvl="0" indent="-342900" algn="l">
              <a:spcBef>
                <a:spcPct val="20000"/>
              </a:spcBef>
              <a:buFont typeface="Arial" panose="020B0604020202020204" pitchFamily="34" charset="0"/>
            </a:pPr>
            <a:endParaRPr lang="zh-CN" altLang="en-US" sz="3600" b="1" dirty="0">
              <a:solidFill>
                <a:schemeClr val="folHlink"/>
              </a:solidFill>
              <a:ea typeface="宋体" panose="02010600030101010101" pitchFamily="2" charset="-122"/>
              <a:sym typeface="+mn-ea"/>
            </a:endParaRPr>
          </a:p>
          <a:p>
            <a:pPr marL="342900" lvl="0" indent="-342900"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folHlink"/>
                </a:solidFill>
                <a:ea typeface="宋体" panose="02010600030101010101" pitchFamily="2" charset="-122"/>
                <a:sym typeface="+mn-ea"/>
              </a:rPr>
              <a:t>第四部分 地下连续墙施工常见问题及处理措施</a:t>
            </a:r>
            <a:endParaRPr lang="zh-CN" altLang="en-US" sz="2800" b="1" dirty="0">
              <a:solidFill>
                <a:schemeClr val="folHlink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488440" y="2309495"/>
            <a:ext cx="6160135" cy="720725"/>
          </a:xfrm>
        </p:spPr>
        <p:txBody>
          <a:bodyPr vert="horz" wrap="square" lIns="92367" tIns="46183" rIns="92367" bIns="46183" numCol="1" anchor="t" anchorCtr="0" compatLnSpc="1">
            <a:normAutofit fontScale="90000"/>
          </a:bodyPr>
          <a:p>
            <a:pPr marL="0" marR="0" lvl="0" indent="0" algn="ctr" defTabSz="9251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第二部分    地下连续墙的主要应用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251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0" i="0" u="none" strike="noStrike" kern="0" cap="none" spc="0" normalizeH="0" baseline="0" noProof="1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7985" y="-2132965"/>
            <a:ext cx="14999970" cy="998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dvAuto="100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933450" y="1470660"/>
            <a:ext cx="5867400" cy="27736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⑴ 塌孔预防及处理措施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469900"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⑵ 成槽垂直度控制措施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469900"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⑶ 地连墙夹渣和渗漏水预防措施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469900"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⑷ 地连墙露筋预防措施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469900"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⑸ 混凝土绕流预防及处理措施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1940" y="666750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⑴ 塌孔预防及处理措施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411480" y="1024890"/>
            <a:ext cx="8458200" cy="4191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① 改善泥浆性能。在泥浆中加入适量的</a:t>
            </a:r>
            <a:r>
              <a:rPr lang="en-US" sz="2000" dirty="0">
                <a:ea typeface="宋体" panose="02010600030101010101" pitchFamily="2" charset="-122"/>
              </a:rPr>
              <a:t>CMC</a:t>
            </a:r>
            <a:r>
              <a:rPr lang="zh-CN" altLang="en-US" sz="2000" dirty="0">
                <a:ea typeface="宋体" panose="02010600030101010101" pitchFamily="2" charset="-122"/>
              </a:rPr>
              <a:t>和聚丙烯酰胺以提高泥浆粘度，增大槽内泥浆压力和形成泥皮的能力。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② 施工中出现漏浆应及时补充泥浆，始终维持稳定槽段所必须的液位高度，保证泥浆液面比地下水位高。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③ 施工过程中严格控制地面荷载，用厚钢板来分散液压抓斗、履带吊对槽壁引起的侧压力。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④ 安放钢筋笼做到稳、准、平，防止钢筋笼破坏槽壁。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⑤ 优化各工序施工方案，加强工序间的衔接，尽量控制槽壁的暴露时间在</a:t>
            </a:r>
            <a:r>
              <a:rPr lang="en-US" sz="2000" dirty="0">
                <a:ea typeface="宋体" panose="02010600030101010101" pitchFamily="2" charset="-122"/>
              </a:rPr>
              <a:t>8h</a:t>
            </a:r>
            <a:r>
              <a:rPr lang="zh-CN" altLang="en-US" sz="2000" dirty="0">
                <a:ea typeface="宋体" panose="02010600030101010101" pitchFamily="2" charset="-122"/>
              </a:rPr>
              <a:t>以内。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270510" y="678180"/>
            <a:ext cx="5867400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⑵ 成槽垂直度控制措施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34340" y="1154430"/>
            <a:ext cx="8458200" cy="3886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① 施工过程中密切监视测斜仪，随时进行调整。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② 合理安排槽段开挖顺序，使抓斗两侧的阻力均衡。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③ 如遇较大孤石、探头石应辅以冲击钻破碎。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④ 偏差严重时，应回填砂粘土到偏孔处</a:t>
            </a:r>
            <a:r>
              <a:rPr lang="en-US" sz="2000" dirty="0">
                <a:ea typeface="宋体" panose="02010600030101010101" pitchFamily="2" charset="-122"/>
              </a:rPr>
              <a:t>1m</a:t>
            </a:r>
            <a:r>
              <a:rPr lang="zh-CN" altLang="en-US" sz="2000" dirty="0">
                <a:ea typeface="宋体" panose="02010600030101010101" pitchFamily="2" charset="-122"/>
              </a:rPr>
              <a:t>以上，待沉积密实后，再重新成槽。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1262380" indent="-274955">
              <a:lnSpc>
                <a:spcPct val="150000"/>
              </a:lnSpc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⑤ 成槽过程中导杆应轻提慢放，成槽掘进速度控制在</a:t>
            </a:r>
            <a:r>
              <a:rPr lang="en-US" sz="2000" dirty="0">
                <a:ea typeface="宋体" panose="02010600030101010101" pitchFamily="2" charset="-122"/>
              </a:rPr>
              <a:t>15m/h</a:t>
            </a:r>
            <a:r>
              <a:rPr lang="zh-CN" altLang="en-US" sz="2000" dirty="0">
                <a:ea typeface="宋体" panose="02010600030101010101" pitchFamily="2" charset="-122"/>
              </a:rPr>
              <a:t>左右。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04800" y="678180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⑶ 地连墙夹渣和渗漏水预防措施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3870" y="1379220"/>
            <a:ext cx="8458200" cy="3276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① 刷槽时刷壁器采用偏心吊置，上下刷动不少于</a:t>
            </a:r>
            <a:r>
              <a:rPr lang="en-US" altLang="zh-CN" sz="2000"/>
              <a:t>10</a:t>
            </a:r>
            <a:r>
              <a:rPr lang="zh-CN" altLang="en-US" sz="2000"/>
              <a:t>次。提升上来的刷壁器上是否有泥块是刷壁是否可以结束的标准。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② 清底工作要彻底，清底时严格控制每斗进尺量不超过</a:t>
            </a:r>
            <a:r>
              <a:rPr lang="en-US" altLang="zh-CN" sz="2000"/>
              <a:t>15cm</a:t>
            </a:r>
            <a:r>
              <a:rPr lang="zh-CN" altLang="en-US" sz="2000"/>
              <a:t>，防止泥块在砼中形成夹心现象，引起地下连续墙漏水。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③ 严格泥浆管理，对比重粘度含砂率超标的泥浆坚决废弃。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④ 钢筋笼下放后，附近不得有大型机械行走，以免砼浇注时塌方。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⑤ 浇砼时严格控制导管埋深，严禁出现提空导管。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81000" y="678180"/>
            <a:ext cx="5867400" cy="466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⑷ 地连墙露筋预防措施</a:t>
            </a:r>
            <a:endParaRPr lang="en-US" altLang="zh-CN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42900" y="1144905"/>
            <a:ext cx="8458200" cy="239585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① 钢筋笼必须在水平的钢筋平台上按设计尺寸制作，必须保证有足够的刚度，防止起吊变形。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② 钢筋笼吊放过程必须小心平稳，不得强行冲放。</a:t>
            </a:r>
            <a:endParaRPr lang="zh-CN" altLang="en-US" sz="2000"/>
          </a:p>
          <a:p>
            <a:pPr marL="1349375" indent="-274955">
              <a:lnSpc>
                <a:spcPct val="150000"/>
              </a:lnSpc>
            </a:pPr>
            <a:r>
              <a:rPr lang="zh-CN" altLang="en-US" sz="2000"/>
              <a:t>③ 加强钢筋笼保护层垫块的设置，使垫块发挥其应有的作用。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57905" y="44450"/>
            <a:ext cx="5490845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地下连续墙施工常见问题及处理措施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81000" y="666750"/>
            <a:ext cx="5867400" cy="4419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46990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⑸ 混凝土绕流预防及处理措施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81000" y="1234440"/>
            <a:ext cx="8458200" cy="296735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266700" indent="819150">
              <a:lnSpc>
                <a:spcPct val="140000"/>
              </a:lnSpc>
              <a:spcBef>
                <a:spcPct val="20000"/>
              </a:spcBef>
              <a:buClr>
                <a:srgbClr val="FF9900"/>
              </a:buClr>
              <a:buSzPct val="70000"/>
              <a:defRPr/>
            </a:pPr>
            <a:r>
              <a:rPr lang="zh-CN" altLang="en-US" sz="2000" dirty="0">
                <a:latin typeface="+mn-ea"/>
                <a:ea typeface="+mn-ea"/>
              </a:rPr>
              <a:t>地下连续墙槽段端头塌方和接头桩预留孔未塞严，就会发生浇注混凝土的绕流。绕流部分混凝土发生后，将影响到相邻槽段地下连续墙的成槽作业。处理原则是乘绕流混凝土强度尚未增长时，立即开挖相邻槽段。如流混凝土有一定强度，挖不掉时，则要加工一个楔形冲头，用吊车起吊，甩下，多次冲锋直到达到效果为止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16280" y="76200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第五部分 地下连续墙施工注意事项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42900" y="1443990"/>
            <a:ext cx="8458200" cy="2667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、连续墙外放量的确定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20955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、槽段划分优化及特殊部位处理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20955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、钢筋笼在槽段中的定位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812800" indent="-44958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、监测断面在地连墙中的布置位置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812800" indent="-44958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、地下连续墙施工顺序确定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656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endParaRPr lang="zh-CN" alt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657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地下连续墙施工注意事项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4800" y="589280"/>
            <a:ext cx="8458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、连续墙外放量的确定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5800" y="1046480"/>
            <a:ext cx="8077200" cy="4038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63855" indent="449580">
              <a:spcBef>
                <a:spcPct val="20000"/>
              </a:spcBef>
              <a:defRPr/>
            </a:pPr>
            <a:r>
              <a:rPr lang="zh-CN" altLang="en-US" sz="2000" dirty="0">
                <a:latin typeface="+mj-ea"/>
                <a:ea typeface="+mj-ea"/>
              </a:rPr>
              <a:t>为了确保地下连续墙不侵入主体结构净空，地连墙在实际施工中均要进行外放处理。外方量主要考虑地层情况、连续墙垂直度要求及施工误差。通常外放量采用如下公式计算：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449580">
              <a:spcBef>
                <a:spcPct val="20000"/>
              </a:spcBef>
              <a:defRPr/>
            </a:pPr>
            <a:r>
              <a:rPr lang="en-US" altLang="zh-CN" sz="2000" dirty="0">
                <a:latin typeface="+mj-ea"/>
                <a:ea typeface="+mj-ea"/>
              </a:rPr>
              <a:t>             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1960880">
              <a:spcBef>
                <a:spcPct val="20000"/>
              </a:spcBef>
              <a:defRPr/>
            </a:pPr>
            <a:r>
              <a:rPr lang="en-US" altLang="zh-CN" sz="2000" dirty="0">
                <a:latin typeface="+mj-ea"/>
                <a:ea typeface="+mj-ea"/>
              </a:rPr>
              <a:t>D=H×i+2.5(cm)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449580">
              <a:spcBef>
                <a:spcPct val="20000"/>
              </a:spcBef>
              <a:defRPr/>
            </a:pPr>
            <a:endParaRPr lang="en-US" altLang="zh-CN" sz="2000" dirty="0">
              <a:latin typeface="+mj-ea"/>
              <a:ea typeface="+mj-ea"/>
            </a:endParaRPr>
          </a:p>
          <a:p>
            <a:pPr marL="363855" indent="1256030">
              <a:spcBef>
                <a:spcPct val="20000"/>
              </a:spcBef>
              <a:defRPr/>
            </a:pPr>
            <a:r>
              <a:rPr lang="en-US" altLang="zh-CN" sz="2000" dirty="0">
                <a:latin typeface="+mj-ea"/>
                <a:ea typeface="+mj-ea"/>
              </a:rPr>
              <a:t>D——</a:t>
            </a:r>
            <a:r>
              <a:rPr lang="zh-CN" altLang="en-US" sz="2000" dirty="0">
                <a:latin typeface="+mj-ea"/>
                <a:ea typeface="+mj-ea"/>
              </a:rPr>
              <a:t>地连墙外放量（</a:t>
            </a:r>
            <a:r>
              <a:rPr lang="en-US" altLang="zh-CN" sz="2000" dirty="0">
                <a:latin typeface="+mj-ea"/>
                <a:ea typeface="+mj-ea"/>
              </a:rPr>
              <a:t>cm</a:t>
            </a:r>
            <a:r>
              <a:rPr lang="zh-CN" altLang="en-US" sz="2000" dirty="0">
                <a:latin typeface="+mj-ea"/>
                <a:ea typeface="+mj-ea"/>
              </a:rPr>
              <a:t>）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1256030">
              <a:spcBef>
                <a:spcPct val="20000"/>
              </a:spcBef>
              <a:defRPr/>
            </a:pPr>
            <a:r>
              <a:rPr lang="en-US" altLang="zh-CN" sz="2000" dirty="0">
                <a:latin typeface="+mj-ea"/>
                <a:ea typeface="+mj-ea"/>
              </a:rPr>
              <a:t>H——</a:t>
            </a:r>
            <a:r>
              <a:rPr lang="zh-CN" altLang="en-US" sz="2000" dirty="0">
                <a:latin typeface="+mj-ea"/>
                <a:ea typeface="+mj-ea"/>
              </a:rPr>
              <a:t>车站基坑开挖深度（</a:t>
            </a:r>
            <a:r>
              <a:rPr lang="en-US" altLang="zh-CN" sz="2000" dirty="0">
                <a:latin typeface="+mj-ea"/>
                <a:ea typeface="+mj-ea"/>
              </a:rPr>
              <a:t>cm</a:t>
            </a:r>
            <a:r>
              <a:rPr lang="zh-CN" altLang="en-US" sz="2000" dirty="0">
                <a:latin typeface="+mj-ea"/>
                <a:ea typeface="+mj-ea"/>
              </a:rPr>
              <a:t>）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1256030">
              <a:spcBef>
                <a:spcPct val="20000"/>
              </a:spcBef>
              <a:defRPr/>
            </a:pPr>
            <a:r>
              <a:rPr lang="en-US" altLang="zh-CN" sz="2000" dirty="0" err="1">
                <a:latin typeface="+mj-ea"/>
                <a:ea typeface="+mj-ea"/>
              </a:rPr>
              <a:t>i</a:t>
            </a:r>
            <a:r>
              <a:rPr lang="en-US" altLang="zh-CN" sz="2000" dirty="0">
                <a:latin typeface="+mj-ea"/>
                <a:ea typeface="+mj-ea"/>
              </a:rPr>
              <a:t>——</a:t>
            </a:r>
            <a:r>
              <a:rPr lang="zh-CN" altLang="en-US" sz="2000" dirty="0">
                <a:latin typeface="+mj-ea"/>
                <a:ea typeface="+mj-ea"/>
              </a:rPr>
              <a:t>地连墙垂直度（</a:t>
            </a:r>
            <a:r>
              <a:rPr lang="en-US" altLang="zh-CN" sz="2000" dirty="0">
                <a:latin typeface="+mj-ea"/>
                <a:ea typeface="+mj-ea"/>
              </a:rPr>
              <a:t>1/300</a:t>
            </a:r>
            <a:r>
              <a:rPr lang="zh-CN" altLang="en-US" sz="2000" dirty="0">
                <a:latin typeface="+mj-ea"/>
                <a:ea typeface="+mj-ea"/>
              </a:rPr>
              <a:t>）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1256030">
              <a:spcBef>
                <a:spcPct val="20000"/>
              </a:spcBef>
              <a:defRPr/>
            </a:pPr>
            <a:r>
              <a:rPr lang="en-US" altLang="zh-CN" sz="2000" dirty="0">
                <a:latin typeface="+mj-ea"/>
                <a:ea typeface="+mj-ea"/>
              </a:rPr>
              <a:t>2.5——</a:t>
            </a:r>
            <a:r>
              <a:rPr lang="zh-CN" altLang="en-US" sz="2000" dirty="0">
                <a:latin typeface="+mj-ea"/>
                <a:ea typeface="+mj-ea"/>
              </a:rPr>
              <a:t>（导墙宽度－连续墙设计宽度）</a:t>
            </a:r>
            <a:r>
              <a:rPr lang="en-US" altLang="zh-CN" sz="2000" dirty="0">
                <a:latin typeface="+mj-ea"/>
                <a:ea typeface="+mj-ea"/>
              </a:rPr>
              <a:t>/2</a:t>
            </a:r>
            <a:endParaRPr lang="en-US" altLang="zh-CN" sz="2000" dirty="0">
              <a:latin typeface="+mj-ea"/>
              <a:ea typeface="+mj-ea"/>
            </a:endParaRPr>
          </a:p>
          <a:p>
            <a:pPr marL="363855" indent="2056130">
              <a:spcBef>
                <a:spcPct val="20000"/>
              </a:spcBef>
              <a:defRPr/>
            </a:pP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127000" y="127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7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636520" y="55880"/>
            <a:ext cx="5105400" cy="53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400" b="1" dirty="0">
                <a:latin typeface="+mj-ea"/>
                <a:ea typeface="+mj-ea"/>
              </a:rPr>
              <a:t> 地下连续墙施工注意事项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0200" y="589280"/>
            <a:ext cx="8458200" cy="4806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p>
            <a:pPr marL="342900" indent="20955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、槽段划分优化及特殊部位处理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8612" name="Rectangle 6"/>
          <p:cNvSpPr>
            <a:spLocks noChangeArrowheads="1"/>
          </p:cNvSpPr>
          <p:nvPr/>
        </p:nvSpPr>
        <p:spPr bwMode="auto">
          <a:xfrm>
            <a:off x="61722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endParaRPr lang="zh-CN" altLang="en-US"/>
          </a:p>
        </p:txBody>
      </p:sp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" y="1069975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5" descr="D:\无锡一号线17标\照片资料\施工照片\地墙和冠梁\DSCN12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6430" y="27241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6" descr="D:\无锡一号线17标\照片资料\施工照片\地墙和冠梁\DSCN12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0220" y="1721485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istrator\Desktop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216074"/>
            <a:ext cx="9144000" cy="377730"/>
          </a:xfrm>
          <a:prstGeom prst="rect">
            <a:avLst/>
          </a:prstGeom>
          <a:noFill/>
        </p:spPr>
      </p:pic>
      <p:pic>
        <p:nvPicPr>
          <p:cNvPr id="5" name="Picture 2" descr="C:\Users\Administrator\Desktop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204"/>
            <a:ext cx="9144000" cy="3962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2107803"/>
            <a:ext cx="6984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谢谢！</a:t>
            </a:r>
            <a:endParaRPr lang="zh-CN" altLang="en-US" sz="6600" dirty="0">
              <a:solidFill>
                <a:srgbClr val="FF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3043907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THANK YOU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8495</Words>
  <Application>WPS 演示</Application>
  <PresentationFormat>全屏显示(16:10)</PresentationFormat>
  <Paragraphs>990</Paragraphs>
  <Slides>99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99</vt:i4>
      </vt:variant>
    </vt:vector>
  </HeadingPairs>
  <TitlesOfParts>
    <vt:vector size="124" baseType="lpstr">
      <vt:lpstr>Arial</vt:lpstr>
      <vt:lpstr>宋体</vt:lpstr>
      <vt:lpstr>Wingdings</vt:lpstr>
      <vt:lpstr>方正大黑简体</vt:lpstr>
      <vt:lpstr>Calibri</vt:lpstr>
      <vt:lpstr>Times New Roman</vt:lpstr>
      <vt:lpstr>黑体</vt:lpstr>
      <vt:lpstr>楷体_GB2312</vt:lpstr>
      <vt:lpstr>微软雅黑</vt:lpstr>
      <vt:lpstr>Arial Unicode MS</vt:lpstr>
      <vt:lpstr>Arial Rounded MT Bold</vt:lpstr>
      <vt:lpstr>华文中宋</vt:lpstr>
      <vt:lpstr>隶书</vt:lpstr>
      <vt:lpstr>PMingLiU</vt:lpstr>
      <vt:lpstr>Arial Narrow</vt:lpstr>
      <vt:lpstr>Verdana</vt:lpstr>
      <vt:lpstr>Tahoma</vt:lpstr>
      <vt:lpstr>Symbol</vt:lpstr>
      <vt:lpstr>新宋体</vt:lpstr>
      <vt:lpstr>Office 主题​​</vt:lpstr>
      <vt:lpstr>Equation.3</vt:lpstr>
      <vt:lpstr>AutoCAD.Drawing.19</vt:lpstr>
      <vt:lpstr>Equation.3</vt:lpstr>
      <vt:lpstr>OrgPlusWOPX.4</vt:lpstr>
      <vt:lpstr>AutoCAD.Drawing.14</vt:lpstr>
      <vt:lpstr>PowerPoint 演示文稿</vt:lpstr>
      <vt:lpstr>PowerPoint 演示文稿</vt:lpstr>
      <vt:lpstr>PowerPoint 演示文稿</vt:lpstr>
      <vt:lpstr>地下连续墙的定义</vt:lpstr>
      <vt:lpstr>地下连续墙简介</vt:lpstr>
      <vt:lpstr>世界地下连续墙技术发展情况</vt:lpstr>
      <vt:lpstr>中国地下连续墙技术的发展情况</vt:lpstr>
      <vt:lpstr>中国地下连续墙技术的发展情况</vt:lpstr>
      <vt:lpstr>PowerPoint 演示文稿</vt:lpstr>
      <vt:lpstr>PowerPoint 演示文稿</vt:lpstr>
      <vt:lpstr>地下连续墙优点</vt:lpstr>
      <vt:lpstr>地下连续墙的缺点</vt:lpstr>
      <vt:lpstr>PowerPoint 演示文稿</vt:lpstr>
      <vt:lpstr>地连墙主要用途</vt:lpstr>
      <vt:lpstr>中国银行总部大厦</vt:lpstr>
      <vt:lpstr>上海中心大厦施工现场照片</vt:lpstr>
      <vt:lpstr>武汉阳逻长江公路大桥南锚碇开挖照片</vt:lpstr>
      <vt:lpstr>地铁车站明挖基坑围护结构</vt:lpstr>
      <vt:lpstr>PowerPoint 演示文稿</vt:lpstr>
      <vt:lpstr>地下连续墙施工工艺流程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导墙施工</vt:lpstr>
      <vt:lpstr>导墙施工</vt:lpstr>
      <vt:lpstr>导墙施工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导墙允许偏差</vt:lpstr>
      <vt:lpstr>PowerPoint 演示文稿</vt:lpstr>
      <vt:lpstr>泥浆制备</vt:lpstr>
      <vt:lpstr>PowerPoint 演示文稿</vt:lpstr>
      <vt:lpstr>泥浆制备要求</vt:lpstr>
      <vt:lpstr>泥浆制备工厂</vt:lpstr>
      <vt:lpstr>泥浆池</vt:lpstr>
      <vt:lpstr>PowerPoint 演示文稿</vt:lpstr>
      <vt:lpstr>PowerPoint 演示文稿</vt:lpstr>
      <vt:lpstr>PowerPoint 演示文稿</vt:lpstr>
      <vt:lpstr>PowerPoint 演示文稿</vt:lpstr>
      <vt:lpstr>常用成槽设备</vt:lpstr>
      <vt:lpstr>抓斗式成槽机</vt:lpstr>
      <vt:lpstr>冲击式成槽设备</vt:lpstr>
      <vt:lpstr>液压铣槽机</vt:lpstr>
      <vt:lpstr>多头钻成槽机</vt:lpstr>
      <vt:lpstr>单元槽段形式与划分</vt:lpstr>
      <vt:lpstr>PowerPoint 演示文稿</vt:lpstr>
      <vt:lpstr>PowerPoint 演示文稿</vt:lpstr>
      <vt:lpstr>槽段开挖</vt:lpstr>
      <vt:lpstr>PowerPoint 演示文稿</vt:lpstr>
      <vt:lpstr>刷壁与清基</vt:lpstr>
      <vt:lpstr>清基方式</vt:lpstr>
      <vt:lpstr>地下连续墙成槽允许偏差 </vt:lpstr>
      <vt:lpstr>PowerPoint 演示文稿</vt:lpstr>
      <vt:lpstr>接头形式</vt:lpstr>
      <vt:lpstr>接头形式</vt:lpstr>
      <vt:lpstr>槽段工字钢接头</vt:lpstr>
      <vt:lpstr>拔接头箱照片</vt:lpstr>
      <vt:lpstr>PowerPoint 演示文稿</vt:lpstr>
      <vt:lpstr>PowerPoint 演示文稿</vt:lpstr>
      <vt:lpstr>钢筋笼制作要求</vt:lpstr>
      <vt:lpstr>钢筋笼的吊装要求 </vt:lpstr>
      <vt:lpstr>钢筋笼制作质量控制</vt:lpstr>
      <vt:lpstr>钢筋笼现场图片</vt:lpstr>
      <vt:lpstr>PowerPoint 演示文稿</vt:lpstr>
      <vt:lpstr>PowerPoint 演示文稿</vt:lpstr>
      <vt:lpstr>PowerPoint 演示文稿</vt:lpstr>
      <vt:lpstr>PowerPoint 演示文稿</vt:lpstr>
      <vt:lpstr>钢筋笼制作质量控制</vt:lpstr>
      <vt:lpstr>PowerPoint 演示文稿</vt:lpstr>
      <vt:lpstr>水下混凝土配置 </vt:lpstr>
      <vt:lpstr>水下混凝土浇筑施工 </vt:lpstr>
      <vt:lpstr>水下混凝土浇筑施工 </vt:lpstr>
      <vt:lpstr>PowerPoint 演示文稿</vt:lpstr>
      <vt:lpstr>墙底注浆施工控制要求 </vt:lpstr>
      <vt:lpstr>地下连续墙质量控制要求</vt:lpstr>
      <vt:lpstr>地下连续墙质量控制要求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宋继强</cp:lastModifiedBy>
  <cp:revision>785</cp:revision>
  <dcterms:created xsi:type="dcterms:W3CDTF">2011-06-23T14:30:00Z</dcterms:created>
  <dcterms:modified xsi:type="dcterms:W3CDTF">2018-12-07T04:03:27Z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