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1" r:id="rId5"/>
    <p:sldId id="281" r:id="rId6"/>
    <p:sldId id="282" r:id="rId7"/>
    <p:sldId id="283" r:id="rId8"/>
    <p:sldId id="284" r:id="rId9"/>
    <p:sldId id="286" r:id="rId10"/>
    <p:sldId id="287" r:id="rId11"/>
    <p:sldId id="288" r:id="rId12"/>
    <p:sldId id="290" r:id="rId13"/>
    <p:sldId id="291" r:id="rId14"/>
    <p:sldId id="292" r:id="rId15"/>
    <p:sldId id="29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1" autoAdjust="0"/>
    <p:restoredTop sz="94641" autoAdjust="0"/>
  </p:normalViewPr>
  <p:slideViewPr>
    <p:cSldViewPr>
      <p:cViewPr varScale="1">
        <p:scale>
          <a:sx n="104" d="100"/>
          <a:sy n="104" d="100"/>
        </p:scale>
        <p:origin x="-118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B2BB7D-A126-41E6-B14D-43B049A18EF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88EA95-EF1A-4F9C-AD2F-D41A39C7E6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就安管人员一些问题做一简单梳理</a:t>
            </a:r>
            <a:endParaRPr lang="zh-CN" altLang="en-US" dirty="0"/>
          </a:p>
        </p:txBody>
      </p:sp>
      <p:sp>
        <p:nvSpPr>
          <p:cNvPr id="4" name="灯片编号占位符 3"/>
          <p:cNvSpPr>
            <a:spLocks noGrp="1"/>
          </p:cNvSpPr>
          <p:nvPr>
            <p:ph type="sldNum" sz="quarter" idx="10"/>
          </p:nvPr>
        </p:nvSpPr>
        <p:spPr/>
        <p:txBody>
          <a:bodyPr/>
          <a:lstStyle/>
          <a:p>
            <a:fld id="{5C88EA95-EF1A-4F9C-AD2F-D41A39C7E6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在此文件中详细介绍了“安管人员”包括哪几类，具体指哪些人员，考核内容及方式、考核应具备的条件，及各业务所需材料等，这里不再累述 先就将企业在申报中金川出现的问题在这里简单讲述一下</a:t>
            </a:r>
            <a:endParaRPr lang="zh-CN" altLang="en-US" dirty="0"/>
          </a:p>
        </p:txBody>
      </p:sp>
      <p:sp>
        <p:nvSpPr>
          <p:cNvPr id="4" name="灯片编号占位符 3"/>
          <p:cNvSpPr>
            <a:spLocks noGrp="1"/>
          </p:cNvSpPr>
          <p:nvPr>
            <p:ph type="sldNum" sz="quarter" idx="10"/>
          </p:nvPr>
        </p:nvSpPr>
        <p:spPr/>
        <p:txBody>
          <a:bodyPr/>
          <a:lstStyle/>
          <a:p>
            <a:fld id="{5C88EA95-EF1A-4F9C-AD2F-D41A39C7E6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pPr algn="ctr"/>
            <a:r>
              <a:rPr lang="zh-CN" altLang="zh-CN" sz="8800" dirty="0"/>
              <a:t>安全生产许可证</a:t>
            </a:r>
            <a:endParaRPr lang="zh-CN" altLang="zh-CN" sz="8800" dirty="0"/>
          </a:p>
        </p:txBody>
      </p:sp>
      <p:sp>
        <p:nvSpPr>
          <p:cNvPr id="3" name="副标题 2"/>
          <p:cNvSpPr>
            <a:spLocks noGrp="1"/>
          </p:cNvSpPr>
          <p:nvPr>
            <p:ph type="subTitle" idx="1"/>
          </p:nvPr>
        </p:nvSpPr>
        <p:spPr/>
        <p:txBody>
          <a:bodyPr>
            <a:normAutofit/>
          </a:bodyPr>
          <a:lstStyle/>
          <a:p>
            <a:endParaRPr lang="zh-CN" altLang="en-US" sz="44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rPr lang="en-US" altLang="zh-CN">
                <a:ln/>
                <a:solidFill>
                  <a:schemeClr val="tx1"/>
                </a:solidFill>
                <a:effectLst>
                  <a:outerShdw blurRad="38100" dist="19050" dir="2700000" algn="tl" rotWithShape="0">
                    <a:schemeClr val="dk1">
                      <a:alpha val="40000"/>
                    </a:schemeClr>
                  </a:outerShdw>
                </a:effectLst>
              </a:rPr>
              <a:t> </a:t>
            </a:r>
            <a:r>
              <a:rPr lang="zh-CN" altLang="en-US">
                <a:ln/>
                <a:solidFill>
                  <a:schemeClr val="tx1"/>
                </a:solidFill>
                <a:effectLst>
                  <a:outerShdw blurRad="38100" dist="19050" dir="2700000" algn="tl" rotWithShape="0">
                    <a:schemeClr val="dk1">
                      <a:alpha val="40000"/>
                    </a:schemeClr>
                  </a:outerShdw>
                </a:effectLst>
              </a:rPr>
              <a:t>问题解答</a:t>
            </a:r>
            <a:endParaRPr lang="zh-CN" altLang="en-US">
              <a:ln/>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关于安全生产许可证过期半年该怎么办理。需要什么流程，哪些资料？</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22225">
                  <a:solidFill>
                    <a:schemeClr val="accent2"/>
                  </a:solidFill>
                  <a:prstDash val="solid"/>
                </a:ln>
                <a:solidFill>
                  <a:schemeClr val="accent2">
                    <a:lumMod val="40000"/>
                    <a:lumOff val="60000"/>
                  </a:schemeClr>
                </a:solidFill>
                <a:effectLst/>
              </a:rPr>
              <a:t> 对于已经过期的企业按</a:t>
            </a:r>
            <a:r>
              <a:rPr lang="zh-CN" altLang="en-US" b="1">
                <a:ln w="22225">
                  <a:solidFill>
                    <a:schemeClr val="accent2"/>
                  </a:solidFill>
                  <a:prstDash val="solid"/>
                </a:ln>
                <a:solidFill>
                  <a:schemeClr val="accent2">
                    <a:lumMod val="40000"/>
                    <a:lumOff val="60000"/>
                  </a:schemeClr>
                </a:solidFill>
                <a:effectLst/>
              </a:rPr>
              <a:t>重新审查延期</a:t>
            </a:r>
            <a:r>
              <a:rPr lang="zh-CN" altLang="en-US">
                <a:ln w="22225">
                  <a:solidFill>
                    <a:schemeClr val="accent2"/>
                  </a:solidFill>
                  <a:prstDash val="solid"/>
                </a:ln>
                <a:solidFill>
                  <a:schemeClr val="accent2">
                    <a:lumMod val="40000"/>
                    <a:lumOff val="60000"/>
                  </a:schemeClr>
                </a:solidFill>
                <a:effectLst/>
              </a:rPr>
              <a:t>上报材料即可具体材料参照《关于我区建筑施工企业安全生产许可证核发有关问题的通知》（内建建〔2015〕229号 ）住建厅官网</a:t>
            </a:r>
            <a:r>
              <a:rPr lang="zh-CN" altLang="en-US">
                <a:ln w="22225">
                  <a:solidFill>
                    <a:schemeClr val="accent2"/>
                  </a:solidFill>
                  <a:prstDash val="solid"/>
                </a:ln>
                <a:solidFill>
                  <a:schemeClr val="accent2">
                    <a:lumMod val="40000"/>
                    <a:lumOff val="60000"/>
                  </a:schemeClr>
                </a:solidFill>
                <a:effectLst/>
                <a:latin typeface="Arial" panose="020B0604020202020204" pitchFamily="34" charset="0"/>
              </a:rPr>
              <a:t>→通知公告 </a:t>
            </a:r>
            <a:r>
              <a:rPr lang="en-US" altLang="zh-CN">
                <a:ln w="22225">
                  <a:solidFill>
                    <a:schemeClr val="accent2"/>
                  </a:solidFill>
                  <a:prstDash val="solid"/>
                </a:ln>
                <a:solidFill>
                  <a:schemeClr val="accent2">
                    <a:lumMod val="40000"/>
                    <a:lumOff val="60000"/>
                  </a:schemeClr>
                </a:solidFill>
                <a:effectLst/>
                <a:latin typeface="Arial" panose="020B0604020202020204" pitchFamily="34" charset="0"/>
              </a:rPr>
              <a:t>2015</a:t>
            </a:r>
            <a:r>
              <a:rPr lang="zh-CN" altLang="en-US">
                <a:ln w="22225">
                  <a:solidFill>
                    <a:schemeClr val="accent2"/>
                  </a:solidFill>
                  <a:prstDash val="solid"/>
                </a:ln>
                <a:solidFill>
                  <a:schemeClr val="accent2">
                    <a:lumMod val="40000"/>
                    <a:lumOff val="60000"/>
                  </a:schemeClr>
                </a:solidFill>
                <a:effectLst/>
                <a:latin typeface="Arial" panose="020B0604020202020204" pitchFamily="34" charset="0"/>
              </a:rPr>
              <a:t>年</a:t>
            </a:r>
            <a:r>
              <a:rPr lang="en-US" altLang="zh-CN">
                <a:ln w="22225">
                  <a:solidFill>
                    <a:schemeClr val="accent2"/>
                  </a:solidFill>
                  <a:prstDash val="solid"/>
                </a:ln>
                <a:solidFill>
                  <a:schemeClr val="accent2">
                    <a:lumMod val="40000"/>
                    <a:lumOff val="60000"/>
                  </a:schemeClr>
                </a:solidFill>
                <a:effectLst/>
                <a:latin typeface="Arial" panose="020B0604020202020204" pitchFamily="34" charset="0"/>
              </a:rPr>
              <a:t>11</a:t>
            </a:r>
            <a:r>
              <a:rPr lang="zh-CN" altLang="en-US">
                <a:ln w="22225">
                  <a:solidFill>
                    <a:schemeClr val="accent2"/>
                  </a:solidFill>
                  <a:prstDash val="solid"/>
                </a:ln>
                <a:solidFill>
                  <a:schemeClr val="accent2">
                    <a:lumMod val="40000"/>
                    <a:lumOff val="60000"/>
                  </a:schemeClr>
                </a:solidFill>
                <a:effectLst/>
                <a:latin typeface="Arial" panose="020B0604020202020204" pitchFamily="34" charset="0"/>
              </a:rPr>
              <a:t>月</a:t>
            </a:r>
            <a:r>
              <a:rPr lang="en-US" altLang="zh-CN">
                <a:ln w="22225">
                  <a:solidFill>
                    <a:schemeClr val="accent2"/>
                  </a:solidFill>
                  <a:prstDash val="solid"/>
                </a:ln>
                <a:solidFill>
                  <a:schemeClr val="accent2">
                    <a:lumMod val="40000"/>
                    <a:lumOff val="60000"/>
                  </a:schemeClr>
                </a:solidFill>
                <a:effectLst/>
                <a:latin typeface="Arial" panose="020B0604020202020204" pitchFamily="34" charset="0"/>
              </a:rPr>
              <a:t>12</a:t>
            </a:r>
            <a:r>
              <a:rPr lang="zh-CN" altLang="en-US">
                <a:ln w="22225">
                  <a:solidFill>
                    <a:schemeClr val="accent2"/>
                  </a:solidFill>
                  <a:prstDash val="solid"/>
                </a:ln>
                <a:solidFill>
                  <a:schemeClr val="accent2">
                    <a:lumMod val="40000"/>
                    <a:lumOff val="60000"/>
                  </a:schemeClr>
                </a:solidFill>
                <a:effectLst/>
                <a:latin typeface="Arial" panose="020B0604020202020204" pitchFamily="34" charset="0"/>
              </a:rPr>
              <a:t>日发布更新</a:t>
            </a:r>
            <a:endParaRPr lang="zh-CN" altLang="en-US">
              <a:ln w="22225">
                <a:solidFill>
                  <a:schemeClr val="accent2"/>
                </a:solidFill>
                <a:prstDash val="solid"/>
              </a:ln>
              <a:solidFill>
                <a:schemeClr val="accent2">
                  <a:lumMod val="40000"/>
                  <a:lumOff val="60000"/>
                </a:schemeClr>
              </a:solidFill>
              <a:effectLst/>
              <a:latin typeface="Arial" panose="020B0604020202020204" pitchFamily="34" charset="0"/>
            </a:endParaRPr>
          </a:p>
          <a:p>
            <a:pPr marL="0" indent="0">
              <a:buNone/>
            </a:pP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rPr lang="zh-CN" altLang="en-US"/>
              <a:t>问题解答</a:t>
            </a:r>
            <a:endParaRPr lang="zh-CN" altLang="en-US"/>
          </a:p>
        </p:txBody>
      </p:sp>
      <p:sp>
        <p:nvSpPr>
          <p:cNvPr id="3" name="内容占位符 2"/>
          <p:cNvSpPr>
            <a:spLocks noGrp="1"/>
          </p:cNvSpPr>
          <p:nvPr>
            <p:ph idx="1"/>
          </p:nvPr>
        </p:nvSpPr>
        <p:spPr/>
        <p:txBody>
          <a:bodyPr/>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特种需要录入系统吗</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endParaRPr lang="zh-CN" altLang="en-US"/>
          </a:p>
          <a:p>
            <a:pPr marL="0" indent="0">
              <a:buNone/>
            </a:pPr>
            <a:endParaRPr lang="zh-CN" altLang="en-US"/>
          </a:p>
          <a:p>
            <a:pPr marL="0" indent="0">
              <a:buNone/>
            </a:pPr>
            <a:r>
              <a:rPr lang="zh-CN" altLang="en-US"/>
              <a:t> 特种作业人员需在系统填写申请表时手工录入系统</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rPr lang="en-US" altLang="zh-CN">
                <a:ln/>
                <a:solidFill>
                  <a:schemeClr val="tx1"/>
                </a:solidFill>
                <a:effectLst>
                  <a:outerShdw blurRad="38100" dist="19050" dir="2700000" algn="tl" rotWithShape="0">
                    <a:schemeClr val="dk1">
                      <a:alpha val="40000"/>
                    </a:schemeClr>
                  </a:outerShdw>
                </a:effectLst>
              </a:rPr>
              <a:t>  </a:t>
            </a:r>
            <a:r>
              <a:rPr lang="zh-CN" altLang="en-US">
                <a:ln/>
                <a:solidFill>
                  <a:schemeClr val="tx1"/>
                </a:solidFill>
                <a:effectLst>
                  <a:outerShdw blurRad="38100" dist="19050" dir="2700000" algn="tl" rotWithShape="0">
                    <a:schemeClr val="dk1">
                      <a:alpha val="40000"/>
                    </a:schemeClr>
                  </a:outerShdw>
                </a:effectLst>
              </a:rPr>
              <a:t>问题解答</a:t>
            </a:r>
            <a:endParaRPr lang="zh-CN" altLang="en-US">
              <a:ln/>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安全生产许可证延期,在企业锁里有不需要再审查项,是否还需要提交以前的各项申报材料?都需要提交哪些材料?</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r>
              <a:rPr lang="zh-CN" altLang="en-US"/>
              <a:t>参照</a:t>
            </a:r>
            <a:r>
              <a:rPr lang="zh-CN" altLang="en-US">
                <a:ln w="22225">
                  <a:solidFill>
                    <a:schemeClr val="accent2"/>
                  </a:solidFill>
                  <a:prstDash val="solid"/>
                </a:ln>
                <a:solidFill>
                  <a:schemeClr val="accent2">
                    <a:lumMod val="40000"/>
                    <a:lumOff val="60000"/>
                  </a:schemeClr>
                </a:solidFill>
                <a:effectLst/>
                <a:sym typeface="+mn-ea"/>
              </a:rPr>
              <a:t>《关于我区建筑施工企业安全生产许可证核发有关问题的通知》（内建建〔2015〕229号 ）文件 请大家自行下载  具体网址上面已经说过</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088"/>
            <a:ext cx="8229600" cy="1143000"/>
          </a:xfrm>
        </p:spPr>
        <p:txBody>
          <a:bodyPr/>
          <a:p>
            <a:r>
              <a:rPr lang="en-US" altLang="zh-CN"/>
              <a:t>                     </a:t>
            </a:r>
            <a:r>
              <a:rPr lang="zh-CN" altLang="en-US">
                <a:ln/>
                <a:solidFill>
                  <a:schemeClr val="tx1"/>
                </a:solidFill>
                <a:effectLst>
                  <a:outerShdw blurRad="38100" dist="19050" dir="2700000" algn="tl" rotWithShape="0">
                    <a:schemeClr val="dk1">
                      <a:alpha val="40000"/>
                    </a:schemeClr>
                  </a:outerShdw>
                </a:effectLst>
              </a:rPr>
              <a:t>问题解答</a:t>
            </a:r>
            <a:endParaRPr lang="zh-CN" altLang="en-US">
              <a:ln/>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劳务公司必须办理安全生产许可证吗？</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endParaRPr lang="zh-CN" altLang="en-US"/>
          </a:p>
          <a:p>
            <a:endParaRPr lang="zh-CN" altLang="en-US"/>
          </a:p>
          <a:p>
            <a:pPr marL="0" indent="0">
              <a:buNone/>
            </a:pPr>
            <a:r>
              <a:rPr lang="zh-CN" altLang="en-US">
                <a:ln w="22225">
                  <a:solidFill>
                    <a:schemeClr val="accent2"/>
                  </a:solidFill>
                  <a:prstDash val="solid"/>
                </a:ln>
                <a:solidFill>
                  <a:schemeClr val="accent2">
                    <a:lumMod val="40000"/>
                    <a:lumOff val="60000"/>
                  </a:schemeClr>
                </a:solidFill>
                <a:effectLst/>
              </a:rPr>
              <a:t>着重强调一下根据建设部令</a:t>
            </a:r>
            <a:r>
              <a:rPr lang="en-US" altLang="zh-CN">
                <a:ln w="22225">
                  <a:solidFill>
                    <a:schemeClr val="accent2"/>
                  </a:solidFill>
                  <a:prstDash val="solid"/>
                </a:ln>
                <a:solidFill>
                  <a:schemeClr val="accent2">
                    <a:lumMod val="40000"/>
                    <a:lumOff val="60000"/>
                  </a:schemeClr>
                </a:solidFill>
                <a:effectLst/>
              </a:rPr>
              <a:t>128</a:t>
            </a:r>
            <a:r>
              <a:rPr lang="zh-CN" altLang="en-US">
                <a:ln w="22225">
                  <a:solidFill>
                    <a:schemeClr val="accent2"/>
                  </a:solidFill>
                  <a:prstDash val="solid"/>
                </a:ln>
                <a:solidFill>
                  <a:schemeClr val="accent2">
                    <a:lumMod val="40000"/>
                    <a:lumOff val="60000"/>
                  </a:schemeClr>
                </a:solidFill>
                <a:effectLst/>
              </a:rPr>
              <a:t>号令　</a:t>
            </a:r>
            <a:r>
              <a:rPr lang="en-US" altLang="zh-CN">
                <a:ln w="22225">
                  <a:solidFill>
                    <a:schemeClr val="accent2"/>
                  </a:solidFill>
                  <a:prstDash val="solid"/>
                </a:ln>
                <a:solidFill>
                  <a:schemeClr val="accent2">
                    <a:lumMod val="40000"/>
                    <a:lumOff val="60000"/>
                  </a:schemeClr>
                </a:solidFill>
                <a:effectLst/>
              </a:rPr>
              <a:t>“</a:t>
            </a:r>
            <a:r>
              <a:rPr lang="zh-CN" altLang="en-US">
                <a:ln w="22225">
                  <a:solidFill>
                    <a:schemeClr val="accent2"/>
                  </a:solidFill>
                  <a:prstDash val="solid"/>
                </a:ln>
                <a:solidFill>
                  <a:schemeClr val="accent2">
                    <a:lumMod val="40000"/>
                    <a:lumOff val="60000"/>
                  </a:schemeClr>
                </a:solidFill>
                <a:effectLst/>
              </a:rPr>
              <a:t>建筑施工企业未取得安全生产许可证的，不得从事建筑施工活动</a:t>
            </a:r>
            <a:r>
              <a:rPr lang="en-US" altLang="zh-CN">
                <a:ln w="22225">
                  <a:solidFill>
                    <a:schemeClr val="accent2"/>
                  </a:solidFill>
                  <a:prstDash val="solid"/>
                </a:ln>
                <a:solidFill>
                  <a:schemeClr val="accent2">
                    <a:lumMod val="40000"/>
                    <a:lumOff val="60000"/>
                  </a:schemeClr>
                </a:solidFill>
                <a:effectLst/>
              </a:rPr>
              <a:t>”  </a:t>
            </a:r>
            <a:endParaRPr lang="en-US" altLang="zh-CN">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            </a:t>
            </a:r>
            <a:r>
              <a:rPr lang="en-US" altLang="zh-CN" sz="3200" dirty="0">
                <a:ln/>
                <a:solidFill>
                  <a:schemeClr val="tx1"/>
                </a:solidFill>
                <a:effectLst>
                  <a:outerShdw blurRad="38100" dist="19050" dir="2700000" algn="tl" rotWithShape="0">
                    <a:schemeClr val="dk1">
                      <a:alpha val="40000"/>
                    </a:schemeClr>
                  </a:outerShdw>
                </a:effectLst>
              </a:rPr>
              <a:t>   </a:t>
            </a:r>
            <a:r>
              <a:rPr lang="zh-CN" altLang="en-US" sz="4000" dirty="0">
                <a:ln/>
                <a:solidFill>
                  <a:schemeClr val="tx1"/>
                </a:solidFill>
                <a:effectLst>
                  <a:outerShdw blurRad="38100" dist="19050" dir="2700000" algn="tl" rotWithShape="0">
                    <a:schemeClr val="dk1">
                      <a:alpha val="40000"/>
                    </a:schemeClr>
                  </a:outerShdw>
                </a:effectLst>
              </a:rPr>
              <a:t>安全生产许可证申报流程</a:t>
            </a:r>
            <a:endParaRPr lang="zh-CN" altLang="en-US" sz="4000" dirty="0">
              <a:ln/>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normAutofit/>
          </a:bodyPr>
          <a:lstStyle/>
          <a:p>
            <a:endParaRPr lang="zh-CN" altLang="en-US" sz="2000" dirty="0" smtClean="0">
              <a:latin typeface="+mn-ea"/>
            </a:endParaRPr>
          </a:p>
          <a:p>
            <a:pPr marL="0" indent="0">
              <a:buNone/>
            </a:pP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1</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、企业申请同时上报网上申报（注意这里指的网上申报是指在内蒙古自治区建筑业信息管理平台上申报）</a:t>
            </a: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2</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、盟市住建主管部门受理、初审并行文上报。</a:t>
            </a: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3</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、自治区住建厅受理登记。</a:t>
            </a: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endParaRPr lang="zh-CN" altLang="en-US" sz="280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sym typeface="+mn-ea"/>
            </a:endParaRPr>
          </a:p>
          <a:p>
            <a:endParaRPr lang="en-US" altLang="zh-CN" dirty="0" smtClean="0"/>
          </a:p>
          <a:p>
            <a:endParaRPr lang="en-US" altLang="zh-CN" dirty="0" smtClean="0"/>
          </a:p>
          <a:p>
            <a:pPr>
              <a:buNone/>
            </a:pPr>
            <a:endParaRPr lang="en-US" altLang="zh-CN" b="1" dirty="0" smtClean="0"/>
          </a:p>
          <a:p>
            <a:pPr>
              <a:buNone/>
            </a:pP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5910" y="305308"/>
            <a:ext cx="8229600" cy="1143000"/>
          </a:xfrm>
        </p:spPr>
        <p:txBody>
          <a:bodyPr>
            <a:normAutofit fontScale="90000"/>
          </a:bodyPr>
          <a:p>
            <a:r>
              <a:rPr lang="en-US" altLang="zh-CN"/>
              <a:t>          </a:t>
            </a:r>
            <a:br>
              <a:rPr lang="en-US" altLang="zh-CN"/>
            </a:br>
            <a:br>
              <a:rPr lang="en-US" altLang="zh-CN"/>
            </a:br>
            <a:r>
              <a:rPr lang="en-US" altLang="zh-CN"/>
              <a:t> </a:t>
            </a:r>
            <a:br>
              <a:rPr lang="zh-CN" altLang="en-US" dirty="0"/>
            </a:br>
            <a:r>
              <a:rPr lang="zh-CN" altLang="en-US" dirty="0"/>
              <a:t>           </a:t>
            </a:r>
            <a:r>
              <a:rPr lang="zh-CN" altLang="en-US" sz="4000" dirty="0">
                <a:ln/>
                <a:solidFill>
                  <a:schemeClr val="tx1"/>
                </a:solidFill>
                <a:effectLst>
                  <a:outerShdw blurRad="38100" dist="19050" dir="2700000" algn="tl" rotWithShape="0">
                    <a:schemeClr val="dk1">
                      <a:alpha val="40000"/>
                    </a:schemeClr>
                  </a:outerShdw>
                </a:effectLst>
                <a:sym typeface="+mn-ea"/>
              </a:rPr>
              <a:t>安全生产许可证申报流程</a:t>
            </a:r>
            <a:endParaRPr lang="zh-CN" altLang="en-US" sz="4000" dirty="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4</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、住建厅审核</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5</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、厅长办公会议纪检监察派人参加讨论提出初审、审定意见。</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6</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、在住建厅网上公示。</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7</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、安全生产许可证审核未通过企业陈述。</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rPr lang="en-US" altLang="zh-CN" sz="4000"/>
              <a:t>     </a:t>
            </a:r>
            <a:r>
              <a:rPr lang="zh-CN" altLang="en-US" sz="4000" dirty="0">
                <a:ln/>
                <a:solidFill>
                  <a:schemeClr val="tx1"/>
                </a:solidFill>
                <a:effectLst>
                  <a:outerShdw blurRad="38100" dist="19050" dir="2700000" algn="tl" rotWithShape="0">
                    <a:schemeClr val="dk1">
                      <a:alpha val="40000"/>
                    </a:schemeClr>
                  </a:outerShdw>
                </a:effectLst>
                <a:sym typeface="+mn-ea"/>
              </a:rPr>
              <a:t>安全生产许可证申报流程</a:t>
            </a:r>
            <a:endParaRPr lang="zh-CN" altLang="en-US" sz="4000" dirty="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scene3d>
              <a:camera prst="orthographicFront"/>
              <a:lightRig rig="threePt" dir="t"/>
            </a:scene3d>
          </a:bodyPr>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7</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、制发住建厅公告核准许可。</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8</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   打印安全生产许可证书。      </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（系统已经上报并全部审核通过）</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9</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、盟市主管部门统一领取证书。</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10</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、材料归档。</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sz="3600"/>
              <a:t>      </a:t>
            </a:r>
            <a:r>
              <a:rPr lang="zh-CN" altLang="en-US" sz="3600">
                <a:ln/>
                <a:solidFill>
                  <a:schemeClr val="tx1"/>
                </a:solidFill>
                <a:effectLst>
                  <a:outerShdw blurRad="38100" dist="19050" dir="2700000" algn="tl" rotWithShape="0">
                    <a:schemeClr val="dk1">
                      <a:alpha val="40000"/>
                    </a:schemeClr>
                  </a:outerShdw>
                </a:effectLst>
              </a:rPr>
              <a:t>安全生产许可证申报所需材料</a:t>
            </a:r>
            <a:endParaRPr lang="zh-CN" altLang="en-US" sz="3600">
              <a:ln/>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normAutofit lnSpcReduction="10000"/>
          </a:bodyPr>
          <a:p>
            <a:pPr marL="0" indent="0">
              <a:buNone/>
            </a:pP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rPr>
              <a:t>1.建筑施工企业安全生产许可证申请表一式三份；</a:t>
            </a: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rPr>
              <a:t>2.企业法人营业执照、资质证书；</a:t>
            </a: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rPr>
              <a:t>3.各级安全生产责任制和安全生产规章制度目录及文件，操作规程目录；</a:t>
            </a: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sym typeface="+mn-ea"/>
              </a:rPr>
              <a:t>     </a:t>
            </a:r>
            <a:r>
              <a:rPr lang="zh-CN" altLang="en-US" sz="4000">
                <a:ln/>
                <a:solidFill>
                  <a:schemeClr val="tx1"/>
                </a:solidFill>
                <a:effectLst>
                  <a:outerShdw blurRad="38100" dist="19050" dir="2700000" algn="tl" rotWithShape="0">
                    <a:schemeClr val="dk1">
                      <a:alpha val="40000"/>
                    </a:schemeClr>
                  </a:outerShdw>
                </a:effectLst>
                <a:sym typeface="+mn-ea"/>
              </a:rPr>
              <a:t>安全生产许可证申报所需材料</a:t>
            </a:r>
            <a:endParaRPr lang="zh-CN" altLang="en-US" sz="400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rPr>
              <a:t>4.保证安全生产投入的证明文件（包括企业保证安全生产投入的管理办法或规章制度、年度安全资金投入计划及实施情况）；</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rPr>
              <a:t>5.设置安全生产管理机构和配备专职安全生产管理人员的文件（包括企业设置安全管理机构的文件、安全管理机构的工作职责、安全机构负责人的任命文件、安全管理机构组成人员明细表）；</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8455" y="792353"/>
            <a:ext cx="8229600" cy="1143000"/>
          </a:xfrm>
        </p:spPr>
        <p:txBody>
          <a:bodyPr>
            <a:normAutofit fontScale="90000"/>
          </a:bodyPr>
          <a:p>
            <a:r>
              <a:rPr lang="en-US" altLang="zh-CN"/>
              <a:t>   </a:t>
            </a:r>
            <a:br>
              <a:rPr lang="en-US" altLang="zh-CN"/>
            </a:br>
            <a:br>
              <a:rPr lang="en-US" altLang="zh-CN"/>
            </a:br>
            <a:br>
              <a:rPr lang="zh-CN" altLang="en-US">
                <a:sym typeface="+mn-ea"/>
              </a:rPr>
            </a:br>
            <a:r>
              <a:rPr lang="zh-CN" altLang="en-US">
                <a:sym typeface="+mn-ea"/>
              </a:rPr>
              <a:t>        </a:t>
            </a:r>
            <a:r>
              <a:rPr lang="zh-CN" altLang="en-US" sz="4000">
                <a:ln/>
                <a:solidFill>
                  <a:schemeClr val="tx1"/>
                </a:solidFill>
                <a:effectLst>
                  <a:outerShdw blurRad="38100" dist="19050" dir="2700000" algn="tl" rotWithShape="0">
                    <a:schemeClr val="dk1">
                      <a:alpha val="40000"/>
                    </a:schemeClr>
                  </a:outerShdw>
                </a:effectLst>
                <a:sym typeface="+mn-ea"/>
              </a:rPr>
              <a:t>安全生产许可证申报所需材料</a:t>
            </a:r>
            <a:endParaRPr lang="zh-CN" altLang="en-US" sz="400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6.主要负责人、项目负责人、专职安全生产管理人员安全生产考核合格名单及证书；</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7.本企业特种作业人员名单及操作资格证书；</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8.本企业管理人员和作业人员年度安全培训教育材料（包括企业培训计划、培训考核记录）；</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sym typeface="+mn-ea"/>
              </a:rPr>
              <a:t>     </a:t>
            </a:r>
            <a:r>
              <a:rPr lang="zh-CN" altLang="en-US" sz="4000">
                <a:ln/>
                <a:solidFill>
                  <a:schemeClr val="tx1"/>
                </a:solidFill>
                <a:effectLst>
                  <a:outerShdw blurRad="38100" dist="19050" dir="2700000" algn="tl" rotWithShape="0">
                    <a:schemeClr val="dk1">
                      <a:alpha val="40000"/>
                    </a:schemeClr>
                  </a:outerShdw>
                </a:effectLst>
                <a:sym typeface="+mn-ea"/>
              </a:rPr>
              <a:t>安全生产许可证申报所需材料</a:t>
            </a:r>
            <a:endParaRPr lang="zh-CN" altLang="en-US" sz="400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9.从业人员参加工伤保险有关证明；</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10.施工起重机械设备检测合格证明；</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11.职业危害防治措施（要针对本企业业务特点可能会导致的职业病种类制定相应的预防措施）；</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sym typeface="+mn-ea"/>
              </a:rPr>
              <a:t>     </a:t>
            </a:r>
            <a:r>
              <a:rPr lang="zh-CN" altLang="en-US" sz="4000">
                <a:ln/>
                <a:solidFill>
                  <a:schemeClr val="tx1"/>
                </a:solidFill>
                <a:effectLst>
                  <a:outerShdw blurRad="38100" dist="19050" dir="2700000" algn="tl" rotWithShape="0">
                    <a:schemeClr val="dk1">
                      <a:alpha val="40000"/>
                    </a:schemeClr>
                  </a:outerShdw>
                </a:effectLst>
                <a:sym typeface="+mn-ea"/>
              </a:rPr>
              <a:t>安全生产许可证申报所需材料</a:t>
            </a:r>
            <a:endParaRPr lang="zh-CN" altLang="en-US" sz="4000">
              <a:ln/>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p:txBody>
          <a:bodyPr/>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12.危险性较大分部分项工程及施工现场易发生重大事故的部位、环节的预防监控措施和应急预案（根据本企业业务特点，详细列出危险性较大分部分项工程和事故易发部位、环节及有针对性和可操作性的控制措施和应急预案）；</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13.生产安全事故应急救援预案（应本着事故发生后有效救援原则，列出救援组织人员详细名单、救援器材、设备清单和救援演练记录）。</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1411</Words>
  <Application>WPS 演示</Application>
  <PresentationFormat>全屏显示(4:3)</PresentationFormat>
  <Paragraphs>100</Paragraphs>
  <Slides>13</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宋体</vt:lpstr>
      <vt:lpstr>Wingdings</vt:lpstr>
      <vt:lpstr>Wingdings 2</vt:lpstr>
      <vt:lpstr>Constantia</vt:lpstr>
      <vt:lpstr>隶书</vt:lpstr>
      <vt:lpstr>微软雅黑</vt:lpstr>
      <vt:lpstr>Calibri</vt:lpstr>
      <vt:lpstr>Arial Unicode MS</vt:lpstr>
      <vt:lpstr>Wingdings</vt:lpstr>
      <vt:lpstr>仿宋</vt:lpstr>
      <vt:lpstr>流畅</vt:lpstr>
      <vt:lpstr>安管人员</vt:lpstr>
      <vt:lpstr>“安管人员” 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安管人员</dc:title>
  <dc:creator>uesr5</dc:creator>
  <cp:lastModifiedBy>Administrator</cp:lastModifiedBy>
  <cp:revision>67</cp:revision>
  <dcterms:created xsi:type="dcterms:W3CDTF">2017-06-12T06:42:00Z</dcterms:created>
  <dcterms:modified xsi:type="dcterms:W3CDTF">2017-06-16T09:29:21Z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