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32" r:id="rId51"/>
    <p:sldId id="333" r:id="rId52"/>
    <p:sldId id="306" r:id="rId53"/>
    <p:sldId id="307" r:id="rId54"/>
    <p:sldId id="308" r:id="rId55"/>
    <p:sldId id="309" r:id="rId56"/>
    <p:sldId id="310" r:id="rId57"/>
    <p:sldId id="311" r:id="rId58"/>
    <p:sldId id="312" r:id="rId59"/>
    <p:sldId id="313" r:id="rId60"/>
    <p:sldId id="315" r:id="rId61"/>
    <p:sldId id="316" r:id="rId62"/>
    <p:sldId id="317"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31996974-8CD3-4717-8296-2FF64EEADBA7}" type="datetimeFigureOut">
              <a:rPr lang="zh-CN" altLang="en-US" smtClean="0"/>
              <a:t>2020/12/1</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16D2D2DE-9FD7-453A-AF2B-39DBC69AB09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31996974-8CD3-4717-8296-2FF64EEADBA7}" type="datetimeFigureOut">
              <a:rPr lang="zh-CN" altLang="en-US" smtClean="0"/>
              <a:t>2020/12/1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6D2D2DE-9FD7-453A-AF2B-39DBC69AB09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31996974-8CD3-4717-8296-2FF64EEADBA7}" type="datetimeFigureOut">
              <a:rPr lang="zh-CN" altLang="en-US" smtClean="0"/>
              <a:t>2020/12/1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6D2D2DE-9FD7-453A-AF2B-39DBC69AB09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31996974-8CD3-4717-8296-2FF64EEADBA7}" type="datetimeFigureOut">
              <a:rPr lang="zh-CN" altLang="en-US" smtClean="0"/>
              <a:t>2020/12/1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6D2D2DE-9FD7-453A-AF2B-39DBC69AB093}"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31996974-8CD3-4717-8296-2FF64EEADBA7}" type="datetimeFigureOut">
              <a:rPr lang="zh-CN" altLang="en-US" smtClean="0"/>
              <a:t>2020/12/1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6D2D2DE-9FD7-453A-AF2B-39DBC69AB093}"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31996974-8CD3-4717-8296-2FF64EEADBA7}" type="datetimeFigureOut">
              <a:rPr lang="zh-CN" altLang="en-US" smtClean="0"/>
              <a:t>2020/12/1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6D2D2DE-9FD7-453A-AF2B-39DBC69AB093}"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31996974-8CD3-4717-8296-2FF64EEADBA7}" type="datetimeFigureOut">
              <a:rPr lang="zh-CN" altLang="en-US" smtClean="0"/>
              <a:t>2020/12/1</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16D2D2DE-9FD7-453A-AF2B-39DBC69AB093}"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31996974-8CD3-4717-8296-2FF64EEADBA7}" type="datetimeFigureOut">
              <a:rPr lang="zh-CN" altLang="en-US" smtClean="0"/>
              <a:t>2020/12/1</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16D2D2DE-9FD7-453A-AF2B-39DBC69AB093}"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31996974-8CD3-4717-8296-2FF64EEADBA7}" type="datetimeFigureOut">
              <a:rPr lang="zh-CN" altLang="en-US" smtClean="0"/>
              <a:t>2020/12/1</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16D2D2DE-9FD7-453A-AF2B-39DBC69AB09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31996974-8CD3-4717-8296-2FF64EEADBA7}" type="datetimeFigureOut">
              <a:rPr lang="zh-CN" altLang="en-US" smtClean="0"/>
              <a:t>2020/12/1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6D2D2DE-9FD7-453A-AF2B-39DBC69AB093}"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31996974-8CD3-4717-8296-2FF64EEADBA7}" type="datetimeFigureOut">
              <a:rPr lang="zh-CN" altLang="en-US" smtClean="0"/>
              <a:t>2020/12/1</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16D2D2DE-9FD7-453A-AF2B-39DBC69AB093}"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31996974-8CD3-4717-8296-2FF64EEADBA7}" type="datetimeFigureOut">
              <a:rPr lang="zh-CN" altLang="en-US" smtClean="0"/>
              <a:t>2020/12/1</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6D2D2DE-9FD7-453A-AF2B-39DBC69AB09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544" y="1752601"/>
            <a:ext cx="8280920" cy="1829761"/>
          </a:xfrm>
        </p:spPr>
        <p:txBody>
          <a:bodyPr/>
          <a:lstStyle/>
          <a:p>
            <a:r>
              <a:rPr lang="zh-CN" altLang="en-US" dirty="0" smtClean="0"/>
              <a:t>工程监理资料管理标准（试行）</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332656"/>
            <a:ext cx="8568952" cy="6192688"/>
          </a:xfrm>
        </p:spPr>
        <p:txBody>
          <a:bodyPr>
            <a:normAutofit fontScale="92500" lnSpcReduction="10000"/>
          </a:bodyPr>
          <a:lstStyle/>
          <a:p>
            <a:pPr>
              <a:lnSpc>
                <a:spcPct val="150000"/>
              </a:lnSpc>
              <a:buNone/>
            </a:pPr>
            <a:r>
              <a:rPr lang="en-US" altLang="zh-CN" dirty="0" smtClean="0"/>
              <a:t>4.1.4    </a:t>
            </a:r>
            <a:r>
              <a:rPr lang="zh-CN" altLang="en-US" dirty="0" smtClean="0"/>
              <a:t>在施工组织设计报审表、施工方案</a:t>
            </a:r>
            <a:r>
              <a:rPr lang="en-US" altLang="zh-CN" dirty="0" smtClean="0"/>
              <a:t>/</a:t>
            </a:r>
            <a:r>
              <a:rPr lang="zh-CN" altLang="en-US" dirty="0" smtClean="0"/>
              <a:t>专项施工方案报审表、施工进度计划报审</a:t>
            </a:r>
            <a:r>
              <a:rPr lang="zh-CN" altLang="en-US" dirty="0" smtClean="0"/>
              <a:t>表（</a:t>
            </a:r>
            <a:r>
              <a:rPr lang="zh-CN" altLang="en-US" dirty="0" smtClean="0"/>
              <a:t>总进度计划或重要进度计划） 、分包单位资格报审表、工程开工报审表、工程复工</a:t>
            </a:r>
            <a:r>
              <a:rPr lang="zh-CN" altLang="en-US" dirty="0" smtClean="0"/>
              <a:t>报审</a:t>
            </a:r>
            <a:r>
              <a:rPr lang="zh-CN" altLang="en-US" dirty="0" smtClean="0"/>
              <a:t>表、工程款支付报审表、费用索赔报审表、工程临时</a:t>
            </a:r>
            <a:r>
              <a:rPr lang="en-US" altLang="zh-CN" dirty="0" smtClean="0"/>
              <a:t>/</a:t>
            </a:r>
            <a:r>
              <a:rPr lang="zh-CN" altLang="en-US" dirty="0" smtClean="0"/>
              <a:t>最终延期报审表等监理资料</a:t>
            </a:r>
            <a:r>
              <a:rPr lang="zh-CN" altLang="en-US" dirty="0" smtClean="0"/>
              <a:t>签署</a:t>
            </a:r>
            <a:r>
              <a:rPr lang="zh-CN" altLang="en-US" dirty="0" smtClean="0"/>
              <a:t>意见。 </a:t>
            </a:r>
          </a:p>
          <a:p>
            <a:pPr>
              <a:lnSpc>
                <a:spcPct val="150000"/>
              </a:lnSpc>
              <a:buNone/>
            </a:pPr>
            <a:r>
              <a:rPr lang="en-US" altLang="zh-CN" dirty="0" smtClean="0"/>
              <a:t>4.1.5   </a:t>
            </a:r>
            <a:r>
              <a:rPr lang="zh-CN" altLang="en-US" dirty="0" smtClean="0"/>
              <a:t>在分部工程验收报审表、分部工程验收记录、单位工程竣工验收报审表、单位</a:t>
            </a:r>
            <a:r>
              <a:rPr lang="zh-CN" altLang="en-US" dirty="0" smtClean="0"/>
              <a:t>工程</a:t>
            </a:r>
            <a:r>
              <a:rPr lang="zh-CN" altLang="en-US" dirty="0" smtClean="0"/>
              <a:t>验收记录、建设工程竣工验收备案表等验收资料上签署意见。 </a:t>
            </a:r>
          </a:p>
          <a:p>
            <a:pPr>
              <a:lnSpc>
                <a:spcPct val="150000"/>
              </a:lnSpc>
              <a:buNone/>
            </a:pPr>
            <a:r>
              <a:rPr lang="en-US" altLang="zh-CN" dirty="0" smtClean="0"/>
              <a:t>4.1.6    </a:t>
            </a:r>
            <a:r>
              <a:rPr lang="zh-CN" altLang="en-US" dirty="0" smtClean="0">
                <a:solidFill>
                  <a:srgbClr val="FF0000"/>
                </a:solidFill>
              </a:rPr>
              <a:t>检查各岗位监理人员监理资料管理情况，定期审阅签认监理日志</a:t>
            </a:r>
            <a:r>
              <a:rPr lang="zh-CN" altLang="en-US" dirty="0" smtClean="0"/>
              <a:t>。 </a:t>
            </a:r>
          </a:p>
          <a:p>
            <a:pPr>
              <a:buNone/>
            </a:pPr>
            <a:r>
              <a:rPr lang="zh-CN" altLang="en-US" dirty="0" smtClean="0"/>
              <a:t> </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5674635"/>
          </a:xfrm>
        </p:spPr>
        <p:txBody>
          <a:bodyPr>
            <a:normAutofit fontScale="92500" lnSpcReduction="20000"/>
          </a:bodyPr>
          <a:lstStyle/>
          <a:p>
            <a:pPr>
              <a:buNone/>
            </a:pPr>
            <a:r>
              <a:rPr lang="en-US" altLang="zh-CN" b="1" dirty="0" smtClean="0"/>
              <a:t>4.2   </a:t>
            </a:r>
            <a:r>
              <a:rPr lang="zh-CN" altLang="en-US" b="1" dirty="0" smtClean="0"/>
              <a:t>专业监理工程师的资料管理职</a:t>
            </a:r>
            <a:r>
              <a:rPr lang="zh-CN" altLang="en-US" b="1" dirty="0" smtClean="0"/>
              <a:t>责</a:t>
            </a:r>
            <a:endParaRPr lang="en-US" altLang="zh-CN" b="1" dirty="0" smtClean="0"/>
          </a:p>
          <a:p>
            <a:pPr>
              <a:lnSpc>
                <a:spcPct val="150000"/>
              </a:lnSpc>
              <a:buNone/>
            </a:pPr>
            <a:r>
              <a:rPr lang="en-US" altLang="zh-CN" dirty="0" smtClean="0"/>
              <a:t>4.2.1   </a:t>
            </a:r>
            <a:r>
              <a:rPr lang="zh-CN" altLang="en-US" dirty="0" smtClean="0"/>
              <a:t>负责本专业监理资料的编制、收集、整理，并及时向监理资料管理人员移交。 </a:t>
            </a:r>
          </a:p>
          <a:p>
            <a:pPr>
              <a:lnSpc>
                <a:spcPct val="150000"/>
              </a:lnSpc>
              <a:buNone/>
            </a:pPr>
            <a:r>
              <a:rPr lang="en-US" altLang="zh-CN" dirty="0" smtClean="0"/>
              <a:t>4.2.2   </a:t>
            </a:r>
            <a:r>
              <a:rPr lang="zh-CN" altLang="en-US" dirty="0" smtClean="0"/>
              <a:t>对本专业监理资料的真实性、准确性、完整性、及时性负责。 </a:t>
            </a:r>
          </a:p>
          <a:p>
            <a:pPr>
              <a:lnSpc>
                <a:spcPct val="150000"/>
              </a:lnSpc>
              <a:buNone/>
            </a:pPr>
            <a:r>
              <a:rPr lang="en-US" altLang="zh-CN" dirty="0" smtClean="0"/>
              <a:t>4.2.3   </a:t>
            </a:r>
            <a:r>
              <a:rPr lang="zh-CN" altLang="en-US" dirty="0" smtClean="0"/>
              <a:t>参与编制监理规划，负责编制本专业的监理实施细则。 </a:t>
            </a:r>
          </a:p>
          <a:p>
            <a:pPr>
              <a:lnSpc>
                <a:spcPct val="150000"/>
              </a:lnSpc>
              <a:buNone/>
            </a:pPr>
            <a:r>
              <a:rPr lang="en-US" altLang="zh-CN" dirty="0" smtClean="0"/>
              <a:t>4.2.4   </a:t>
            </a:r>
            <a:r>
              <a:rPr lang="zh-CN" altLang="en-US" dirty="0" smtClean="0"/>
              <a:t>审查施工单位报送的分包单位资格报审资料，并签署审查意见。 </a:t>
            </a:r>
          </a:p>
          <a:p>
            <a:pPr>
              <a:lnSpc>
                <a:spcPct val="150000"/>
              </a:lnSpc>
              <a:buNone/>
            </a:pPr>
            <a:r>
              <a:rPr lang="en-US" altLang="zh-CN" dirty="0" smtClean="0"/>
              <a:t>4.2.5   </a:t>
            </a:r>
            <a:r>
              <a:rPr lang="zh-CN" altLang="en-US" dirty="0" smtClean="0"/>
              <a:t>审查施工单位报审的施工组织设计和本专业施工方案、专项施工方案，并签署</a:t>
            </a:r>
            <a:r>
              <a:rPr lang="zh-CN" altLang="en-US" dirty="0" smtClean="0"/>
              <a:t>审查</a:t>
            </a:r>
            <a:r>
              <a:rPr lang="zh-CN" altLang="en-US" dirty="0" smtClean="0"/>
              <a:t>意见。</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lnSpcReduction="10000"/>
          </a:bodyPr>
          <a:lstStyle/>
          <a:p>
            <a:pPr>
              <a:lnSpc>
                <a:spcPct val="150000"/>
              </a:lnSpc>
              <a:buNone/>
            </a:pPr>
            <a:r>
              <a:rPr lang="en-US" altLang="zh-CN" dirty="0" smtClean="0"/>
              <a:t>4.2.6   </a:t>
            </a:r>
            <a:r>
              <a:rPr lang="zh-CN" altLang="en-US" dirty="0" smtClean="0"/>
              <a:t>检查、复核施工单位报送的施工控制测量成果及保护措施，并签署意见。 </a:t>
            </a:r>
          </a:p>
          <a:p>
            <a:pPr>
              <a:lnSpc>
                <a:spcPct val="150000"/>
              </a:lnSpc>
              <a:buNone/>
            </a:pPr>
            <a:r>
              <a:rPr lang="en-US" altLang="zh-CN" dirty="0" smtClean="0"/>
              <a:t>4.2.7   </a:t>
            </a:r>
            <a:r>
              <a:rPr lang="zh-CN" altLang="en-US" dirty="0" smtClean="0"/>
              <a:t>核查施工单位报送的本专业材料、构配件、设备的质量证明文件和复验报告，</a:t>
            </a:r>
            <a:r>
              <a:rPr lang="zh-CN" altLang="en-US" dirty="0" smtClean="0"/>
              <a:t>并签</a:t>
            </a:r>
            <a:r>
              <a:rPr lang="zh-CN" altLang="en-US" dirty="0" smtClean="0"/>
              <a:t>署相应资料。 </a:t>
            </a:r>
          </a:p>
          <a:p>
            <a:pPr>
              <a:lnSpc>
                <a:spcPct val="150000"/>
              </a:lnSpc>
              <a:buNone/>
            </a:pPr>
            <a:r>
              <a:rPr lang="en-US" altLang="zh-CN" dirty="0" smtClean="0"/>
              <a:t>4.2.8    </a:t>
            </a:r>
            <a:r>
              <a:rPr lang="zh-CN" altLang="en-US" dirty="0" smtClean="0"/>
              <a:t>签署图纸会审记录，审查工程变更并签署意见。 </a:t>
            </a:r>
          </a:p>
          <a:p>
            <a:pPr>
              <a:lnSpc>
                <a:spcPct val="150000"/>
              </a:lnSpc>
              <a:buNone/>
            </a:pPr>
            <a:r>
              <a:rPr lang="en-US" altLang="zh-CN" dirty="0" smtClean="0"/>
              <a:t>4.2.9   </a:t>
            </a:r>
            <a:r>
              <a:rPr lang="zh-CN" altLang="en-US" dirty="0" smtClean="0">
                <a:solidFill>
                  <a:srgbClr val="0070C0"/>
                </a:solidFill>
              </a:rPr>
              <a:t>填写监理日志，参与编写监理月报</a:t>
            </a:r>
            <a:r>
              <a:rPr lang="zh-CN" altLang="en-US" dirty="0" smtClean="0"/>
              <a:t>。 </a:t>
            </a:r>
          </a:p>
          <a:p>
            <a:pPr>
              <a:lnSpc>
                <a:spcPct val="150000"/>
              </a:lnSpc>
              <a:buNone/>
            </a:pPr>
            <a:r>
              <a:rPr lang="en-US" altLang="zh-CN" dirty="0" smtClean="0"/>
              <a:t>4.2.10   </a:t>
            </a:r>
            <a:r>
              <a:rPr lang="zh-CN" altLang="en-US" dirty="0" smtClean="0">
                <a:solidFill>
                  <a:srgbClr val="0070C0"/>
                </a:solidFill>
              </a:rPr>
              <a:t>签发监理通知单，复查整改情况，签署施工单位报送的监理通知回复单</a:t>
            </a:r>
            <a:r>
              <a:rPr lang="zh-CN" altLang="en-US" dirty="0" smtClean="0"/>
              <a:t>。</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5674635"/>
          </a:xfrm>
        </p:spPr>
        <p:txBody>
          <a:bodyPr>
            <a:normAutofit fontScale="92500" lnSpcReduction="10000"/>
          </a:bodyPr>
          <a:lstStyle/>
          <a:p>
            <a:pPr>
              <a:lnSpc>
                <a:spcPct val="150000"/>
              </a:lnSpc>
              <a:buNone/>
            </a:pPr>
            <a:r>
              <a:rPr lang="en-US" altLang="zh-CN" dirty="0" smtClean="0"/>
              <a:t>4.2.11    </a:t>
            </a:r>
            <a:r>
              <a:rPr lang="zh-CN" altLang="en-US" dirty="0" smtClean="0"/>
              <a:t>按有关规定和建设工程监理合同约定进行平行检验，并签署相应资料。 </a:t>
            </a:r>
          </a:p>
          <a:p>
            <a:pPr>
              <a:lnSpc>
                <a:spcPct val="150000"/>
              </a:lnSpc>
              <a:buNone/>
            </a:pPr>
            <a:r>
              <a:rPr lang="en-US" altLang="zh-CN" dirty="0" smtClean="0"/>
              <a:t>4.2.12   </a:t>
            </a:r>
            <a:r>
              <a:rPr lang="zh-CN" altLang="en-US" dirty="0" smtClean="0"/>
              <a:t>对施工单位报验的隐蔽工程、检验批、分项工程进行验收，对验收合格的予</a:t>
            </a:r>
            <a:r>
              <a:rPr lang="zh-CN" altLang="en-US" dirty="0" smtClean="0"/>
              <a:t>以签</a:t>
            </a:r>
            <a:r>
              <a:rPr lang="zh-CN" altLang="en-US" dirty="0" smtClean="0"/>
              <a:t>认。 </a:t>
            </a:r>
          </a:p>
          <a:p>
            <a:pPr>
              <a:lnSpc>
                <a:spcPct val="150000"/>
              </a:lnSpc>
              <a:buNone/>
            </a:pPr>
            <a:r>
              <a:rPr lang="en-US" altLang="zh-CN" dirty="0" smtClean="0"/>
              <a:t>4.2.13   </a:t>
            </a:r>
            <a:r>
              <a:rPr lang="zh-CN" altLang="en-US" dirty="0" smtClean="0"/>
              <a:t>根据相关规定，</a:t>
            </a:r>
            <a:r>
              <a:rPr lang="zh-CN" altLang="en-US" dirty="0" smtClean="0">
                <a:solidFill>
                  <a:srgbClr val="FF0000"/>
                </a:solidFill>
              </a:rPr>
              <a:t>对危险性较大分部分项工程进行验收</a:t>
            </a:r>
            <a:r>
              <a:rPr lang="zh-CN" altLang="en-US" dirty="0" smtClean="0"/>
              <a:t>，并填写验收记录。 </a:t>
            </a:r>
          </a:p>
          <a:p>
            <a:pPr>
              <a:lnSpc>
                <a:spcPct val="150000"/>
              </a:lnSpc>
              <a:buNone/>
            </a:pPr>
            <a:r>
              <a:rPr lang="en-US" altLang="zh-CN" dirty="0" smtClean="0"/>
              <a:t>4.2.14   </a:t>
            </a:r>
            <a:r>
              <a:rPr lang="zh-CN" altLang="en-US" dirty="0" smtClean="0"/>
              <a:t>审查施工单位报审的施工总进度计划和阶段性施工进度计划，并签署意见。 </a:t>
            </a:r>
          </a:p>
          <a:p>
            <a:pPr>
              <a:lnSpc>
                <a:spcPct val="150000"/>
              </a:lnSpc>
              <a:buNone/>
            </a:pPr>
            <a:r>
              <a:rPr lang="en-US" altLang="zh-CN" dirty="0" smtClean="0"/>
              <a:t>4.2.15   </a:t>
            </a:r>
            <a:r>
              <a:rPr lang="zh-CN" altLang="en-US" dirty="0" smtClean="0"/>
              <a:t>审查施工单位工程款支付报审涉及的工程量和支付金额，并签署意见。</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5746643"/>
          </a:xfrm>
        </p:spPr>
        <p:txBody>
          <a:bodyPr>
            <a:normAutofit fontScale="92500"/>
          </a:bodyPr>
          <a:lstStyle/>
          <a:p>
            <a:pPr>
              <a:buNone/>
            </a:pPr>
            <a:r>
              <a:rPr lang="en-US" altLang="zh-CN" b="1" dirty="0" smtClean="0"/>
              <a:t>4.3   </a:t>
            </a:r>
            <a:r>
              <a:rPr lang="zh-CN" altLang="en-US" b="1" dirty="0" smtClean="0"/>
              <a:t>监理员的资料管理职</a:t>
            </a:r>
            <a:r>
              <a:rPr lang="zh-CN" altLang="en-US" b="1" dirty="0" smtClean="0"/>
              <a:t>责</a:t>
            </a:r>
            <a:endParaRPr lang="en-US" altLang="zh-CN" b="1" dirty="0" smtClean="0"/>
          </a:p>
          <a:p>
            <a:pPr>
              <a:lnSpc>
                <a:spcPct val="150000"/>
              </a:lnSpc>
              <a:buNone/>
            </a:pPr>
            <a:r>
              <a:rPr lang="en-US" altLang="zh-CN" dirty="0" smtClean="0"/>
              <a:t>4.3.1   </a:t>
            </a:r>
            <a:r>
              <a:rPr lang="zh-CN" altLang="en-US" dirty="0" smtClean="0"/>
              <a:t>根据旁站方案的要求实施旁站，并填写旁站记录。 </a:t>
            </a:r>
          </a:p>
          <a:p>
            <a:pPr>
              <a:lnSpc>
                <a:spcPct val="150000"/>
              </a:lnSpc>
              <a:buNone/>
            </a:pPr>
            <a:r>
              <a:rPr lang="en-US" altLang="zh-CN" dirty="0" smtClean="0"/>
              <a:t>4.3.2   </a:t>
            </a:r>
            <a:r>
              <a:rPr lang="zh-CN" altLang="en-US" dirty="0" smtClean="0"/>
              <a:t>按相关规定对于材料的取样送检进行见证，并填写见证记录。 </a:t>
            </a:r>
          </a:p>
          <a:p>
            <a:pPr>
              <a:lnSpc>
                <a:spcPct val="150000"/>
              </a:lnSpc>
              <a:buNone/>
            </a:pPr>
            <a:r>
              <a:rPr lang="en-US" altLang="zh-CN" dirty="0" smtClean="0"/>
              <a:t>4.3.3   </a:t>
            </a:r>
            <a:r>
              <a:rPr lang="zh-CN" altLang="en-US" dirty="0" smtClean="0"/>
              <a:t>根据相关规定，</a:t>
            </a:r>
            <a:r>
              <a:rPr lang="zh-CN" altLang="en-US" dirty="0" smtClean="0">
                <a:solidFill>
                  <a:srgbClr val="FF0000"/>
                </a:solidFill>
              </a:rPr>
              <a:t>对危险性较大分部分项工程进行巡视</a:t>
            </a:r>
            <a:r>
              <a:rPr lang="zh-CN" altLang="en-US" dirty="0" smtClean="0"/>
              <a:t>，并填写危险性较大分部</a:t>
            </a:r>
            <a:r>
              <a:rPr lang="zh-CN" altLang="en-US" dirty="0" smtClean="0"/>
              <a:t>分项</a:t>
            </a:r>
            <a:r>
              <a:rPr lang="zh-CN" altLang="en-US" dirty="0" smtClean="0"/>
              <a:t>工程巡视检查记录。 </a:t>
            </a:r>
          </a:p>
          <a:p>
            <a:pPr>
              <a:lnSpc>
                <a:spcPct val="150000"/>
              </a:lnSpc>
              <a:buNone/>
            </a:pPr>
            <a:r>
              <a:rPr lang="en-US" altLang="zh-CN" dirty="0" smtClean="0"/>
              <a:t>4.3.4   </a:t>
            </a:r>
            <a:r>
              <a:rPr lang="zh-CN" altLang="en-US" dirty="0" smtClean="0"/>
              <a:t>复核或从施工现场获取工程计量的有关数据并签署原始凭证。 </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lstStyle/>
          <a:p>
            <a:pPr>
              <a:buNone/>
            </a:pPr>
            <a:r>
              <a:rPr lang="en-US" altLang="zh-CN" b="1" dirty="0" smtClean="0"/>
              <a:t>4.4   </a:t>
            </a:r>
            <a:r>
              <a:rPr lang="zh-CN" altLang="en-US" b="1" dirty="0" smtClean="0"/>
              <a:t>资料管理人员的资料管理职</a:t>
            </a:r>
            <a:r>
              <a:rPr lang="zh-CN" altLang="en-US" b="1" dirty="0" smtClean="0"/>
              <a:t>责</a:t>
            </a:r>
            <a:endParaRPr lang="en-US" altLang="zh-CN" b="1" dirty="0" smtClean="0"/>
          </a:p>
          <a:p>
            <a:pPr>
              <a:lnSpc>
                <a:spcPct val="150000"/>
              </a:lnSpc>
              <a:buNone/>
            </a:pPr>
            <a:r>
              <a:rPr lang="en-US" altLang="zh-CN" dirty="0" smtClean="0"/>
              <a:t>4.4.1   </a:t>
            </a:r>
            <a:r>
              <a:rPr lang="zh-CN" altLang="en-US" dirty="0" smtClean="0"/>
              <a:t>收集、整理监理文件资料，采用信息化手段进行资料管理。 </a:t>
            </a:r>
          </a:p>
          <a:p>
            <a:pPr>
              <a:lnSpc>
                <a:spcPct val="150000"/>
              </a:lnSpc>
              <a:buNone/>
            </a:pPr>
            <a:r>
              <a:rPr lang="en-US" altLang="zh-CN" dirty="0" smtClean="0"/>
              <a:t>4.4.2   </a:t>
            </a:r>
            <a:r>
              <a:rPr lang="zh-CN" altLang="en-US" dirty="0" smtClean="0">
                <a:solidFill>
                  <a:srgbClr val="FF0000"/>
                </a:solidFill>
              </a:rPr>
              <a:t>负责与各参建单位的文件往来联系，负责各种文件的收发、登记及整理</a:t>
            </a:r>
            <a:r>
              <a:rPr lang="zh-CN" altLang="en-US" dirty="0" smtClean="0"/>
              <a:t>。</a:t>
            </a:r>
          </a:p>
          <a:p>
            <a:pPr>
              <a:lnSpc>
                <a:spcPct val="150000"/>
              </a:lnSpc>
              <a:buNone/>
            </a:pPr>
            <a:r>
              <a:rPr lang="en-US" altLang="zh-CN" dirty="0" smtClean="0"/>
              <a:t>4.4.3   </a:t>
            </a:r>
            <a:r>
              <a:rPr lang="zh-CN" altLang="en-US" dirty="0" smtClean="0"/>
              <a:t>核查监理文件资料的齐全性、符合性。 </a:t>
            </a:r>
          </a:p>
          <a:p>
            <a:pPr>
              <a:lnSpc>
                <a:spcPct val="150000"/>
              </a:lnSpc>
              <a:buNone/>
            </a:pPr>
            <a:r>
              <a:rPr lang="en-US" altLang="zh-CN" dirty="0" smtClean="0"/>
              <a:t>4.4.4   </a:t>
            </a:r>
            <a:r>
              <a:rPr lang="zh-CN" altLang="en-US" dirty="0" smtClean="0">
                <a:solidFill>
                  <a:schemeClr val="accent1"/>
                </a:solidFill>
              </a:rPr>
              <a:t>登记、填写各类监理图表、台账</a:t>
            </a:r>
            <a:r>
              <a:rPr lang="zh-CN" altLang="en-US" dirty="0" smtClean="0"/>
              <a:t>。 </a:t>
            </a:r>
          </a:p>
          <a:p>
            <a:pPr>
              <a:lnSpc>
                <a:spcPct val="150000"/>
              </a:lnSpc>
              <a:buNone/>
            </a:pPr>
            <a:r>
              <a:rPr lang="en-US" altLang="zh-CN" dirty="0" smtClean="0"/>
              <a:t>4.4.5    </a:t>
            </a:r>
            <a:r>
              <a:rPr lang="zh-CN" altLang="en-US" dirty="0" smtClean="0">
                <a:solidFill>
                  <a:schemeClr val="accent1"/>
                </a:solidFill>
              </a:rPr>
              <a:t>整理归档工程竣工资料</a:t>
            </a:r>
            <a:r>
              <a:rPr lang="zh-CN" altLang="en-US" dirty="0" smtClean="0"/>
              <a:t>。 </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268760"/>
            <a:ext cx="8568952" cy="5256584"/>
          </a:xfrm>
        </p:spPr>
        <p:txBody>
          <a:bodyPr>
            <a:normAutofit/>
          </a:bodyPr>
          <a:lstStyle/>
          <a:p>
            <a:pPr>
              <a:buNone/>
            </a:pPr>
            <a:r>
              <a:rPr lang="en-US" altLang="zh-CN" b="1" dirty="0" smtClean="0"/>
              <a:t>                        5.1   </a:t>
            </a:r>
            <a:r>
              <a:rPr lang="zh-CN" altLang="en-US" b="1" dirty="0" smtClean="0"/>
              <a:t>编制类资</a:t>
            </a:r>
            <a:r>
              <a:rPr lang="zh-CN" altLang="en-US" b="1" dirty="0" smtClean="0"/>
              <a:t>料</a:t>
            </a:r>
            <a:endParaRPr lang="en-US" altLang="zh-CN" b="1" dirty="0" smtClean="0"/>
          </a:p>
          <a:p>
            <a:pPr>
              <a:buNone/>
            </a:pPr>
            <a:r>
              <a:rPr lang="en-US" altLang="zh-CN" dirty="0" smtClean="0"/>
              <a:t>5.1.1   </a:t>
            </a:r>
            <a:r>
              <a:rPr lang="zh-CN" altLang="en-US" dirty="0" smtClean="0"/>
              <a:t>监理规划应在签订建设工程监理合同、收到工程设计文件和建设工程施工合</a:t>
            </a:r>
            <a:r>
              <a:rPr lang="zh-CN" altLang="en-US" dirty="0" smtClean="0"/>
              <a:t>同后</a:t>
            </a:r>
            <a:r>
              <a:rPr lang="zh-CN" altLang="en-US" dirty="0" smtClean="0"/>
              <a:t>，由总监理工程师组织、专业监理工程师参与编制。</a:t>
            </a:r>
            <a:r>
              <a:rPr lang="zh-CN" altLang="en-US" dirty="0" smtClean="0">
                <a:solidFill>
                  <a:srgbClr val="FF0000"/>
                </a:solidFill>
              </a:rPr>
              <a:t>监理规划经工程监理单位技术</a:t>
            </a:r>
            <a:r>
              <a:rPr lang="zh-CN" altLang="en-US" dirty="0" smtClean="0">
                <a:solidFill>
                  <a:srgbClr val="FF0000"/>
                </a:solidFill>
              </a:rPr>
              <a:t>负责</a:t>
            </a:r>
            <a:r>
              <a:rPr lang="zh-CN" altLang="en-US" dirty="0" smtClean="0">
                <a:solidFill>
                  <a:srgbClr val="FF0000"/>
                </a:solidFill>
              </a:rPr>
              <a:t>人审批</a:t>
            </a:r>
            <a:r>
              <a:rPr lang="zh-CN" altLang="en-US" dirty="0" smtClean="0"/>
              <a:t>，</a:t>
            </a:r>
            <a:r>
              <a:rPr lang="zh-CN" altLang="en-US" dirty="0" smtClean="0">
                <a:solidFill>
                  <a:srgbClr val="FF0000"/>
                </a:solidFill>
              </a:rPr>
              <a:t>加盖工程监理单位公章</a:t>
            </a:r>
            <a:r>
              <a:rPr lang="zh-CN" altLang="en-US" dirty="0" smtClean="0"/>
              <a:t>后实施，并应在第一次工地会议前报送建设单位。 </a:t>
            </a:r>
          </a:p>
          <a:p>
            <a:pPr>
              <a:buNone/>
            </a:pPr>
            <a:r>
              <a:rPr lang="en-US" altLang="zh-CN" dirty="0" smtClean="0"/>
              <a:t>5.1.2   </a:t>
            </a:r>
            <a:r>
              <a:rPr lang="zh-CN" altLang="en-US" dirty="0" smtClean="0"/>
              <a:t>监理规划的主要内容应符合</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）的规定</a:t>
            </a:r>
            <a:r>
              <a:rPr lang="zh-CN" altLang="en-US" dirty="0" smtClean="0"/>
              <a:t>。</a:t>
            </a:r>
            <a:r>
              <a:rPr lang="zh-CN" altLang="en-US" dirty="0" smtClean="0">
                <a:solidFill>
                  <a:srgbClr val="0070C0"/>
                </a:solidFill>
              </a:rPr>
              <a:t>旁</a:t>
            </a:r>
            <a:r>
              <a:rPr lang="zh-CN" altLang="en-US" dirty="0" smtClean="0">
                <a:solidFill>
                  <a:srgbClr val="0070C0"/>
                </a:solidFill>
              </a:rPr>
              <a:t>站监理方案应纳入监理规划的“工程质量控制”章节</a:t>
            </a:r>
            <a:r>
              <a:rPr lang="zh-CN" altLang="en-US" dirty="0" smtClean="0"/>
              <a:t>。 </a:t>
            </a:r>
            <a:r>
              <a:rPr lang="zh-CN" altLang="en-US" dirty="0" smtClean="0">
                <a:solidFill>
                  <a:srgbClr val="FF0000"/>
                </a:solidFill>
              </a:rPr>
              <a:t>对</a:t>
            </a:r>
            <a:r>
              <a:rPr lang="zh-CN" altLang="en-US" dirty="0" smtClean="0"/>
              <a:t>需要编制监理实施细则的</a:t>
            </a:r>
            <a:r>
              <a:rPr lang="zh-CN" altLang="en-US" dirty="0" smtClean="0">
                <a:solidFill>
                  <a:srgbClr val="FF0000"/>
                </a:solidFill>
              </a:rPr>
              <a:t>技</a:t>
            </a:r>
            <a:r>
              <a:rPr lang="zh-CN" altLang="en-US" dirty="0" smtClean="0">
                <a:solidFill>
                  <a:srgbClr val="FF0000"/>
                </a:solidFill>
              </a:rPr>
              <a:t>术复</a:t>
            </a:r>
            <a:r>
              <a:rPr lang="zh-CN" altLang="en-US" dirty="0" smtClean="0">
                <a:solidFill>
                  <a:srgbClr val="FF0000"/>
                </a:solidFill>
              </a:rPr>
              <a:t>杂、专业性较强、危险性较大的分部分项工程，应在监理规划中制订编制计划</a:t>
            </a:r>
            <a:r>
              <a:rPr lang="zh-CN" altLang="en-US" dirty="0" smtClean="0"/>
              <a:t>。 </a:t>
            </a:r>
            <a:endParaRPr lang="zh-CN" altLang="en-US" dirty="0"/>
          </a:p>
        </p:txBody>
      </p:sp>
      <p:sp>
        <p:nvSpPr>
          <p:cNvPr id="3" name="标题 2"/>
          <p:cNvSpPr>
            <a:spLocks noGrp="1"/>
          </p:cNvSpPr>
          <p:nvPr>
            <p:ph type="title"/>
          </p:nvPr>
        </p:nvSpPr>
        <p:spPr/>
        <p:txBody>
          <a:bodyPr/>
          <a:lstStyle/>
          <a:p>
            <a:r>
              <a:rPr lang="en-US" altLang="zh-CN" dirty="0" smtClean="0"/>
              <a:t>5   </a:t>
            </a:r>
            <a:r>
              <a:rPr lang="zh-CN" altLang="en-US" dirty="0" smtClean="0"/>
              <a:t>监理资料管理要求</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60648"/>
            <a:ext cx="8568952" cy="6192688"/>
          </a:xfrm>
        </p:spPr>
        <p:txBody>
          <a:bodyPr>
            <a:normAutofit/>
          </a:bodyPr>
          <a:lstStyle/>
          <a:p>
            <a:pPr>
              <a:lnSpc>
                <a:spcPct val="150000"/>
              </a:lnSpc>
              <a:buNone/>
            </a:pPr>
            <a:r>
              <a:rPr lang="en-US" altLang="zh-CN" dirty="0" smtClean="0"/>
              <a:t>5.1.3   </a:t>
            </a:r>
            <a:r>
              <a:rPr lang="zh-CN" altLang="en-US" dirty="0" smtClean="0">
                <a:solidFill>
                  <a:srgbClr val="FF0000"/>
                </a:solidFill>
              </a:rPr>
              <a:t>编制监理规划应充分考虑项目特点和项目监理机构实际情况</a:t>
            </a:r>
            <a:r>
              <a:rPr lang="zh-CN" altLang="en-US" dirty="0" smtClean="0"/>
              <a:t>，做到监理</a:t>
            </a:r>
            <a:r>
              <a:rPr lang="zh-CN" altLang="en-US" dirty="0" smtClean="0">
                <a:solidFill>
                  <a:srgbClr val="FF0000"/>
                </a:solidFill>
              </a:rPr>
              <a:t>目标</a:t>
            </a:r>
            <a:r>
              <a:rPr lang="zh-CN" altLang="en-US" dirty="0" smtClean="0">
                <a:solidFill>
                  <a:srgbClr val="FF0000"/>
                </a:solidFill>
              </a:rPr>
              <a:t>明确</a:t>
            </a:r>
            <a:r>
              <a:rPr lang="zh-CN" altLang="en-US" dirty="0" smtClean="0"/>
              <a:t>、</a:t>
            </a:r>
            <a:r>
              <a:rPr lang="zh-CN" altLang="en-US" dirty="0" smtClean="0">
                <a:solidFill>
                  <a:srgbClr val="FF0000"/>
                </a:solidFill>
              </a:rPr>
              <a:t>职责分工清楚</a:t>
            </a:r>
            <a:r>
              <a:rPr lang="zh-CN" altLang="en-US" dirty="0" smtClean="0"/>
              <a:t>、</a:t>
            </a:r>
            <a:r>
              <a:rPr lang="zh-CN" altLang="en-US" dirty="0" smtClean="0">
                <a:solidFill>
                  <a:srgbClr val="FF0000"/>
                </a:solidFill>
              </a:rPr>
              <a:t>操作程序合理</a:t>
            </a:r>
            <a:r>
              <a:rPr lang="zh-CN" altLang="en-US" dirty="0" smtClean="0"/>
              <a:t>、</a:t>
            </a:r>
            <a:r>
              <a:rPr lang="zh-CN" altLang="en-US" dirty="0" smtClean="0">
                <a:solidFill>
                  <a:srgbClr val="FF0000"/>
                </a:solidFill>
              </a:rPr>
              <a:t>工作制度健全</a:t>
            </a:r>
            <a:r>
              <a:rPr lang="zh-CN" altLang="en-US" dirty="0" smtClean="0"/>
              <a:t>、</a:t>
            </a:r>
            <a:r>
              <a:rPr lang="zh-CN" altLang="en-US" dirty="0" smtClean="0">
                <a:solidFill>
                  <a:srgbClr val="FF0000"/>
                </a:solidFill>
              </a:rPr>
              <a:t>方法措施有效</a:t>
            </a:r>
            <a:r>
              <a:rPr lang="zh-CN" altLang="en-US" dirty="0" smtClean="0"/>
              <a:t>。监理规划的内容</a:t>
            </a:r>
            <a:r>
              <a:rPr lang="zh-CN" altLang="en-US" dirty="0" smtClean="0">
                <a:solidFill>
                  <a:srgbClr val="FF0000"/>
                </a:solidFill>
              </a:rPr>
              <a:t>应具</a:t>
            </a:r>
            <a:r>
              <a:rPr lang="zh-CN" altLang="en-US" dirty="0" smtClean="0">
                <a:solidFill>
                  <a:srgbClr val="FF0000"/>
                </a:solidFill>
              </a:rPr>
              <a:t>有针对性和指导性</a:t>
            </a:r>
            <a:r>
              <a:rPr lang="zh-CN" altLang="en-US" dirty="0" smtClean="0"/>
              <a:t>。 </a:t>
            </a:r>
          </a:p>
          <a:p>
            <a:pPr>
              <a:lnSpc>
                <a:spcPct val="150000"/>
              </a:lnSpc>
              <a:buNone/>
            </a:pPr>
            <a:r>
              <a:rPr lang="en-US" altLang="zh-CN" dirty="0" smtClean="0"/>
              <a:t>5.1.4    </a:t>
            </a:r>
            <a:r>
              <a:rPr lang="zh-CN" altLang="en-US" dirty="0" smtClean="0"/>
              <a:t>在实施工程项目监理过程中，</a:t>
            </a:r>
            <a:r>
              <a:rPr lang="zh-CN" altLang="en-US" dirty="0" smtClean="0">
                <a:solidFill>
                  <a:srgbClr val="0070C0"/>
                </a:solidFill>
              </a:rPr>
              <a:t>实际情况或条件发生变化</a:t>
            </a:r>
            <a:r>
              <a:rPr lang="zh-CN" altLang="en-US" dirty="0" smtClean="0"/>
              <a:t>（如设计文件、施工组</a:t>
            </a:r>
            <a:r>
              <a:rPr lang="zh-CN" altLang="en-US" dirty="0" smtClean="0"/>
              <a:t>织设</a:t>
            </a:r>
            <a:r>
              <a:rPr lang="zh-CN" altLang="en-US" dirty="0" smtClean="0"/>
              <a:t>计和施工方案等发生重大变化）而需要调整监理规划时，</a:t>
            </a:r>
            <a:r>
              <a:rPr lang="zh-CN" altLang="en-US" dirty="0" smtClean="0">
                <a:solidFill>
                  <a:srgbClr val="0070C0"/>
                </a:solidFill>
              </a:rPr>
              <a:t>应由总监理工程师组织专</a:t>
            </a:r>
            <a:r>
              <a:rPr lang="zh-CN" altLang="en-US" dirty="0" smtClean="0">
                <a:solidFill>
                  <a:srgbClr val="0070C0"/>
                </a:solidFill>
              </a:rPr>
              <a:t>业监</a:t>
            </a:r>
            <a:r>
              <a:rPr lang="zh-CN" altLang="en-US" dirty="0" smtClean="0">
                <a:solidFill>
                  <a:srgbClr val="0070C0"/>
                </a:solidFill>
              </a:rPr>
              <a:t>理工程师修订</a:t>
            </a:r>
            <a:r>
              <a:rPr lang="zh-CN" altLang="en-US" dirty="0" smtClean="0"/>
              <a:t>。修订后按原报审程序经批准后报送建设单位。 </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lnSpcReduction="10000"/>
          </a:bodyPr>
          <a:lstStyle/>
          <a:p>
            <a:pPr>
              <a:lnSpc>
                <a:spcPct val="150000"/>
              </a:lnSpc>
              <a:buNone/>
            </a:pPr>
            <a:r>
              <a:rPr lang="en-US" altLang="zh-CN" dirty="0" smtClean="0"/>
              <a:t>5.1.5   </a:t>
            </a:r>
            <a:r>
              <a:rPr lang="zh-CN" altLang="en-US" dirty="0" smtClean="0">
                <a:solidFill>
                  <a:srgbClr val="0070C0"/>
                </a:solidFill>
              </a:rPr>
              <a:t>监理实施细则应在收到施工单位报审的施工方案或专项施工方案后、 在相应专</a:t>
            </a:r>
            <a:r>
              <a:rPr lang="zh-CN" altLang="en-US" dirty="0" smtClean="0">
                <a:solidFill>
                  <a:srgbClr val="0070C0"/>
                </a:solidFill>
              </a:rPr>
              <a:t>业工</a:t>
            </a:r>
            <a:r>
              <a:rPr lang="zh-CN" altLang="en-US" dirty="0" smtClean="0">
                <a:solidFill>
                  <a:srgbClr val="0070C0"/>
                </a:solidFill>
              </a:rPr>
              <a:t>程施工前编制审批完成</a:t>
            </a:r>
            <a:r>
              <a:rPr lang="zh-CN" altLang="en-US" dirty="0" smtClean="0"/>
              <a:t>。 监理实施细则应由专业监理工程师编制， 总监理工程师审批</a:t>
            </a:r>
            <a:r>
              <a:rPr lang="zh-CN" altLang="en-US" dirty="0" smtClean="0"/>
              <a:t>，并</a:t>
            </a:r>
            <a:r>
              <a:rPr lang="zh-CN" altLang="en-US" dirty="0" smtClean="0"/>
              <a:t>加盖项目监理机构章。 </a:t>
            </a:r>
          </a:p>
          <a:p>
            <a:pPr>
              <a:lnSpc>
                <a:spcPct val="150000"/>
              </a:lnSpc>
              <a:buNone/>
            </a:pPr>
            <a:r>
              <a:rPr lang="en-US" altLang="zh-CN" dirty="0" smtClean="0"/>
              <a:t>5.1.6   </a:t>
            </a:r>
            <a:r>
              <a:rPr lang="zh-CN" altLang="en-US" dirty="0" smtClean="0"/>
              <a:t>监理实施细则主要内容应符合</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）的规定。  </a:t>
            </a:r>
          </a:p>
          <a:p>
            <a:pPr>
              <a:lnSpc>
                <a:spcPct val="150000"/>
              </a:lnSpc>
              <a:buNone/>
            </a:pPr>
            <a:r>
              <a:rPr lang="en-US" altLang="zh-CN" dirty="0" smtClean="0"/>
              <a:t>5.1.7    </a:t>
            </a:r>
            <a:r>
              <a:rPr lang="zh-CN" altLang="en-US" dirty="0" smtClean="0"/>
              <a:t>监理实施细则的内容应符合监理规划的要求，并应结合专业工程特点，使其</a:t>
            </a:r>
            <a:r>
              <a:rPr lang="zh-CN" altLang="en-US" dirty="0" smtClean="0">
                <a:solidFill>
                  <a:srgbClr val="0070C0"/>
                </a:solidFill>
              </a:rPr>
              <a:t>具</a:t>
            </a:r>
            <a:r>
              <a:rPr lang="zh-CN" altLang="en-US" dirty="0" smtClean="0">
                <a:solidFill>
                  <a:srgbClr val="0070C0"/>
                </a:solidFill>
              </a:rPr>
              <a:t>有针</a:t>
            </a:r>
            <a:r>
              <a:rPr lang="zh-CN" altLang="en-US" dirty="0" smtClean="0">
                <a:solidFill>
                  <a:srgbClr val="0070C0"/>
                </a:solidFill>
              </a:rPr>
              <a:t>对性和可操作性，做到目标明确、措施有效</a:t>
            </a:r>
            <a:r>
              <a:rPr lang="zh-CN" altLang="en-US" dirty="0" smtClean="0"/>
              <a:t>。</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332656"/>
            <a:ext cx="8496944" cy="6120680"/>
          </a:xfrm>
        </p:spPr>
        <p:txBody>
          <a:bodyPr>
            <a:normAutofit fontScale="92500"/>
          </a:bodyPr>
          <a:lstStyle/>
          <a:p>
            <a:pPr>
              <a:lnSpc>
                <a:spcPct val="150000"/>
              </a:lnSpc>
              <a:buNone/>
            </a:pPr>
            <a:r>
              <a:rPr lang="en-US" altLang="zh-CN" dirty="0" smtClean="0"/>
              <a:t>5.1.8   </a:t>
            </a:r>
            <a:r>
              <a:rPr lang="zh-CN" altLang="en-US" dirty="0" smtClean="0"/>
              <a:t>在实施工程项目监理过程中</a:t>
            </a:r>
            <a:r>
              <a:rPr lang="zh-CN" altLang="en-US" dirty="0" smtClean="0">
                <a:solidFill>
                  <a:srgbClr val="0070C0"/>
                </a:solidFill>
              </a:rPr>
              <a:t>， 当工程发生变化导致监理实施细则所确定的工作</a:t>
            </a:r>
            <a:r>
              <a:rPr lang="zh-CN" altLang="en-US" dirty="0" smtClean="0">
                <a:solidFill>
                  <a:srgbClr val="0070C0"/>
                </a:solidFill>
              </a:rPr>
              <a:t>流程</a:t>
            </a:r>
            <a:r>
              <a:rPr lang="zh-CN" altLang="en-US" dirty="0" smtClean="0">
                <a:solidFill>
                  <a:srgbClr val="0070C0"/>
                </a:solidFill>
              </a:rPr>
              <a:t>、 方法和措施需要调整时， 专业监理工程师应根据实际情况对监理实施细则进行补充</a:t>
            </a:r>
            <a:r>
              <a:rPr lang="zh-CN" altLang="en-US" dirty="0" smtClean="0">
                <a:solidFill>
                  <a:srgbClr val="0070C0"/>
                </a:solidFill>
              </a:rPr>
              <a:t>、修</a:t>
            </a:r>
            <a:r>
              <a:rPr lang="zh-CN" altLang="en-US" dirty="0" smtClean="0">
                <a:solidFill>
                  <a:srgbClr val="0070C0"/>
                </a:solidFill>
              </a:rPr>
              <a:t>改，并经总监理工程师批准后实施</a:t>
            </a:r>
            <a:r>
              <a:rPr lang="zh-CN" altLang="en-US" dirty="0" smtClean="0"/>
              <a:t>。 </a:t>
            </a:r>
          </a:p>
          <a:p>
            <a:pPr>
              <a:lnSpc>
                <a:spcPct val="150000"/>
              </a:lnSpc>
              <a:buNone/>
            </a:pPr>
            <a:r>
              <a:rPr lang="en-US" altLang="zh-CN" dirty="0" smtClean="0"/>
              <a:t>5.1.9    </a:t>
            </a:r>
            <a:r>
              <a:rPr lang="zh-CN" altLang="en-US" dirty="0" smtClean="0"/>
              <a:t>在建设工程监理合同履约服务期间，项目监理机构应每月编制监理月报。</a:t>
            </a:r>
            <a:r>
              <a:rPr lang="zh-CN" altLang="en-US" dirty="0" smtClean="0">
                <a:solidFill>
                  <a:srgbClr val="0070C0"/>
                </a:solidFill>
              </a:rPr>
              <a:t>监理</a:t>
            </a:r>
            <a:r>
              <a:rPr lang="zh-CN" altLang="en-US" dirty="0" smtClean="0">
                <a:solidFill>
                  <a:srgbClr val="0070C0"/>
                </a:solidFill>
              </a:rPr>
              <a:t>月报</a:t>
            </a:r>
            <a:r>
              <a:rPr lang="zh-CN" altLang="en-US" dirty="0" smtClean="0">
                <a:solidFill>
                  <a:srgbClr val="0070C0"/>
                </a:solidFill>
              </a:rPr>
              <a:t>应由总监理工程师组织编写，签字并加盖项目监理机构章，报建设单位</a:t>
            </a:r>
            <a:r>
              <a:rPr lang="zh-CN" altLang="en-US" dirty="0" smtClean="0"/>
              <a:t>。 </a:t>
            </a:r>
          </a:p>
          <a:p>
            <a:pPr>
              <a:lnSpc>
                <a:spcPct val="150000"/>
              </a:lnSpc>
              <a:buNone/>
            </a:pPr>
            <a:r>
              <a:rPr lang="en-US" altLang="zh-CN" dirty="0" smtClean="0"/>
              <a:t>5.1.10   </a:t>
            </a:r>
            <a:r>
              <a:rPr lang="zh-CN" altLang="en-US" dirty="0" smtClean="0"/>
              <a:t>监理月报主要内容应符合</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）的规定。</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                 1   </a:t>
            </a:r>
            <a:r>
              <a:rPr lang="zh-CN" altLang="en-US" dirty="0" smtClean="0"/>
              <a:t>总则 </a:t>
            </a:r>
            <a:endParaRPr lang="en-US" altLang="zh-CN" dirty="0" smtClean="0"/>
          </a:p>
          <a:p>
            <a:r>
              <a:rPr lang="en-US" altLang="zh-CN" dirty="0" smtClean="0"/>
              <a:t>                 2   </a:t>
            </a:r>
            <a:r>
              <a:rPr lang="zh-CN" altLang="en-US" dirty="0" smtClean="0"/>
              <a:t>术语 </a:t>
            </a:r>
            <a:endParaRPr lang="en-US" altLang="zh-CN" dirty="0" smtClean="0"/>
          </a:p>
          <a:p>
            <a:r>
              <a:rPr lang="en-US" altLang="zh-CN" dirty="0" smtClean="0"/>
              <a:t>                 3   </a:t>
            </a:r>
            <a:r>
              <a:rPr lang="zh-CN" altLang="en-US" dirty="0" smtClean="0"/>
              <a:t>基本</a:t>
            </a:r>
            <a:r>
              <a:rPr lang="zh-CN" altLang="en-US" dirty="0" smtClean="0"/>
              <a:t>规定 </a:t>
            </a:r>
            <a:endParaRPr lang="en-US" altLang="zh-CN" dirty="0" smtClean="0"/>
          </a:p>
          <a:p>
            <a:r>
              <a:rPr lang="en-US" altLang="zh-CN" dirty="0" smtClean="0"/>
              <a:t>                 4   </a:t>
            </a:r>
            <a:r>
              <a:rPr lang="zh-CN" altLang="en-US" dirty="0" smtClean="0"/>
              <a:t>监理资料管理职</a:t>
            </a:r>
            <a:r>
              <a:rPr lang="zh-CN" altLang="en-US" dirty="0" smtClean="0"/>
              <a:t>责</a:t>
            </a:r>
            <a:endParaRPr lang="en-US" altLang="zh-CN" dirty="0" smtClean="0"/>
          </a:p>
          <a:p>
            <a:r>
              <a:rPr lang="en-US" altLang="zh-CN" dirty="0" smtClean="0"/>
              <a:t>                 5   </a:t>
            </a:r>
            <a:r>
              <a:rPr lang="zh-CN" altLang="en-US" dirty="0" smtClean="0"/>
              <a:t>监理资料管理要</a:t>
            </a:r>
            <a:r>
              <a:rPr lang="zh-CN" altLang="en-US" dirty="0" smtClean="0"/>
              <a:t>求</a:t>
            </a:r>
            <a:endParaRPr lang="en-US" altLang="zh-CN" dirty="0" smtClean="0"/>
          </a:p>
          <a:p>
            <a:r>
              <a:rPr lang="en-US" altLang="zh-CN" dirty="0" smtClean="0"/>
              <a:t>                 6   </a:t>
            </a:r>
            <a:r>
              <a:rPr lang="zh-CN" altLang="en-US" dirty="0" smtClean="0"/>
              <a:t>监</a:t>
            </a:r>
            <a:r>
              <a:rPr lang="zh-CN" altLang="en-US" dirty="0" smtClean="0"/>
              <a:t>理资料管理与归档</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5976664"/>
          </a:xfrm>
        </p:spPr>
        <p:txBody>
          <a:bodyPr>
            <a:normAutofit lnSpcReduction="10000"/>
          </a:bodyPr>
          <a:lstStyle/>
          <a:p>
            <a:pPr>
              <a:lnSpc>
                <a:spcPct val="150000"/>
              </a:lnSpc>
              <a:buNone/>
            </a:pPr>
            <a:r>
              <a:rPr lang="en-US" altLang="zh-CN" dirty="0" smtClean="0"/>
              <a:t>5.1.11   </a:t>
            </a:r>
            <a:r>
              <a:rPr lang="zh-CN" altLang="en-US" dirty="0" smtClean="0">
                <a:solidFill>
                  <a:srgbClr val="0070C0"/>
                </a:solidFill>
              </a:rPr>
              <a:t>监理月报内容应</a:t>
            </a:r>
            <a:r>
              <a:rPr lang="zh-CN" altLang="en-US" dirty="0" smtClean="0"/>
              <a:t>全面真实反映工程实际情况和监理工作情况，做到数据准确</a:t>
            </a:r>
            <a:r>
              <a:rPr lang="zh-CN" altLang="en-US" dirty="0" smtClean="0"/>
              <a:t>、重</a:t>
            </a:r>
            <a:r>
              <a:rPr lang="zh-CN" altLang="en-US" dirty="0" smtClean="0"/>
              <a:t>点突出、语言简练，</a:t>
            </a:r>
            <a:r>
              <a:rPr lang="zh-CN" altLang="en-US" dirty="0" smtClean="0">
                <a:solidFill>
                  <a:srgbClr val="0070C0"/>
                </a:solidFill>
              </a:rPr>
              <a:t>并附必要的图表和照片，确保监理工作可追溯。 </a:t>
            </a:r>
          </a:p>
          <a:p>
            <a:pPr>
              <a:lnSpc>
                <a:spcPct val="150000"/>
              </a:lnSpc>
              <a:buNone/>
            </a:pPr>
            <a:r>
              <a:rPr lang="en-US" altLang="zh-CN" dirty="0" smtClean="0"/>
              <a:t>5.1.12   </a:t>
            </a:r>
            <a:r>
              <a:rPr lang="zh-CN" altLang="en-US" dirty="0" smtClean="0">
                <a:solidFill>
                  <a:srgbClr val="0070C0"/>
                </a:solidFill>
              </a:rPr>
              <a:t>工程质量评估报告应</a:t>
            </a:r>
            <a:r>
              <a:rPr lang="zh-CN" altLang="en-US" dirty="0" smtClean="0"/>
              <a:t>在单位工程质量竣工预验收合格后，</a:t>
            </a:r>
            <a:r>
              <a:rPr lang="zh-CN" altLang="en-US" dirty="0" smtClean="0">
                <a:solidFill>
                  <a:srgbClr val="0070C0"/>
                </a:solidFill>
              </a:rPr>
              <a:t>由总监理工程师组织编写</a:t>
            </a:r>
            <a:r>
              <a:rPr lang="zh-CN" altLang="en-US" dirty="0" smtClean="0"/>
              <a:t>，经监理</a:t>
            </a:r>
            <a:r>
              <a:rPr lang="zh-CN" altLang="en-US" dirty="0" smtClean="0">
                <a:solidFill>
                  <a:srgbClr val="0070C0"/>
                </a:solidFill>
              </a:rPr>
              <a:t>单位技术负责人审核并加盖工程监理单位公章</a:t>
            </a:r>
            <a:r>
              <a:rPr lang="zh-CN" altLang="en-US" dirty="0" smtClean="0"/>
              <a:t>后报建设单位。  </a:t>
            </a:r>
          </a:p>
          <a:p>
            <a:pPr>
              <a:lnSpc>
                <a:spcPct val="150000"/>
              </a:lnSpc>
              <a:buNone/>
            </a:pPr>
            <a:r>
              <a:rPr lang="en-US" altLang="zh-CN" dirty="0" smtClean="0"/>
              <a:t>5.1.13   </a:t>
            </a:r>
            <a:r>
              <a:rPr lang="zh-CN" altLang="en-US" dirty="0" smtClean="0"/>
              <a:t>工程质量评估报告主要内容应符合</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a:t>
            </a:r>
            <a:r>
              <a:rPr lang="zh-CN" altLang="en-US" dirty="0" smtClean="0"/>
              <a:t>的规</a:t>
            </a:r>
            <a:r>
              <a:rPr lang="zh-CN" altLang="en-US" dirty="0" smtClean="0"/>
              <a:t>定。 </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363272" cy="6264696"/>
          </a:xfrm>
        </p:spPr>
        <p:txBody>
          <a:bodyPr>
            <a:normAutofit fontScale="92500"/>
          </a:bodyPr>
          <a:lstStyle/>
          <a:p>
            <a:pPr>
              <a:lnSpc>
                <a:spcPct val="150000"/>
              </a:lnSpc>
              <a:buNone/>
            </a:pPr>
            <a:r>
              <a:rPr lang="en-US" altLang="zh-CN" dirty="0" smtClean="0"/>
              <a:t>5.1.14   </a:t>
            </a:r>
            <a:r>
              <a:rPr lang="zh-CN" altLang="en-US" dirty="0" smtClean="0"/>
              <a:t>工程质量评估报告的编制应文字简练、准确、重点突出、内容完整，</a:t>
            </a:r>
            <a:r>
              <a:rPr lang="zh-CN" altLang="en-US" dirty="0" smtClean="0">
                <a:solidFill>
                  <a:srgbClr val="FF0000"/>
                </a:solidFill>
              </a:rPr>
              <a:t>应给出</a:t>
            </a:r>
            <a:r>
              <a:rPr lang="zh-CN" altLang="en-US" dirty="0" smtClean="0">
                <a:solidFill>
                  <a:srgbClr val="FF0000"/>
                </a:solidFill>
              </a:rPr>
              <a:t>明确</a:t>
            </a:r>
            <a:r>
              <a:rPr lang="zh-CN" altLang="en-US" dirty="0" smtClean="0">
                <a:solidFill>
                  <a:srgbClr val="FF0000"/>
                </a:solidFill>
              </a:rPr>
              <a:t>的工程质量评估结论</a:t>
            </a:r>
            <a:r>
              <a:rPr lang="zh-CN" altLang="en-US" dirty="0" smtClean="0"/>
              <a:t>。 </a:t>
            </a:r>
          </a:p>
          <a:p>
            <a:pPr>
              <a:lnSpc>
                <a:spcPct val="150000"/>
              </a:lnSpc>
              <a:buNone/>
            </a:pPr>
            <a:r>
              <a:rPr lang="en-US" altLang="zh-CN" dirty="0" smtClean="0"/>
              <a:t>5.1.15   </a:t>
            </a:r>
            <a:r>
              <a:rPr lang="zh-CN" altLang="en-US" dirty="0" smtClean="0">
                <a:solidFill>
                  <a:srgbClr val="FF0000"/>
                </a:solidFill>
              </a:rPr>
              <a:t>监理工作总结</a:t>
            </a:r>
            <a:r>
              <a:rPr lang="zh-CN" altLang="en-US" dirty="0" smtClean="0"/>
              <a:t>应在工程竣工验收合格、施工现场监理工作结束后，</a:t>
            </a:r>
            <a:r>
              <a:rPr lang="zh-CN" altLang="en-US" dirty="0" smtClean="0">
                <a:solidFill>
                  <a:srgbClr val="FF0000"/>
                </a:solidFill>
              </a:rPr>
              <a:t>由总监理</a:t>
            </a:r>
            <a:r>
              <a:rPr lang="zh-CN" altLang="en-US" dirty="0" smtClean="0">
                <a:solidFill>
                  <a:srgbClr val="FF0000"/>
                </a:solidFill>
              </a:rPr>
              <a:t>工程</a:t>
            </a:r>
            <a:r>
              <a:rPr lang="zh-CN" altLang="en-US" dirty="0" smtClean="0">
                <a:solidFill>
                  <a:srgbClr val="FF0000"/>
                </a:solidFill>
              </a:rPr>
              <a:t>师主持编写，并报监理单位和建设单位</a:t>
            </a:r>
            <a:r>
              <a:rPr lang="zh-CN" altLang="en-US" dirty="0" smtClean="0"/>
              <a:t>。 </a:t>
            </a:r>
          </a:p>
          <a:p>
            <a:pPr>
              <a:lnSpc>
                <a:spcPct val="150000"/>
              </a:lnSpc>
              <a:buNone/>
            </a:pPr>
            <a:r>
              <a:rPr lang="en-US" altLang="zh-CN" dirty="0" smtClean="0"/>
              <a:t>5.1.16   </a:t>
            </a:r>
            <a:r>
              <a:rPr lang="zh-CN" altLang="en-US" dirty="0" smtClean="0"/>
              <a:t>监理工作总结主要内容应符合 </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 的规定。  </a:t>
            </a:r>
          </a:p>
          <a:p>
            <a:pPr>
              <a:lnSpc>
                <a:spcPct val="150000"/>
              </a:lnSpc>
              <a:buNone/>
            </a:pPr>
            <a:r>
              <a:rPr lang="en-US" altLang="zh-CN" dirty="0" smtClean="0"/>
              <a:t>5.1.17   </a:t>
            </a:r>
            <a:r>
              <a:rPr lang="zh-CN" altLang="en-US" dirty="0" smtClean="0"/>
              <a:t>监理工作总结内容应全面反映建设工程监理合同履行情况及监理工作成效，</a:t>
            </a:r>
            <a:r>
              <a:rPr lang="zh-CN" altLang="en-US" dirty="0" smtClean="0">
                <a:solidFill>
                  <a:srgbClr val="0070C0"/>
                </a:solidFill>
              </a:rPr>
              <a:t>应针</a:t>
            </a:r>
            <a:r>
              <a:rPr lang="zh-CN" altLang="en-US" dirty="0" smtClean="0">
                <a:solidFill>
                  <a:srgbClr val="0070C0"/>
                </a:solidFill>
              </a:rPr>
              <a:t>对监理工作中遗留问题或后续工作做出说明并提出相关建议</a:t>
            </a:r>
            <a:r>
              <a:rPr lang="zh-CN" altLang="en-US" dirty="0" smtClean="0"/>
              <a:t>。</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5674635"/>
          </a:xfrm>
        </p:spPr>
        <p:txBody>
          <a:bodyPr>
            <a:normAutofit/>
          </a:bodyPr>
          <a:lstStyle/>
          <a:p>
            <a:pPr>
              <a:buNone/>
            </a:pPr>
            <a:r>
              <a:rPr lang="en-US" altLang="zh-CN" b="1" dirty="0" smtClean="0"/>
              <a:t>                       5.2   </a:t>
            </a:r>
            <a:r>
              <a:rPr lang="zh-CN" altLang="en-US" b="1" dirty="0" smtClean="0"/>
              <a:t>签发类资</a:t>
            </a:r>
            <a:r>
              <a:rPr lang="zh-CN" altLang="en-US" b="1" dirty="0" smtClean="0"/>
              <a:t>料</a:t>
            </a:r>
            <a:endParaRPr lang="en-US" altLang="zh-CN" b="1" dirty="0" smtClean="0"/>
          </a:p>
          <a:p>
            <a:pPr>
              <a:buNone/>
            </a:pPr>
            <a:r>
              <a:rPr lang="en-US" altLang="zh-CN" dirty="0" smtClean="0"/>
              <a:t>5.2.1  </a:t>
            </a:r>
            <a:r>
              <a:rPr lang="en-US" altLang="zh-CN" dirty="0" smtClean="0">
                <a:solidFill>
                  <a:srgbClr val="0070C0"/>
                </a:solidFill>
              </a:rPr>
              <a:t>《</a:t>
            </a:r>
            <a:r>
              <a:rPr lang="zh-CN" altLang="en-US" dirty="0" smtClean="0">
                <a:solidFill>
                  <a:srgbClr val="0070C0"/>
                </a:solidFill>
              </a:rPr>
              <a:t>总监理工程师任命书</a:t>
            </a:r>
            <a:r>
              <a:rPr lang="en-US" altLang="zh-CN" dirty="0" smtClean="0">
                <a:solidFill>
                  <a:srgbClr val="0070C0"/>
                </a:solidFill>
              </a:rPr>
              <a:t>》</a:t>
            </a:r>
            <a:r>
              <a:rPr lang="zh-CN" altLang="en-US" dirty="0" smtClean="0">
                <a:solidFill>
                  <a:srgbClr val="0070C0"/>
                </a:solidFill>
              </a:rPr>
              <a:t>和</a:t>
            </a:r>
            <a:r>
              <a:rPr lang="en-US" altLang="zh-CN" dirty="0" smtClean="0">
                <a:solidFill>
                  <a:srgbClr val="0070C0"/>
                </a:solidFill>
              </a:rPr>
              <a:t>《</a:t>
            </a:r>
            <a:r>
              <a:rPr lang="zh-CN" altLang="en-US" dirty="0" smtClean="0">
                <a:solidFill>
                  <a:srgbClr val="0070C0"/>
                </a:solidFill>
              </a:rPr>
              <a:t>建设工程监理单位法定代表人授权书</a:t>
            </a:r>
            <a:r>
              <a:rPr lang="en-US" altLang="zh-CN" dirty="0" smtClean="0">
                <a:solidFill>
                  <a:srgbClr val="0070C0"/>
                </a:solidFill>
              </a:rPr>
              <a:t>》</a:t>
            </a:r>
            <a:r>
              <a:rPr lang="zh-CN" altLang="en-US" dirty="0" smtClean="0"/>
              <a:t>应在建设</a:t>
            </a:r>
            <a:r>
              <a:rPr lang="zh-CN" altLang="en-US" dirty="0" smtClean="0"/>
              <a:t>工程</a:t>
            </a:r>
            <a:r>
              <a:rPr lang="zh-CN" altLang="en-US" dirty="0" smtClean="0"/>
              <a:t>监理合同签订后，建设工程开工前，</a:t>
            </a:r>
            <a:r>
              <a:rPr lang="zh-CN" altLang="en-US" dirty="0" smtClean="0">
                <a:solidFill>
                  <a:srgbClr val="0070C0"/>
                </a:solidFill>
              </a:rPr>
              <a:t>由工程监理单位法定代表人签字并加盖监理单</a:t>
            </a:r>
            <a:r>
              <a:rPr lang="zh-CN" altLang="en-US" dirty="0" smtClean="0">
                <a:solidFill>
                  <a:srgbClr val="0070C0"/>
                </a:solidFill>
              </a:rPr>
              <a:t>位公</a:t>
            </a:r>
            <a:r>
              <a:rPr lang="zh-CN" altLang="en-US" dirty="0" smtClean="0">
                <a:solidFill>
                  <a:srgbClr val="0070C0"/>
                </a:solidFill>
              </a:rPr>
              <a:t>章</a:t>
            </a:r>
            <a:r>
              <a:rPr lang="zh-CN" altLang="en-US" dirty="0" smtClean="0"/>
              <a:t>，书面报建设单位。 </a:t>
            </a:r>
          </a:p>
          <a:p>
            <a:pPr>
              <a:buNone/>
            </a:pPr>
            <a:r>
              <a:rPr lang="en-US" altLang="zh-CN" dirty="0" smtClean="0"/>
              <a:t>5.2.2   </a:t>
            </a:r>
            <a:r>
              <a:rPr lang="zh-CN" altLang="en-US" dirty="0" smtClean="0">
                <a:solidFill>
                  <a:srgbClr val="FF0000"/>
                </a:solidFill>
              </a:rPr>
              <a:t>总监理工程师发生变更时，应重新签署</a:t>
            </a:r>
            <a:r>
              <a:rPr lang="en-US" altLang="zh-CN" dirty="0" smtClean="0">
                <a:solidFill>
                  <a:srgbClr val="FF0000"/>
                </a:solidFill>
              </a:rPr>
              <a:t>《</a:t>
            </a:r>
            <a:r>
              <a:rPr lang="zh-CN" altLang="en-US" dirty="0" smtClean="0">
                <a:solidFill>
                  <a:srgbClr val="FF0000"/>
                </a:solidFill>
              </a:rPr>
              <a:t>总监理工程师任命书</a:t>
            </a:r>
            <a:r>
              <a:rPr lang="en-US" altLang="zh-CN" dirty="0" smtClean="0">
                <a:solidFill>
                  <a:srgbClr val="FF0000"/>
                </a:solidFill>
              </a:rPr>
              <a:t>》</a:t>
            </a:r>
            <a:r>
              <a:rPr lang="zh-CN" altLang="en-US" dirty="0" smtClean="0">
                <a:solidFill>
                  <a:srgbClr val="FF0000"/>
                </a:solidFill>
              </a:rPr>
              <a:t>和</a:t>
            </a:r>
            <a:r>
              <a:rPr lang="en-US" altLang="zh-CN" dirty="0" smtClean="0">
                <a:solidFill>
                  <a:srgbClr val="FF0000"/>
                </a:solidFill>
              </a:rPr>
              <a:t>《</a:t>
            </a:r>
            <a:r>
              <a:rPr lang="zh-CN" altLang="en-US" dirty="0" smtClean="0">
                <a:solidFill>
                  <a:srgbClr val="FF0000"/>
                </a:solidFill>
              </a:rPr>
              <a:t>建设工程</a:t>
            </a:r>
            <a:r>
              <a:rPr lang="zh-CN" altLang="en-US" dirty="0" smtClean="0">
                <a:solidFill>
                  <a:srgbClr val="FF0000"/>
                </a:solidFill>
              </a:rPr>
              <a:t>监理</a:t>
            </a:r>
            <a:r>
              <a:rPr lang="zh-CN" altLang="en-US" dirty="0" smtClean="0">
                <a:solidFill>
                  <a:srgbClr val="FF0000"/>
                </a:solidFill>
              </a:rPr>
              <a:t>单位法定代表人授权书</a:t>
            </a:r>
            <a:r>
              <a:rPr lang="en-US" altLang="zh-CN" dirty="0" smtClean="0">
                <a:solidFill>
                  <a:srgbClr val="FF0000"/>
                </a:solidFill>
              </a:rPr>
              <a:t>》</a:t>
            </a:r>
            <a:r>
              <a:rPr lang="en-US" altLang="zh-CN" dirty="0" smtClean="0">
                <a:solidFill>
                  <a:srgbClr val="0070C0"/>
                </a:solidFill>
              </a:rPr>
              <a:t> </a:t>
            </a:r>
            <a:r>
              <a:rPr lang="zh-CN" altLang="en-US" dirty="0" smtClean="0"/>
              <a:t>。 </a:t>
            </a:r>
          </a:p>
          <a:p>
            <a:pPr>
              <a:buNone/>
            </a:pPr>
            <a:r>
              <a:rPr lang="en-US" altLang="zh-CN" dirty="0" smtClean="0"/>
              <a:t>5.2.3 </a:t>
            </a:r>
            <a:r>
              <a:rPr lang="en-US" altLang="zh-CN" dirty="0" smtClean="0">
                <a:solidFill>
                  <a:srgbClr val="0070C0"/>
                </a:solidFill>
              </a:rPr>
              <a:t>《</a:t>
            </a:r>
            <a:r>
              <a:rPr lang="zh-CN" altLang="en-US" dirty="0" smtClean="0">
                <a:solidFill>
                  <a:srgbClr val="0070C0"/>
                </a:solidFill>
              </a:rPr>
              <a:t>建设工程监理单位项目负责人工程质量终身责任承诺书</a:t>
            </a:r>
            <a:r>
              <a:rPr lang="en-US" altLang="zh-CN" dirty="0" smtClean="0">
                <a:solidFill>
                  <a:srgbClr val="0070C0"/>
                </a:solidFill>
              </a:rPr>
              <a:t>》</a:t>
            </a:r>
            <a:r>
              <a:rPr lang="zh-CN" altLang="en-US" dirty="0" smtClean="0"/>
              <a:t>应在建设工程监理</a:t>
            </a:r>
            <a:r>
              <a:rPr lang="zh-CN" altLang="en-US" dirty="0" smtClean="0"/>
              <a:t>合同</a:t>
            </a:r>
            <a:r>
              <a:rPr lang="zh-CN" altLang="en-US" dirty="0" smtClean="0"/>
              <a:t>签订后，建设工程开工前，</a:t>
            </a:r>
            <a:r>
              <a:rPr lang="zh-CN" altLang="en-US" dirty="0" smtClean="0">
                <a:solidFill>
                  <a:srgbClr val="0070C0"/>
                </a:solidFill>
              </a:rPr>
              <a:t>由监理单位法定代表人签字，并加盖总监理工程师执业</a:t>
            </a:r>
            <a:r>
              <a:rPr lang="zh-CN" altLang="en-US" dirty="0" smtClean="0">
                <a:solidFill>
                  <a:srgbClr val="0070C0"/>
                </a:solidFill>
              </a:rPr>
              <a:t>印章</a:t>
            </a:r>
            <a:r>
              <a:rPr lang="zh-CN" altLang="en-US" dirty="0" smtClean="0">
                <a:solidFill>
                  <a:srgbClr val="0070C0"/>
                </a:solidFill>
              </a:rPr>
              <a:t>和监理单位公章，报政府建设主管部门备案</a:t>
            </a:r>
            <a:r>
              <a:rPr lang="zh-CN" altLang="en-US" dirty="0" smtClean="0"/>
              <a:t>。</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6336704"/>
          </a:xfrm>
        </p:spPr>
        <p:txBody>
          <a:bodyPr>
            <a:normAutofit/>
          </a:bodyPr>
          <a:lstStyle/>
          <a:p>
            <a:pPr>
              <a:buNone/>
            </a:pPr>
            <a:r>
              <a:rPr lang="en-US" altLang="zh-CN" dirty="0" smtClean="0"/>
              <a:t>5.2.4   </a:t>
            </a:r>
            <a:r>
              <a:rPr lang="zh-CN" altLang="en-US" dirty="0" smtClean="0">
                <a:solidFill>
                  <a:srgbClr val="FF0000"/>
                </a:solidFill>
              </a:rPr>
              <a:t>总监理工程师发生变更时，应重新签署</a:t>
            </a:r>
            <a:r>
              <a:rPr lang="en-US" altLang="zh-CN" dirty="0" smtClean="0">
                <a:solidFill>
                  <a:srgbClr val="FF0000"/>
                </a:solidFill>
              </a:rPr>
              <a:t>《</a:t>
            </a:r>
            <a:r>
              <a:rPr lang="zh-CN" altLang="en-US" dirty="0" smtClean="0">
                <a:solidFill>
                  <a:srgbClr val="FF0000"/>
                </a:solidFill>
              </a:rPr>
              <a:t>建设工程监理单位项目负责人工程质</a:t>
            </a:r>
            <a:r>
              <a:rPr lang="zh-CN" altLang="en-US" dirty="0" smtClean="0">
                <a:solidFill>
                  <a:srgbClr val="FF0000"/>
                </a:solidFill>
              </a:rPr>
              <a:t>量终</a:t>
            </a:r>
            <a:r>
              <a:rPr lang="zh-CN" altLang="en-US" dirty="0" smtClean="0">
                <a:solidFill>
                  <a:srgbClr val="FF0000"/>
                </a:solidFill>
              </a:rPr>
              <a:t>身责任承诺书</a:t>
            </a:r>
            <a:r>
              <a:rPr lang="en-US" altLang="zh-CN" dirty="0" smtClean="0">
                <a:solidFill>
                  <a:srgbClr val="FF0000"/>
                </a:solidFill>
              </a:rPr>
              <a:t>》 </a:t>
            </a:r>
            <a:r>
              <a:rPr lang="zh-CN" altLang="en-US" dirty="0" smtClean="0">
                <a:solidFill>
                  <a:srgbClr val="FF0000"/>
                </a:solidFill>
              </a:rPr>
              <a:t>，并重新办理备案</a:t>
            </a:r>
            <a:r>
              <a:rPr lang="zh-CN" altLang="en-US" dirty="0" smtClean="0"/>
              <a:t>。 </a:t>
            </a:r>
          </a:p>
          <a:p>
            <a:pPr>
              <a:buNone/>
            </a:pPr>
            <a:r>
              <a:rPr lang="en-US" altLang="zh-CN" dirty="0" smtClean="0"/>
              <a:t>5.2.5   </a:t>
            </a:r>
            <a:r>
              <a:rPr lang="zh-CN" altLang="en-US" dirty="0" smtClean="0"/>
              <a:t>总监理工程师应组织专业监理工程师审查施工单位报送的工程开工报审表及</a:t>
            </a:r>
            <a:r>
              <a:rPr lang="zh-CN" altLang="en-US" dirty="0" smtClean="0"/>
              <a:t>相关</a:t>
            </a:r>
            <a:r>
              <a:rPr lang="zh-CN" altLang="en-US" dirty="0" smtClean="0"/>
              <a:t>资料，具备开工条件的，经建设单位批准后，签发</a:t>
            </a:r>
            <a:r>
              <a:rPr lang="en-US" altLang="zh-CN" dirty="0" smtClean="0"/>
              <a:t>《</a:t>
            </a:r>
            <a:r>
              <a:rPr lang="zh-CN" altLang="en-US" dirty="0" smtClean="0"/>
              <a:t>工程开工令</a:t>
            </a:r>
            <a:r>
              <a:rPr lang="en-US" altLang="zh-CN" dirty="0" smtClean="0"/>
              <a:t>》 </a:t>
            </a:r>
            <a:r>
              <a:rPr lang="zh-CN" altLang="en-US" dirty="0" smtClean="0"/>
              <a:t>，并加盖执业印</a:t>
            </a:r>
            <a:r>
              <a:rPr lang="zh-CN" altLang="en-US" dirty="0" smtClean="0"/>
              <a:t>章和</a:t>
            </a:r>
            <a:r>
              <a:rPr lang="zh-CN" altLang="en-US" dirty="0" smtClean="0"/>
              <a:t>项目监理机构章。 </a:t>
            </a:r>
          </a:p>
          <a:p>
            <a:pPr>
              <a:buNone/>
            </a:pPr>
            <a:r>
              <a:rPr lang="en-US" altLang="zh-CN" dirty="0" smtClean="0"/>
              <a:t>5.2.6 《</a:t>
            </a:r>
            <a:r>
              <a:rPr lang="zh-CN" altLang="en-US" dirty="0" smtClean="0"/>
              <a:t>工程开工令</a:t>
            </a:r>
            <a:r>
              <a:rPr lang="en-US" altLang="zh-CN" dirty="0" smtClean="0"/>
              <a:t>》</a:t>
            </a:r>
            <a:r>
              <a:rPr lang="zh-CN" altLang="en-US" dirty="0" smtClean="0"/>
              <a:t>参照</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）附录 </a:t>
            </a:r>
            <a:r>
              <a:rPr lang="en-US" altLang="zh-CN" dirty="0" smtClean="0"/>
              <a:t>A</a:t>
            </a:r>
            <a:r>
              <a:rPr lang="zh-CN" altLang="en-US" dirty="0" smtClean="0"/>
              <a:t>中表 </a:t>
            </a:r>
            <a:r>
              <a:rPr lang="en-US" altLang="zh-CN" dirty="0" smtClean="0"/>
              <a:t>A.0.2</a:t>
            </a:r>
            <a:r>
              <a:rPr lang="zh-CN" altLang="en-US" dirty="0" smtClean="0"/>
              <a:t>。  </a:t>
            </a:r>
          </a:p>
          <a:p>
            <a:pPr>
              <a:buNone/>
            </a:pPr>
            <a:r>
              <a:rPr lang="en-US" altLang="zh-CN" dirty="0" smtClean="0"/>
              <a:t>5.2.7   </a:t>
            </a:r>
            <a:r>
              <a:rPr lang="zh-CN" altLang="en-US" dirty="0" smtClean="0"/>
              <a:t>当工程需要暂停施工时，总监理工程师可根据停工原因的影响范围和影响程度</a:t>
            </a:r>
            <a:r>
              <a:rPr lang="zh-CN" altLang="en-US" dirty="0" smtClean="0"/>
              <a:t>，确</a:t>
            </a:r>
            <a:r>
              <a:rPr lang="zh-CN" altLang="en-US" dirty="0" smtClean="0"/>
              <a:t>定停工范围，并应按建设工程施工合同和建设工程监理合同的约定签发</a:t>
            </a:r>
            <a:r>
              <a:rPr lang="en-US" altLang="zh-CN" dirty="0" smtClean="0"/>
              <a:t>《</a:t>
            </a:r>
            <a:r>
              <a:rPr lang="zh-CN" altLang="en-US" dirty="0" smtClean="0"/>
              <a:t>工程暂</a:t>
            </a:r>
            <a:r>
              <a:rPr lang="zh-CN" altLang="en-US" dirty="0" smtClean="0"/>
              <a:t>停令</a:t>
            </a:r>
            <a:r>
              <a:rPr lang="en-US" altLang="zh-CN" dirty="0" smtClean="0"/>
              <a:t>》 </a:t>
            </a:r>
            <a:r>
              <a:rPr lang="zh-CN" altLang="en-US" dirty="0" smtClean="0"/>
              <a:t>，并加盖执业印章和项目监理机构章。</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976664"/>
          </a:xfrm>
        </p:spPr>
        <p:txBody>
          <a:bodyPr/>
          <a:lstStyle/>
          <a:p>
            <a:pPr>
              <a:lnSpc>
                <a:spcPct val="150000"/>
              </a:lnSpc>
              <a:buNone/>
            </a:pPr>
            <a:r>
              <a:rPr lang="en-US" altLang="zh-CN" dirty="0" smtClean="0"/>
              <a:t>5.2.8   </a:t>
            </a:r>
            <a:r>
              <a:rPr lang="zh-CN" altLang="en-US" dirty="0" smtClean="0">
                <a:solidFill>
                  <a:srgbClr val="FF0000"/>
                </a:solidFill>
              </a:rPr>
              <a:t>签发</a:t>
            </a:r>
            <a:r>
              <a:rPr lang="en-US" altLang="zh-CN" dirty="0" smtClean="0">
                <a:solidFill>
                  <a:srgbClr val="FF0000"/>
                </a:solidFill>
              </a:rPr>
              <a:t>《</a:t>
            </a:r>
            <a:r>
              <a:rPr lang="zh-CN" altLang="en-US" dirty="0" smtClean="0">
                <a:solidFill>
                  <a:srgbClr val="FF0000"/>
                </a:solidFill>
              </a:rPr>
              <a:t>工程暂停令</a:t>
            </a:r>
            <a:r>
              <a:rPr lang="en-US" altLang="zh-CN" dirty="0" smtClean="0">
                <a:solidFill>
                  <a:srgbClr val="FF0000"/>
                </a:solidFill>
              </a:rPr>
              <a:t>》</a:t>
            </a:r>
            <a:r>
              <a:rPr lang="zh-CN" altLang="en-US" dirty="0" smtClean="0">
                <a:solidFill>
                  <a:srgbClr val="FF0000"/>
                </a:solidFill>
              </a:rPr>
              <a:t>前应征得建设单位同意</a:t>
            </a:r>
            <a:r>
              <a:rPr lang="zh-CN" altLang="en-US" dirty="0" smtClean="0"/>
              <a:t>。 </a:t>
            </a:r>
          </a:p>
          <a:p>
            <a:pPr>
              <a:lnSpc>
                <a:spcPct val="150000"/>
              </a:lnSpc>
              <a:buNone/>
            </a:pPr>
            <a:r>
              <a:rPr lang="en-US" altLang="zh-CN" dirty="0" smtClean="0"/>
              <a:t>5.2.9  《</a:t>
            </a:r>
            <a:r>
              <a:rPr lang="zh-CN" altLang="en-US" dirty="0" smtClean="0"/>
              <a:t>工程暂停令</a:t>
            </a:r>
            <a:r>
              <a:rPr lang="en-US" altLang="zh-CN" dirty="0" smtClean="0"/>
              <a:t>》</a:t>
            </a:r>
            <a:r>
              <a:rPr lang="zh-CN" altLang="en-US" dirty="0" smtClean="0"/>
              <a:t>参照</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）附录 </a:t>
            </a:r>
            <a:r>
              <a:rPr lang="en-US" altLang="zh-CN" dirty="0" smtClean="0"/>
              <a:t>A</a:t>
            </a:r>
            <a:r>
              <a:rPr lang="zh-CN" altLang="en-US" dirty="0" smtClean="0"/>
              <a:t>中表 </a:t>
            </a:r>
            <a:r>
              <a:rPr lang="en-US" altLang="zh-CN" dirty="0" smtClean="0"/>
              <a:t>A.0.5</a:t>
            </a:r>
            <a:r>
              <a:rPr lang="zh-CN" altLang="en-US" dirty="0" smtClean="0"/>
              <a:t>。  </a:t>
            </a:r>
          </a:p>
          <a:p>
            <a:pPr>
              <a:lnSpc>
                <a:spcPct val="150000"/>
              </a:lnSpc>
              <a:buNone/>
            </a:pPr>
            <a:r>
              <a:rPr lang="en-US" altLang="zh-CN" dirty="0" smtClean="0"/>
              <a:t>5.2.10   </a:t>
            </a:r>
            <a:r>
              <a:rPr lang="zh-CN" altLang="en-US" dirty="0" smtClean="0"/>
              <a:t>当施工现场具备复工条件时，施工单位提出复工申请的，项目监理机构应审</a:t>
            </a:r>
            <a:r>
              <a:rPr lang="zh-CN" altLang="en-US" dirty="0" smtClean="0"/>
              <a:t>查施</a:t>
            </a:r>
            <a:r>
              <a:rPr lang="zh-CN" altLang="en-US" dirty="0" smtClean="0"/>
              <a:t>工单位报送的工程复工报审表，符合要求后，总监理工程师应及时签署意见，并经</a:t>
            </a:r>
            <a:r>
              <a:rPr lang="zh-CN" altLang="en-US" dirty="0" smtClean="0"/>
              <a:t>建设</a:t>
            </a:r>
            <a:r>
              <a:rPr lang="zh-CN" altLang="en-US" dirty="0" smtClean="0"/>
              <a:t>单位同意后签发</a:t>
            </a:r>
            <a:r>
              <a:rPr lang="en-US" altLang="zh-CN" dirty="0" smtClean="0"/>
              <a:t>《</a:t>
            </a:r>
            <a:r>
              <a:rPr lang="zh-CN" altLang="en-US" dirty="0" smtClean="0"/>
              <a:t>工程复工令</a:t>
            </a:r>
            <a:r>
              <a:rPr lang="en-US" altLang="zh-CN" dirty="0" smtClean="0"/>
              <a:t>》 </a:t>
            </a:r>
            <a:r>
              <a:rPr lang="zh-CN" altLang="en-US" dirty="0" smtClean="0"/>
              <a:t>，并加盖执业印章和项目监理机构章。 </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6264696"/>
          </a:xfrm>
        </p:spPr>
        <p:txBody>
          <a:bodyPr>
            <a:normAutofit/>
          </a:bodyPr>
          <a:lstStyle/>
          <a:p>
            <a:pPr>
              <a:buNone/>
            </a:pPr>
            <a:r>
              <a:rPr lang="en-US" altLang="zh-CN" dirty="0" smtClean="0"/>
              <a:t>5.2.11   </a:t>
            </a:r>
            <a:r>
              <a:rPr lang="zh-CN" altLang="en-US" dirty="0" smtClean="0"/>
              <a:t>当施工现场</a:t>
            </a:r>
            <a:r>
              <a:rPr lang="zh-CN" altLang="en-US" dirty="0" smtClean="0">
                <a:solidFill>
                  <a:srgbClr val="FF0000"/>
                </a:solidFill>
              </a:rPr>
              <a:t>具备复工条件时</a:t>
            </a:r>
            <a:r>
              <a:rPr lang="zh-CN" altLang="en-US" dirty="0" smtClean="0"/>
              <a:t>，</a:t>
            </a:r>
            <a:r>
              <a:rPr lang="zh-CN" altLang="en-US" dirty="0" smtClean="0">
                <a:solidFill>
                  <a:srgbClr val="FF0000"/>
                </a:solidFill>
              </a:rPr>
              <a:t>施工单位未提出复工申请的</a:t>
            </a:r>
            <a:r>
              <a:rPr lang="zh-CN" altLang="en-US" dirty="0" smtClean="0"/>
              <a:t>，</a:t>
            </a:r>
            <a:r>
              <a:rPr lang="zh-CN" altLang="en-US" dirty="0" smtClean="0">
                <a:solidFill>
                  <a:srgbClr val="0070C0"/>
                </a:solidFill>
              </a:rPr>
              <a:t>总监理工程师可</a:t>
            </a:r>
            <a:r>
              <a:rPr lang="zh-CN" altLang="en-US" dirty="0" smtClean="0">
                <a:solidFill>
                  <a:srgbClr val="0070C0"/>
                </a:solidFill>
              </a:rPr>
              <a:t>根据</a:t>
            </a:r>
            <a:r>
              <a:rPr lang="zh-CN" altLang="en-US" dirty="0" smtClean="0">
                <a:solidFill>
                  <a:srgbClr val="0070C0"/>
                </a:solidFill>
              </a:rPr>
              <a:t>工程实际情况指令施工单位恢复施工</a:t>
            </a:r>
            <a:r>
              <a:rPr lang="zh-CN" altLang="en-US" dirty="0" smtClean="0"/>
              <a:t>；</a:t>
            </a:r>
            <a:r>
              <a:rPr lang="zh-CN" altLang="en-US" dirty="0" smtClean="0">
                <a:solidFill>
                  <a:srgbClr val="FF0000"/>
                </a:solidFill>
              </a:rPr>
              <a:t>因非施工单位原因引起的工程暂停施工的</a:t>
            </a:r>
            <a:r>
              <a:rPr lang="zh-CN" altLang="en-US" dirty="0" smtClean="0"/>
              <a:t>，</a:t>
            </a:r>
            <a:r>
              <a:rPr lang="zh-CN" altLang="en-US" dirty="0" smtClean="0"/>
              <a:t>具备</a:t>
            </a:r>
            <a:r>
              <a:rPr lang="zh-CN" altLang="en-US" dirty="0" smtClean="0"/>
              <a:t>复工条件，总监理工程师应及时签发</a:t>
            </a:r>
            <a:r>
              <a:rPr lang="en-US" altLang="zh-CN" dirty="0" smtClean="0"/>
              <a:t>《</a:t>
            </a:r>
            <a:r>
              <a:rPr lang="zh-CN" altLang="en-US" dirty="0" smtClean="0"/>
              <a:t>工程复工令</a:t>
            </a:r>
            <a:r>
              <a:rPr lang="en-US" altLang="zh-CN" dirty="0" smtClean="0"/>
              <a:t>》 </a:t>
            </a:r>
            <a:r>
              <a:rPr lang="zh-CN" altLang="en-US" dirty="0" smtClean="0"/>
              <a:t>。 </a:t>
            </a:r>
          </a:p>
          <a:p>
            <a:pPr>
              <a:buNone/>
            </a:pPr>
            <a:r>
              <a:rPr lang="en-US" altLang="zh-CN" dirty="0" smtClean="0"/>
              <a:t>5.2.12  《</a:t>
            </a:r>
            <a:r>
              <a:rPr lang="zh-CN" altLang="en-US" dirty="0" smtClean="0"/>
              <a:t>工程复工令</a:t>
            </a:r>
            <a:r>
              <a:rPr lang="en-US" altLang="zh-CN" dirty="0" smtClean="0"/>
              <a:t>》 </a:t>
            </a:r>
            <a:r>
              <a:rPr lang="zh-CN" altLang="en-US" dirty="0" smtClean="0"/>
              <a:t>参照 </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 附录</a:t>
            </a:r>
            <a:r>
              <a:rPr lang="en-US" altLang="zh-CN" dirty="0" smtClean="0"/>
              <a:t>A</a:t>
            </a:r>
            <a:r>
              <a:rPr lang="zh-CN" altLang="en-US" dirty="0" smtClean="0"/>
              <a:t>中表</a:t>
            </a:r>
            <a:r>
              <a:rPr lang="en-US" altLang="zh-CN" dirty="0" smtClean="0"/>
              <a:t>A.0.7</a:t>
            </a:r>
            <a:r>
              <a:rPr lang="zh-CN" altLang="en-US" dirty="0" smtClean="0"/>
              <a:t>。  </a:t>
            </a:r>
          </a:p>
          <a:p>
            <a:pPr>
              <a:buNone/>
            </a:pPr>
            <a:r>
              <a:rPr lang="en-US" altLang="zh-CN" dirty="0" smtClean="0"/>
              <a:t>5.2.13   </a:t>
            </a:r>
            <a:r>
              <a:rPr lang="zh-CN" altLang="en-US" dirty="0" smtClean="0">
                <a:solidFill>
                  <a:srgbClr val="FF0000"/>
                </a:solidFill>
              </a:rPr>
              <a:t>当出现或可能出现影响质量、进度、安全等问题时，项目监理机构可签发</a:t>
            </a:r>
            <a:r>
              <a:rPr lang="en-US" altLang="zh-CN" dirty="0" smtClean="0">
                <a:solidFill>
                  <a:srgbClr val="FF0000"/>
                </a:solidFill>
              </a:rPr>
              <a:t>《</a:t>
            </a:r>
            <a:r>
              <a:rPr lang="zh-CN" altLang="en-US" dirty="0" smtClean="0">
                <a:solidFill>
                  <a:srgbClr val="FF0000"/>
                </a:solidFill>
              </a:rPr>
              <a:t>监理</a:t>
            </a:r>
            <a:r>
              <a:rPr lang="zh-CN" altLang="en-US" dirty="0" smtClean="0">
                <a:solidFill>
                  <a:srgbClr val="FF0000"/>
                </a:solidFill>
              </a:rPr>
              <a:t>通知单</a:t>
            </a:r>
            <a:r>
              <a:rPr lang="en-US" altLang="zh-CN" dirty="0" smtClean="0">
                <a:solidFill>
                  <a:srgbClr val="FF0000"/>
                </a:solidFill>
              </a:rPr>
              <a:t>》</a:t>
            </a:r>
            <a:r>
              <a:rPr lang="en-US" altLang="zh-CN" dirty="0" smtClean="0"/>
              <a:t> </a:t>
            </a:r>
            <a:r>
              <a:rPr lang="zh-CN" altLang="en-US" dirty="0" smtClean="0"/>
              <a:t>，并加盖项目监理机构章。 </a:t>
            </a:r>
          </a:p>
          <a:p>
            <a:pPr>
              <a:buNone/>
            </a:pPr>
            <a:r>
              <a:rPr lang="en-US" altLang="zh-CN" dirty="0" smtClean="0"/>
              <a:t>《</a:t>
            </a:r>
            <a:r>
              <a:rPr lang="zh-CN" altLang="en-US" dirty="0" smtClean="0"/>
              <a:t>监理通知单</a:t>
            </a:r>
            <a:r>
              <a:rPr lang="en-US" altLang="zh-CN" dirty="0" smtClean="0"/>
              <a:t>》</a:t>
            </a:r>
            <a:r>
              <a:rPr lang="zh-CN" altLang="en-US" dirty="0" smtClean="0"/>
              <a:t>可以由专业监理工程师签发，重要的</a:t>
            </a:r>
            <a:r>
              <a:rPr lang="en-US" altLang="zh-CN" dirty="0" smtClean="0"/>
              <a:t>《</a:t>
            </a:r>
            <a:r>
              <a:rPr lang="zh-CN" altLang="en-US" dirty="0" smtClean="0"/>
              <a:t>监理通知单</a:t>
            </a:r>
            <a:r>
              <a:rPr lang="en-US" altLang="zh-CN" dirty="0" smtClean="0"/>
              <a:t>》</a:t>
            </a:r>
            <a:r>
              <a:rPr lang="zh-CN" altLang="en-US" dirty="0" smtClean="0"/>
              <a:t>应由总监理</a:t>
            </a:r>
            <a:r>
              <a:rPr lang="zh-CN" altLang="en-US" dirty="0" smtClean="0"/>
              <a:t>工程</a:t>
            </a:r>
            <a:r>
              <a:rPr lang="zh-CN" altLang="en-US" dirty="0" smtClean="0"/>
              <a:t>师签发。</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6192688"/>
          </a:xfrm>
        </p:spPr>
        <p:txBody>
          <a:bodyPr>
            <a:normAutofit/>
          </a:bodyPr>
          <a:lstStyle/>
          <a:p>
            <a:pPr>
              <a:buNone/>
            </a:pPr>
            <a:r>
              <a:rPr lang="en-US" altLang="zh-CN" dirty="0" smtClean="0"/>
              <a:t>5.2.14    </a:t>
            </a:r>
            <a:r>
              <a:rPr lang="zh-CN" altLang="en-US" dirty="0" smtClean="0"/>
              <a:t>收到施工单位的监理通知回复单后，项目监理机构应及时对整改情况和附件</a:t>
            </a:r>
            <a:r>
              <a:rPr lang="zh-CN" altLang="en-US" dirty="0" smtClean="0"/>
              <a:t>资料</a:t>
            </a:r>
            <a:r>
              <a:rPr lang="zh-CN" altLang="en-US" dirty="0" smtClean="0"/>
              <a:t>进行复查，并签署意见。</a:t>
            </a:r>
            <a:r>
              <a:rPr lang="zh-CN" altLang="en-US" dirty="0" smtClean="0">
                <a:solidFill>
                  <a:srgbClr val="FF0000"/>
                </a:solidFill>
              </a:rPr>
              <a:t>监理通知回复单的监理签署人应为监理通知单的原签发人</a:t>
            </a:r>
            <a:r>
              <a:rPr lang="zh-CN" altLang="en-US" dirty="0" smtClean="0">
                <a:solidFill>
                  <a:srgbClr val="FF0000"/>
                </a:solidFill>
              </a:rPr>
              <a:t>，并</a:t>
            </a:r>
            <a:r>
              <a:rPr lang="zh-CN" altLang="en-US" dirty="0" smtClean="0">
                <a:solidFill>
                  <a:srgbClr val="FF0000"/>
                </a:solidFill>
              </a:rPr>
              <a:t>加盖监理项目机构章</a:t>
            </a:r>
            <a:r>
              <a:rPr lang="zh-CN" altLang="en-US" dirty="0" smtClean="0"/>
              <a:t>。 </a:t>
            </a:r>
          </a:p>
          <a:p>
            <a:pPr>
              <a:buNone/>
            </a:pPr>
            <a:r>
              <a:rPr lang="en-US" altLang="zh-CN" dirty="0" smtClean="0"/>
              <a:t>5.2.15  《</a:t>
            </a:r>
            <a:r>
              <a:rPr lang="zh-CN" altLang="en-US" dirty="0" smtClean="0"/>
              <a:t>监理通知单</a:t>
            </a:r>
            <a:r>
              <a:rPr lang="en-US" altLang="zh-CN" dirty="0" smtClean="0"/>
              <a:t>》 </a:t>
            </a:r>
            <a:r>
              <a:rPr lang="zh-CN" altLang="en-US" dirty="0" smtClean="0"/>
              <a:t>参照 </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 附录 </a:t>
            </a:r>
            <a:r>
              <a:rPr lang="en-US" altLang="zh-CN" dirty="0" smtClean="0"/>
              <a:t>A</a:t>
            </a:r>
            <a:r>
              <a:rPr lang="zh-CN" altLang="en-US" dirty="0" smtClean="0"/>
              <a:t>中表 </a:t>
            </a:r>
            <a:r>
              <a:rPr lang="en-US" altLang="zh-CN" dirty="0" smtClean="0"/>
              <a:t>A.0.3</a:t>
            </a:r>
            <a:r>
              <a:rPr lang="zh-CN" altLang="en-US" dirty="0" smtClean="0"/>
              <a:t>。  </a:t>
            </a:r>
          </a:p>
          <a:p>
            <a:pPr>
              <a:buNone/>
            </a:pPr>
            <a:r>
              <a:rPr lang="en-US" altLang="zh-CN" dirty="0" smtClean="0"/>
              <a:t>5.2.16   </a:t>
            </a:r>
            <a:r>
              <a:rPr lang="zh-CN" altLang="en-US" dirty="0" smtClean="0"/>
              <a:t>项目监理机构在实施监理过程中，发现工程存在安全事故隐患时，</a:t>
            </a:r>
            <a:r>
              <a:rPr lang="zh-CN" altLang="en-US" dirty="0" smtClean="0">
                <a:solidFill>
                  <a:srgbClr val="FF0000"/>
                </a:solidFill>
              </a:rPr>
              <a:t>在签发</a:t>
            </a:r>
            <a:r>
              <a:rPr lang="en-US" altLang="zh-CN" dirty="0" smtClean="0">
                <a:solidFill>
                  <a:srgbClr val="FF0000"/>
                </a:solidFill>
              </a:rPr>
              <a:t>《</a:t>
            </a:r>
            <a:r>
              <a:rPr lang="zh-CN" altLang="en-US" dirty="0" smtClean="0">
                <a:solidFill>
                  <a:srgbClr val="FF0000"/>
                </a:solidFill>
              </a:rPr>
              <a:t>监理</a:t>
            </a:r>
            <a:r>
              <a:rPr lang="zh-CN" altLang="en-US" dirty="0" smtClean="0">
                <a:solidFill>
                  <a:srgbClr val="FF0000"/>
                </a:solidFill>
              </a:rPr>
              <a:t>通知单</a:t>
            </a:r>
            <a:r>
              <a:rPr lang="en-US" altLang="zh-CN" dirty="0" smtClean="0">
                <a:solidFill>
                  <a:srgbClr val="FF0000"/>
                </a:solidFill>
              </a:rPr>
              <a:t>》</a:t>
            </a:r>
            <a:r>
              <a:rPr lang="zh-CN" altLang="en-US" dirty="0" smtClean="0">
                <a:solidFill>
                  <a:srgbClr val="FF0000"/>
                </a:solidFill>
              </a:rPr>
              <a:t>和</a:t>
            </a:r>
            <a:r>
              <a:rPr lang="en-US" altLang="zh-CN" dirty="0" smtClean="0">
                <a:solidFill>
                  <a:srgbClr val="FF0000"/>
                </a:solidFill>
              </a:rPr>
              <a:t>《</a:t>
            </a:r>
            <a:r>
              <a:rPr lang="zh-CN" altLang="en-US" dirty="0" smtClean="0">
                <a:solidFill>
                  <a:srgbClr val="FF0000"/>
                </a:solidFill>
              </a:rPr>
              <a:t>工程暂停令</a:t>
            </a:r>
            <a:r>
              <a:rPr lang="en-US" altLang="zh-CN" dirty="0" smtClean="0">
                <a:solidFill>
                  <a:srgbClr val="FF0000"/>
                </a:solidFill>
              </a:rPr>
              <a:t>》</a:t>
            </a:r>
            <a:r>
              <a:rPr lang="zh-CN" altLang="en-US" dirty="0" smtClean="0">
                <a:solidFill>
                  <a:srgbClr val="FF0000"/>
                </a:solidFill>
              </a:rPr>
              <a:t>后</a:t>
            </a:r>
            <a:r>
              <a:rPr lang="zh-CN" altLang="en-US" dirty="0" smtClean="0"/>
              <a:t>，</a:t>
            </a:r>
            <a:r>
              <a:rPr lang="zh-CN" altLang="en-US" dirty="0" smtClean="0">
                <a:solidFill>
                  <a:srgbClr val="0070C0"/>
                </a:solidFill>
              </a:rPr>
              <a:t>施工单位拒不整改或不停止施工的，项目监理机构</a:t>
            </a:r>
            <a:r>
              <a:rPr lang="zh-CN" altLang="en-US" dirty="0" smtClean="0">
                <a:solidFill>
                  <a:srgbClr val="0070C0"/>
                </a:solidFill>
              </a:rPr>
              <a:t>应请</a:t>
            </a:r>
            <a:r>
              <a:rPr lang="zh-CN" altLang="en-US" dirty="0" smtClean="0">
                <a:solidFill>
                  <a:srgbClr val="0070C0"/>
                </a:solidFill>
              </a:rPr>
              <a:t>示监理单位主要负责人</a:t>
            </a:r>
            <a:r>
              <a:rPr lang="zh-CN" altLang="en-US" dirty="0" smtClean="0"/>
              <a:t>，</a:t>
            </a:r>
            <a:r>
              <a:rPr lang="zh-CN" altLang="en-US" dirty="0" smtClean="0">
                <a:solidFill>
                  <a:srgbClr val="FF0000"/>
                </a:solidFill>
              </a:rPr>
              <a:t>及时向有关主管部门报送</a:t>
            </a:r>
            <a:r>
              <a:rPr lang="en-US" altLang="zh-CN" dirty="0" smtClean="0">
                <a:solidFill>
                  <a:srgbClr val="FF0000"/>
                </a:solidFill>
              </a:rPr>
              <a:t>《</a:t>
            </a:r>
            <a:r>
              <a:rPr lang="zh-CN" altLang="en-US" dirty="0" smtClean="0">
                <a:solidFill>
                  <a:srgbClr val="FF0000"/>
                </a:solidFill>
              </a:rPr>
              <a:t>监理报告</a:t>
            </a:r>
            <a:r>
              <a:rPr lang="en-US" altLang="zh-CN" dirty="0" smtClean="0">
                <a:solidFill>
                  <a:srgbClr val="FF0000"/>
                </a:solidFill>
              </a:rPr>
              <a:t>》</a:t>
            </a:r>
            <a:r>
              <a:rPr lang="en-US" altLang="zh-CN" dirty="0" smtClean="0"/>
              <a:t> </a:t>
            </a:r>
            <a:r>
              <a:rPr lang="zh-CN" altLang="en-US" dirty="0" smtClean="0"/>
              <a:t>。 </a:t>
            </a:r>
            <a:r>
              <a:rPr lang="en-US" altLang="zh-CN" dirty="0" smtClean="0">
                <a:solidFill>
                  <a:srgbClr val="FF0000"/>
                </a:solidFill>
              </a:rPr>
              <a:t>《</a:t>
            </a:r>
            <a:r>
              <a:rPr lang="zh-CN" altLang="en-US" dirty="0" smtClean="0">
                <a:solidFill>
                  <a:srgbClr val="FF0000"/>
                </a:solidFill>
              </a:rPr>
              <a:t>监理报告</a:t>
            </a:r>
            <a:r>
              <a:rPr lang="en-US" altLang="zh-CN" dirty="0" smtClean="0">
                <a:solidFill>
                  <a:srgbClr val="FF0000"/>
                </a:solidFill>
              </a:rPr>
              <a:t>》</a:t>
            </a:r>
            <a:r>
              <a:rPr lang="zh-CN" altLang="en-US" dirty="0" smtClean="0">
                <a:solidFill>
                  <a:srgbClr val="FF0000"/>
                </a:solidFill>
              </a:rPr>
              <a:t>由总</a:t>
            </a:r>
            <a:r>
              <a:rPr lang="zh-CN" altLang="en-US" dirty="0" smtClean="0">
                <a:solidFill>
                  <a:srgbClr val="FF0000"/>
                </a:solidFill>
              </a:rPr>
              <a:t>监理</a:t>
            </a:r>
            <a:r>
              <a:rPr lang="zh-CN" altLang="en-US" dirty="0" smtClean="0">
                <a:solidFill>
                  <a:srgbClr val="FF0000"/>
                </a:solidFill>
              </a:rPr>
              <a:t>工程师签发</a:t>
            </a:r>
            <a:r>
              <a:rPr lang="zh-CN" altLang="en-US" dirty="0" smtClean="0"/>
              <a:t>，并应并加盖项目监理机构章。 </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6264696"/>
          </a:xfrm>
        </p:spPr>
        <p:txBody>
          <a:bodyPr>
            <a:normAutofit/>
          </a:bodyPr>
          <a:lstStyle/>
          <a:p>
            <a:pPr>
              <a:buNone/>
            </a:pPr>
            <a:r>
              <a:rPr lang="en-US" altLang="zh-CN" dirty="0" smtClean="0"/>
              <a:t>5.2.17  《</a:t>
            </a:r>
            <a:r>
              <a:rPr lang="zh-CN" altLang="en-US" dirty="0" smtClean="0"/>
              <a:t>监理报告</a:t>
            </a:r>
            <a:r>
              <a:rPr lang="en-US" altLang="zh-CN" dirty="0" smtClean="0"/>
              <a:t>》</a:t>
            </a:r>
            <a:r>
              <a:rPr lang="zh-CN" altLang="en-US" dirty="0" smtClean="0"/>
              <a:t>参照</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）附录 </a:t>
            </a:r>
            <a:r>
              <a:rPr lang="en-US" altLang="zh-CN" dirty="0" smtClean="0"/>
              <a:t>A</a:t>
            </a:r>
            <a:r>
              <a:rPr lang="zh-CN" altLang="en-US" dirty="0" smtClean="0"/>
              <a:t>中表 </a:t>
            </a:r>
            <a:r>
              <a:rPr lang="en-US" altLang="zh-CN" dirty="0" smtClean="0"/>
              <a:t>A.0.4</a:t>
            </a:r>
            <a:r>
              <a:rPr lang="zh-CN" altLang="en-US" dirty="0" smtClean="0"/>
              <a:t>。  </a:t>
            </a:r>
          </a:p>
          <a:p>
            <a:pPr>
              <a:buNone/>
            </a:pPr>
            <a:r>
              <a:rPr lang="en-US" altLang="zh-CN" dirty="0" smtClean="0"/>
              <a:t>5.2.18    </a:t>
            </a:r>
            <a:r>
              <a:rPr lang="zh-CN" altLang="en-US" dirty="0" smtClean="0"/>
              <a:t>项目监理机构发出的</a:t>
            </a:r>
            <a:r>
              <a:rPr lang="en-US" altLang="zh-CN" dirty="0" smtClean="0"/>
              <a:t>《</a:t>
            </a:r>
            <a:r>
              <a:rPr lang="zh-CN" altLang="en-US" dirty="0" smtClean="0"/>
              <a:t>工作联系单</a:t>
            </a:r>
            <a:r>
              <a:rPr lang="en-US" altLang="zh-CN" dirty="0" smtClean="0"/>
              <a:t>》</a:t>
            </a:r>
            <a:r>
              <a:rPr lang="zh-CN" altLang="en-US" dirty="0" smtClean="0"/>
              <a:t>应由项目监理机构负责该事项的专业监</a:t>
            </a:r>
            <a:r>
              <a:rPr lang="zh-CN" altLang="en-US" dirty="0" smtClean="0"/>
              <a:t>理工</a:t>
            </a:r>
            <a:r>
              <a:rPr lang="zh-CN" altLang="en-US" dirty="0" smtClean="0"/>
              <a:t>程师签字，并应经总监理工程师同意后发出。涉及重要告知内容的</a:t>
            </a:r>
            <a:r>
              <a:rPr lang="en-US" altLang="zh-CN" dirty="0" smtClean="0"/>
              <a:t>《</a:t>
            </a:r>
            <a:r>
              <a:rPr lang="zh-CN" altLang="en-US" dirty="0" smtClean="0"/>
              <a:t>工作联系单</a:t>
            </a:r>
            <a:r>
              <a:rPr lang="en-US" altLang="zh-CN" dirty="0" smtClean="0"/>
              <a:t>》 </a:t>
            </a:r>
            <a:r>
              <a:rPr lang="zh-CN" altLang="en-US" dirty="0" smtClean="0"/>
              <a:t>，应</a:t>
            </a:r>
            <a:r>
              <a:rPr lang="zh-CN" altLang="en-US" dirty="0" smtClean="0"/>
              <a:t>有总监理工程师签署。重要工程联系单可以加盖项目监理机构章。 </a:t>
            </a:r>
          </a:p>
          <a:p>
            <a:pPr>
              <a:buNone/>
            </a:pPr>
            <a:r>
              <a:rPr lang="en-US" altLang="zh-CN" dirty="0" smtClean="0"/>
              <a:t>5.2.19  《</a:t>
            </a:r>
            <a:r>
              <a:rPr lang="zh-CN" altLang="en-US" dirty="0" smtClean="0"/>
              <a:t>工作联系单</a:t>
            </a:r>
            <a:r>
              <a:rPr lang="en-US" altLang="zh-CN" dirty="0" smtClean="0"/>
              <a:t>》 </a:t>
            </a:r>
            <a:r>
              <a:rPr lang="zh-CN" altLang="en-US" dirty="0" smtClean="0"/>
              <a:t>参照 </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 附录 </a:t>
            </a:r>
            <a:r>
              <a:rPr lang="en-US" altLang="zh-CN" dirty="0" smtClean="0"/>
              <a:t>C </a:t>
            </a:r>
            <a:r>
              <a:rPr lang="zh-CN" altLang="en-US" dirty="0" smtClean="0"/>
              <a:t>中表 </a:t>
            </a:r>
            <a:r>
              <a:rPr lang="en-US" altLang="zh-CN" dirty="0" smtClean="0"/>
              <a:t>C.0.1</a:t>
            </a:r>
            <a:r>
              <a:rPr lang="zh-CN" altLang="en-US" dirty="0" smtClean="0"/>
              <a:t>。  </a:t>
            </a:r>
          </a:p>
          <a:p>
            <a:pPr>
              <a:buNone/>
            </a:pPr>
            <a:r>
              <a:rPr lang="en-US" altLang="zh-CN" dirty="0" smtClean="0"/>
              <a:t>5.2.20   《</a:t>
            </a:r>
            <a:r>
              <a:rPr lang="zh-CN" altLang="en-US" dirty="0" smtClean="0"/>
              <a:t>工程款支付证书</a:t>
            </a:r>
            <a:r>
              <a:rPr lang="en-US" altLang="zh-CN" dirty="0" smtClean="0"/>
              <a:t>》</a:t>
            </a:r>
            <a:r>
              <a:rPr lang="zh-CN" altLang="en-US" dirty="0" smtClean="0"/>
              <a:t>由总监理工程师签发，并加盖项目监理机构章。 </a:t>
            </a:r>
          </a:p>
          <a:p>
            <a:pPr>
              <a:buNone/>
            </a:pPr>
            <a:r>
              <a:rPr lang="en-US" altLang="zh-CN" dirty="0" smtClean="0"/>
              <a:t>5.2.21   《</a:t>
            </a:r>
            <a:r>
              <a:rPr lang="zh-CN" altLang="en-US" dirty="0" smtClean="0"/>
              <a:t>工程款支付证书</a:t>
            </a:r>
            <a:r>
              <a:rPr lang="en-US" altLang="zh-CN" dirty="0" smtClean="0"/>
              <a:t>》</a:t>
            </a:r>
            <a:r>
              <a:rPr lang="zh-CN" altLang="en-US" dirty="0" smtClean="0"/>
              <a:t>参照</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）附录 </a:t>
            </a:r>
            <a:r>
              <a:rPr lang="en-US" altLang="zh-CN" dirty="0" smtClean="0"/>
              <a:t>A </a:t>
            </a:r>
            <a:r>
              <a:rPr lang="zh-CN" altLang="en-US" dirty="0" smtClean="0"/>
              <a:t>中表 </a:t>
            </a:r>
            <a:r>
              <a:rPr lang="en-US" altLang="zh-CN" dirty="0" smtClean="0"/>
              <a:t>A.0.8</a:t>
            </a:r>
            <a:r>
              <a:rPr lang="zh-CN" altLang="en-US" dirty="0" smtClean="0"/>
              <a:t>。</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5746643"/>
          </a:xfrm>
        </p:spPr>
        <p:txBody>
          <a:bodyPr>
            <a:normAutofit fontScale="92500"/>
          </a:bodyPr>
          <a:lstStyle/>
          <a:p>
            <a:pPr>
              <a:buNone/>
            </a:pPr>
            <a:r>
              <a:rPr lang="en-US" altLang="zh-CN" b="1" dirty="0" smtClean="0"/>
              <a:t>                           5.3   </a:t>
            </a:r>
            <a:r>
              <a:rPr lang="zh-CN" altLang="en-US" b="1" dirty="0" smtClean="0"/>
              <a:t>审批类资</a:t>
            </a:r>
            <a:r>
              <a:rPr lang="zh-CN" altLang="en-US" b="1" dirty="0" smtClean="0"/>
              <a:t>料</a:t>
            </a:r>
            <a:endParaRPr lang="en-US" altLang="zh-CN" b="1" dirty="0" smtClean="0"/>
          </a:p>
          <a:p>
            <a:pPr>
              <a:buNone/>
            </a:pPr>
            <a:r>
              <a:rPr lang="en-US" altLang="zh-CN" dirty="0" smtClean="0"/>
              <a:t>5.3.1   </a:t>
            </a:r>
            <a:r>
              <a:rPr lang="zh-CN" altLang="en-US" dirty="0" smtClean="0"/>
              <a:t>工程开工前，项目监理机构应审查施工单位报送的施工组织设计，专业监理工</a:t>
            </a:r>
            <a:r>
              <a:rPr lang="zh-CN" altLang="en-US" dirty="0" smtClean="0"/>
              <a:t>程师</a:t>
            </a:r>
            <a:r>
              <a:rPr lang="zh-CN" altLang="en-US" dirty="0" smtClean="0"/>
              <a:t>签署</a:t>
            </a:r>
            <a:r>
              <a:rPr lang="zh-CN" altLang="en-US" dirty="0" smtClean="0">
                <a:solidFill>
                  <a:srgbClr val="FF0000"/>
                </a:solidFill>
              </a:rPr>
              <a:t>审查意见</a:t>
            </a:r>
            <a:r>
              <a:rPr lang="zh-CN" altLang="en-US" dirty="0" smtClean="0"/>
              <a:t>，总监理工程师签署</a:t>
            </a:r>
            <a:r>
              <a:rPr lang="zh-CN" altLang="en-US" dirty="0" smtClean="0">
                <a:solidFill>
                  <a:srgbClr val="FF0000"/>
                </a:solidFill>
              </a:rPr>
              <a:t>审核意见</a:t>
            </a:r>
            <a:r>
              <a:rPr lang="zh-CN" altLang="en-US" dirty="0" smtClean="0"/>
              <a:t>，并加盖执业印章和项目监理机构章。</a:t>
            </a:r>
            <a:r>
              <a:rPr lang="zh-CN" altLang="en-US" dirty="0" smtClean="0">
                <a:solidFill>
                  <a:srgbClr val="0070C0"/>
                </a:solidFill>
              </a:rPr>
              <a:t>规模</a:t>
            </a:r>
            <a:r>
              <a:rPr lang="zh-CN" altLang="en-US" dirty="0" smtClean="0">
                <a:solidFill>
                  <a:srgbClr val="0070C0"/>
                </a:solidFill>
              </a:rPr>
              <a:t>较大、工艺较复杂的工程、群体工程或分期出图的工程可分阶段审批施工组织设计</a:t>
            </a:r>
            <a:r>
              <a:rPr lang="zh-CN" altLang="en-US" dirty="0" smtClean="0"/>
              <a:t>。  </a:t>
            </a:r>
          </a:p>
          <a:p>
            <a:pPr>
              <a:buNone/>
            </a:pPr>
            <a:r>
              <a:rPr lang="en-US" altLang="zh-CN" dirty="0" smtClean="0"/>
              <a:t>5.3.2   </a:t>
            </a:r>
            <a:r>
              <a:rPr lang="zh-CN" altLang="en-US" dirty="0" smtClean="0"/>
              <a:t>项目监理机构除按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）要求审查施工组</a:t>
            </a:r>
            <a:r>
              <a:rPr lang="zh-CN" altLang="en-US" dirty="0" smtClean="0"/>
              <a:t>织设</a:t>
            </a:r>
            <a:r>
              <a:rPr lang="zh-CN" altLang="en-US" dirty="0" smtClean="0"/>
              <a:t>计基本内容外，</a:t>
            </a:r>
            <a:r>
              <a:rPr lang="zh-CN" altLang="en-US" dirty="0" smtClean="0">
                <a:solidFill>
                  <a:srgbClr val="0070C0"/>
                </a:solidFill>
              </a:rPr>
              <a:t>尚应审查施工组织设计中的生产安全事故应急预案，重点审查应急</a:t>
            </a:r>
            <a:r>
              <a:rPr lang="zh-CN" altLang="en-US" dirty="0" smtClean="0">
                <a:solidFill>
                  <a:srgbClr val="0070C0"/>
                </a:solidFill>
              </a:rPr>
              <a:t>组织</a:t>
            </a:r>
            <a:r>
              <a:rPr lang="zh-CN" altLang="en-US" dirty="0" smtClean="0">
                <a:solidFill>
                  <a:srgbClr val="0070C0"/>
                </a:solidFill>
              </a:rPr>
              <a:t>体系、相关人员职责、预警预防制度、应急救援措施</a:t>
            </a:r>
            <a:r>
              <a:rPr lang="zh-CN" altLang="en-US" dirty="0" smtClean="0"/>
              <a:t>。 </a:t>
            </a:r>
          </a:p>
          <a:p>
            <a:pPr>
              <a:buNone/>
            </a:pPr>
            <a:r>
              <a:rPr lang="en-US" altLang="zh-CN" dirty="0" smtClean="0"/>
              <a:t>5.3.3   </a:t>
            </a:r>
            <a:r>
              <a:rPr lang="zh-CN" altLang="en-US" dirty="0" smtClean="0"/>
              <a:t>对于重大或特殊的工程， 项目监理机构应将施工组织设计报监理单位技术负责</a:t>
            </a:r>
            <a:r>
              <a:rPr lang="zh-CN" altLang="en-US" dirty="0" smtClean="0"/>
              <a:t>人审</a:t>
            </a:r>
            <a:r>
              <a:rPr lang="zh-CN" altLang="en-US" dirty="0" smtClean="0"/>
              <a:t>核后，再由总监理工程师签发施工单位。 </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5746643"/>
          </a:xfrm>
        </p:spPr>
        <p:txBody>
          <a:bodyPr>
            <a:normAutofit/>
          </a:bodyPr>
          <a:lstStyle/>
          <a:p>
            <a:pPr>
              <a:buNone/>
            </a:pPr>
            <a:r>
              <a:rPr lang="en-US" altLang="zh-CN" dirty="0" smtClean="0"/>
              <a:t>5.3.4   </a:t>
            </a:r>
            <a:r>
              <a:rPr lang="zh-CN" altLang="en-US" dirty="0" smtClean="0">
                <a:solidFill>
                  <a:srgbClr val="FF0000"/>
                </a:solidFill>
              </a:rPr>
              <a:t>总监理工程师认为施工组织设计需要修改的，应签发书面意见退回施工单位</a:t>
            </a:r>
            <a:r>
              <a:rPr lang="zh-CN" altLang="en-US" dirty="0" smtClean="0">
                <a:solidFill>
                  <a:srgbClr val="FF0000"/>
                </a:solidFill>
              </a:rPr>
              <a:t>修改</a:t>
            </a:r>
            <a:r>
              <a:rPr lang="zh-CN" altLang="en-US" dirty="0" smtClean="0"/>
              <a:t>，修改后按原编审程序报审；施工组织设计在实施过程中如需调整，施工单位仍应</a:t>
            </a:r>
            <a:r>
              <a:rPr lang="zh-CN" altLang="en-US" dirty="0" smtClean="0"/>
              <a:t>按原</a:t>
            </a:r>
            <a:r>
              <a:rPr lang="zh-CN" altLang="en-US" dirty="0" smtClean="0"/>
              <a:t>审批程序报审。 </a:t>
            </a:r>
          </a:p>
          <a:p>
            <a:pPr>
              <a:buNone/>
            </a:pPr>
            <a:r>
              <a:rPr lang="en-US" altLang="zh-CN" dirty="0" smtClean="0"/>
              <a:t>5.3.5   </a:t>
            </a:r>
            <a:r>
              <a:rPr lang="zh-CN" altLang="en-US" dirty="0" smtClean="0">
                <a:solidFill>
                  <a:srgbClr val="7030A0"/>
                </a:solidFill>
              </a:rPr>
              <a:t>对于技术复杂或采用新技术的分项、分部工程，施工单位应编制施工方案</a:t>
            </a:r>
            <a:r>
              <a:rPr lang="zh-CN" altLang="en-US" dirty="0" smtClean="0"/>
              <a:t>。项</a:t>
            </a:r>
            <a:r>
              <a:rPr lang="zh-CN" altLang="en-US" dirty="0" smtClean="0"/>
              <a:t>目监</a:t>
            </a:r>
            <a:r>
              <a:rPr lang="zh-CN" altLang="en-US" dirty="0" smtClean="0"/>
              <a:t>理机构应在相应分项、分部工程开工前审查施工单位报送的施工方案，由专业监理</a:t>
            </a:r>
            <a:r>
              <a:rPr lang="zh-CN" altLang="en-US" dirty="0" smtClean="0"/>
              <a:t>工程</a:t>
            </a:r>
            <a:r>
              <a:rPr lang="zh-CN" altLang="en-US" dirty="0" smtClean="0"/>
              <a:t>师签署和总监理工程师分别签署意见，并加盖项目监理机构章。 </a:t>
            </a:r>
          </a:p>
          <a:p>
            <a:pPr>
              <a:buNone/>
            </a:pPr>
            <a:r>
              <a:rPr lang="en-US" altLang="zh-CN" dirty="0" smtClean="0"/>
              <a:t>5.3.6    </a:t>
            </a:r>
            <a:r>
              <a:rPr lang="zh-CN" altLang="en-US" dirty="0" smtClean="0"/>
              <a:t>项目监理机构除按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）要求审查施工方</a:t>
            </a:r>
            <a:r>
              <a:rPr lang="zh-CN" altLang="en-US" dirty="0" smtClean="0"/>
              <a:t>案基</a:t>
            </a:r>
            <a:r>
              <a:rPr lang="zh-CN" altLang="en-US" dirty="0" smtClean="0"/>
              <a:t>本内容外，尚应审查施工方案是否符合施工组织设计要求，是否具有针对性和可操</a:t>
            </a:r>
            <a:r>
              <a:rPr lang="zh-CN" altLang="en-US" dirty="0" smtClean="0"/>
              <a:t>作性</a:t>
            </a:r>
            <a:r>
              <a:rPr lang="zh-CN" altLang="en-US" dirty="0" smtClean="0"/>
              <a:t>。 </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pPr>
              <a:buNone/>
            </a:pPr>
            <a:r>
              <a:rPr lang="en-US" altLang="zh-CN" sz="3200" dirty="0" smtClean="0"/>
              <a:t>1.0.1    </a:t>
            </a:r>
            <a:r>
              <a:rPr lang="zh-CN" altLang="en-US" sz="3200" dirty="0" smtClean="0">
                <a:solidFill>
                  <a:srgbClr val="FF0000"/>
                </a:solidFill>
              </a:rPr>
              <a:t>为规范监理资料管理， 提升监理人员履职能力， 充分发挥监理作用， 制定本标准</a:t>
            </a:r>
            <a:r>
              <a:rPr lang="zh-CN" altLang="en-US" sz="3200" dirty="0" smtClean="0"/>
              <a:t>。  </a:t>
            </a:r>
          </a:p>
          <a:p>
            <a:pPr>
              <a:buNone/>
            </a:pPr>
            <a:r>
              <a:rPr lang="en-US" altLang="zh-CN" sz="3200" dirty="0" smtClean="0"/>
              <a:t>1.0.2   </a:t>
            </a:r>
            <a:r>
              <a:rPr lang="zh-CN" altLang="en-US" sz="3200" dirty="0" smtClean="0"/>
              <a:t>本标准适用于工程监理资料的管理。国内对外投资等境外项目可参照执行。 </a:t>
            </a:r>
          </a:p>
          <a:p>
            <a:pPr>
              <a:buNone/>
            </a:pPr>
            <a:r>
              <a:rPr lang="en-US" altLang="zh-CN" sz="3200" dirty="0" smtClean="0"/>
              <a:t>1.0.3    </a:t>
            </a:r>
            <a:r>
              <a:rPr lang="zh-CN" altLang="en-US" sz="3200" dirty="0" smtClean="0"/>
              <a:t>工程监理资料管理，</a:t>
            </a:r>
            <a:r>
              <a:rPr lang="zh-CN" altLang="en-US" sz="3200" dirty="0" smtClean="0">
                <a:solidFill>
                  <a:srgbClr val="FF0000"/>
                </a:solidFill>
              </a:rPr>
              <a:t>除遵守本标准外</a:t>
            </a:r>
            <a:r>
              <a:rPr lang="zh-CN" altLang="en-US" sz="3200" dirty="0" smtClean="0"/>
              <a:t>，尚</a:t>
            </a:r>
            <a:r>
              <a:rPr lang="zh-CN" altLang="en-US" sz="3200" dirty="0" smtClean="0">
                <a:solidFill>
                  <a:srgbClr val="FF0000"/>
                </a:solidFill>
              </a:rPr>
              <a:t>应符合国家及各地区、各行业现行有</a:t>
            </a:r>
            <a:r>
              <a:rPr lang="zh-CN" altLang="en-US" sz="3200" dirty="0" smtClean="0">
                <a:solidFill>
                  <a:srgbClr val="FF0000"/>
                </a:solidFill>
              </a:rPr>
              <a:t>关标</a:t>
            </a:r>
            <a:r>
              <a:rPr lang="zh-CN" altLang="en-US" sz="3200" dirty="0" smtClean="0">
                <a:solidFill>
                  <a:srgbClr val="FF0000"/>
                </a:solidFill>
              </a:rPr>
              <a:t>准的规定</a:t>
            </a:r>
            <a:r>
              <a:rPr lang="zh-CN" altLang="en-US" sz="3200" dirty="0" smtClean="0"/>
              <a:t>。 </a:t>
            </a:r>
            <a:endParaRPr lang="zh-CN" altLang="en-US" sz="3200" dirty="0"/>
          </a:p>
        </p:txBody>
      </p:sp>
      <p:sp>
        <p:nvSpPr>
          <p:cNvPr id="3" name="标题 2"/>
          <p:cNvSpPr>
            <a:spLocks noGrp="1"/>
          </p:cNvSpPr>
          <p:nvPr>
            <p:ph type="title"/>
          </p:nvPr>
        </p:nvSpPr>
        <p:spPr/>
        <p:txBody>
          <a:bodyPr/>
          <a:lstStyle/>
          <a:p>
            <a:r>
              <a:rPr lang="en-US" altLang="zh-CN" dirty="0" smtClean="0"/>
              <a:t>1   </a:t>
            </a:r>
            <a:r>
              <a:rPr lang="zh-CN" altLang="en-US" dirty="0" smtClean="0"/>
              <a:t>总则</a:t>
            </a: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5746643"/>
          </a:xfrm>
        </p:spPr>
        <p:txBody>
          <a:bodyPr>
            <a:normAutofit lnSpcReduction="10000"/>
          </a:bodyPr>
          <a:lstStyle/>
          <a:p>
            <a:pPr>
              <a:buNone/>
            </a:pPr>
            <a:r>
              <a:rPr lang="en-US" altLang="zh-CN" dirty="0" smtClean="0"/>
              <a:t>5.3.7   </a:t>
            </a:r>
            <a:r>
              <a:rPr lang="zh-CN" altLang="en-US" dirty="0" smtClean="0"/>
              <a:t>施工方案在实施过程中，施工单位如需做较大的变动，仍应按原审批程序报审。  </a:t>
            </a:r>
          </a:p>
          <a:p>
            <a:pPr>
              <a:buNone/>
            </a:pPr>
            <a:r>
              <a:rPr lang="en-US" altLang="zh-CN" dirty="0" smtClean="0"/>
              <a:t>5.3.8   </a:t>
            </a:r>
            <a:r>
              <a:rPr lang="zh-CN" altLang="en-US" dirty="0" smtClean="0">
                <a:solidFill>
                  <a:srgbClr val="FF0000"/>
                </a:solidFill>
              </a:rPr>
              <a:t>对于技术复杂、专业性较强、危险性较大的分部分项工程，施工单位应编制专</a:t>
            </a:r>
            <a:r>
              <a:rPr lang="zh-CN" altLang="en-US" dirty="0" smtClean="0">
                <a:solidFill>
                  <a:srgbClr val="FF0000"/>
                </a:solidFill>
              </a:rPr>
              <a:t>项施</a:t>
            </a:r>
            <a:r>
              <a:rPr lang="zh-CN" altLang="en-US" dirty="0" smtClean="0">
                <a:solidFill>
                  <a:srgbClr val="FF0000"/>
                </a:solidFill>
              </a:rPr>
              <a:t>工方案</a:t>
            </a:r>
            <a:r>
              <a:rPr lang="zh-CN" altLang="en-US" dirty="0" smtClean="0"/>
              <a:t>。项目监理机构应在相应工程开工前，审查施工单位报送的专项施工方案，</a:t>
            </a:r>
            <a:r>
              <a:rPr lang="zh-CN" altLang="en-US" dirty="0" smtClean="0"/>
              <a:t>专业</a:t>
            </a:r>
            <a:r>
              <a:rPr lang="zh-CN" altLang="en-US" dirty="0" smtClean="0"/>
              <a:t>监理工程师和总监理工程师分别签署意见，并加盖项目监理机构章。 </a:t>
            </a:r>
          </a:p>
          <a:p>
            <a:pPr>
              <a:buNone/>
            </a:pPr>
            <a:r>
              <a:rPr lang="en-US" altLang="zh-CN" dirty="0" smtClean="0"/>
              <a:t>5.3.9   </a:t>
            </a:r>
            <a:r>
              <a:rPr lang="zh-CN" altLang="en-US" dirty="0" smtClean="0">
                <a:solidFill>
                  <a:srgbClr val="FF0000"/>
                </a:solidFill>
              </a:rPr>
              <a:t>危险性较大的分部分项工程专项施工方案的编制、论证及审查，应按照</a:t>
            </a:r>
            <a:r>
              <a:rPr lang="en-US" altLang="zh-CN" dirty="0" smtClean="0">
                <a:solidFill>
                  <a:srgbClr val="FF0000"/>
                </a:solidFill>
              </a:rPr>
              <a:t>《</a:t>
            </a:r>
            <a:r>
              <a:rPr lang="zh-CN" altLang="en-US" dirty="0" smtClean="0">
                <a:solidFill>
                  <a:srgbClr val="FF0000"/>
                </a:solidFill>
              </a:rPr>
              <a:t>危险</a:t>
            </a:r>
            <a:r>
              <a:rPr lang="zh-CN" altLang="en-US" dirty="0" smtClean="0">
                <a:solidFill>
                  <a:srgbClr val="FF0000"/>
                </a:solidFill>
              </a:rPr>
              <a:t>性较</a:t>
            </a:r>
            <a:r>
              <a:rPr lang="zh-CN" altLang="en-US" dirty="0" smtClean="0">
                <a:solidFill>
                  <a:srgbClr val="FF0000"/>
                </a:solidFill>
              </a:rPr>
              <a:t>大的分部分项工程安全管理规定</a:t>
            </a:r>
            <a:r>
              <a:rPr lang="en-US" altLang="zh-CN" dirty="0" smtClean="0">
                <a:solidFill>
                  <a:srgbClr val="FF0000"/>
                </a:solidFill>
              </a:rPr>
              <a:t>》 </a:t>
            </a:r>
            <a:r>
              <a:rPr lang="zh-CN" altLang="en-US" dirty="0" smtClean="0">
                <a:solidFill>
                  <a:srgbClr val="FF0000"/>
                </a:solidFill>
              </a:rPr>
              <a:t>（住房和城乡建设部令第</a:t>
            </a:r>
            <a:r>
              <a:rPr lang="en-US" altLang="zh-CN" dirty="0" smtClean="0">
                <a:solidFill>
                  <a:srgbClr val="FF0000"/>
                </a:solidFill>
              </a:rPr>
              <a:t>37 </a:t>
            </a:r>
            <a:r>
              <a:rPr lang="zh-CN" altLang="en-US" dirty="0" smtClean="0">
                <a:solidFill>
                  <a:srgbClr val="FF0000"/>
                </a:solidFill>
              </a:rPr>
              <a:t>号）执行</a:t>
            </a:r>
            <a:r>
              <a:rPr lang="zh-CN" altLang="en-US" dirty="0" smtClean="0"/>
              <a:t>。 </a:t>
            </a:r>
            <a:r>
              <a:rPr lang="zh-CN" altLang="en-US" dirty="0" smtClean="0"/>
              <a:t>超</a:t>
            </a:r>
            <a:r>
              <a:rPr lang="zh-CN" altLang="en-US" dirty="0" smtClean="0"/>
              <a:t>过一定规模的危险性较大的分部分项工程的专项施工方案经专业监理工程师</a:t>
            </a:r>
            <a:r>
              <a:rPr lang="zh-CN" altLang="en-US" dirty="0" smtClean="0"/>
              <a:t>审查</a:t>
            </a:r>
            <a:r>
              <a:rPr lang="zh-CN" altLang="en-US" dirty="0" smtClean="0"/>
              <a:t>、总监理工程师审核并加盖执业印章和项目监理机构章后，</a:t>
            </a:r>
            <a:r>
              <a:rPr lang="zh-CN" altLang="en-US" dirty="0" smtClean="0">
                <a:solidFill>
                  <a:srgbClr val="FF0000"/>
                </a:solidFill>
              </a:rPr>
              <a:t>应报建设单位审批</a:t>
            </a:r>
            <a:r>
              <a:rPr lang="zh-CN" altLang="en-US" dirty="0" smtClean="0"/>
              <a:t>。 </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6048672"/>
          </a:xfrm>
        </p:spPr>
        <p:txBody>
          <a:bodyPr>
            <a:normAutofit lnSpcReduction="10000"/>
          </a:bodyPr>
          <a:lstStyle/>
          <a:p>
            <a:pPr>
              <a:lnSpc>
                <a:spcPct val="150000"/>
              </a:lnSpc>
              <a:buNone/>
            </a:pPr>
            <a:r>
              <a:rPr lang="en-US" altLang="zh-CN" dirty="0" smtClean="0"/>
              <a:t>5.3.10   </a:t>
            </a:r>
            <a:r>
              <a:rPr lang="zh-CN" altLang="en-US" dirty="0" smtClean="0"/>
              <a:t>项目监理机构除按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）要求</a:t>
            </a:r>
            <a:r>
              <a:rPr lang="zh-CN" altLang="en-US" dirty="0" smtClean="0">
                <a:solidFill>
                  <a:srgbClr val="0070C0"/>
                </a:solidFill>
              </a:rPr>
              <a:t>审查专项施</a:t>
            </a:r>
            <a:r>
              <a:rPr lang="zh-CN" altLang="en-US" dirty="0" smtClean="0">
                <a:solidFill>
                  <a:srgbClr val="0070C0"/>
                </a:solidFill>
              </a:rPr>
              <a:t>工方</a:t>
            </a:r>
            <a:r>
              <a:rPr lang="zh-CN" altLang="en-US" dirty="0" smtClean="0">
                <a:solidFill>
                  <a:srgbClr val="0070C0"/>
                </a:solidFill>
              </a:rPr>
              <a:t>案基本内容外</a:t>
            </a:r>
            <a:r>
              <a:rPr lang="zh-CN" altLang="en-US" dirty="0" smtClean="0"/>
              <a:t>，尚应审查专项施工方案</a:t>
            </a:r>
            <a:r>
              <a:rPr lang="zh-CN" altLang="en-US" dirty="0" smtClean="0">
                <a:solidFill>
                  <a:srgbClr val="0070C0"/>
                </a:solidFill>
              </a:rPr>
              <a:t>是否符合施工组织设计要求</a:t>
            </a:r>
            <a:r>
              <a:rPr lang="zh-CN" altLang="en-US" dirty="0" smtClean="0"/>
              <a:t>，</a:t>
            </a:r>
            <a:r>
              <a:rPr lang="zh-CN" altLang="en-US" dirty="0" smtClean="0">
                <a:solidFill>
                  <a:srgbClr val="0070C0"/>
                </a:solidFill>
              </a:rPr>
              <a:t>是否具有针对</a:t>
            </a:r>
            <a:r>
              <a:rPr lang="zh-CN" altLang="en-US" dirty="0" smtClean="0">
                <a:solidFill>
                  <a:srgbClr val="0070C0"/>
                </a:solidFill>
              </a:rPr>
              <a:t>性和</a:t>
            </a:r>
            <a:r>
              <a:rPr lang="zh-CN" altLang="en-US" dirty="0" smtClean="0">
                <a:solidFill>
                  <a:srgbClr val="0070C0"/>
                </a:solidFill>
              </a:rPr>
              <a:t>可操作性</a:t>
            </a:r>
            <a:r>
              <a:rPr lang="zh-CN" altLang="en-US" dirty="0" smtClean="0"/>
              <a:t>。 </a:t>
            </a:r>
          </a:p>
          <a:p>
            <a:pPr>
              <a:lnSpc>
                <a:spcPct val="150000"/>
              </a:lnSpc>
              <a:buNone/>
            </a:pPr>
            <a:r>
              <a:rPr lang="en-US" altLang="zh-CN" dirty="0" smtClean="0"/>
              <a:t>5.3.11   </a:t>
            </a:r>
            <a:r>
              <a:rPr lang="zh-CN" altLang="en-US" dirty="0" smtClean="0"/>
              <a:t>专项施工方案在实施过程中需要调整时，施工单位应按程序重新报审</a:t>
            </a:r>
            <a:r>
              <a:rPr lang="zh-CN" altLang="en-US" dirty="0" smtClean="0"/>
              <a:t>。</a:t>
            </a:r>
            <a:endParaRPr lang="en-US" altLang="zh-CN" dirty="0" smtClean="0"/>
          </a:p>
          <a:p>
            <a:pPr>
              <a:lnSpc>
                <a:spcPct val="150000"/>
              </a:lnSpc>
              <a:buNone/>
            </a:pPr>
            <a:r>
              <a:rPr lang="zh-CN" altLang="en-US" dirty="0" smtClean="0"/>
              <a:t> </a:t>
            </a:r>
            <a:r>
              <a:rPr lang="en-US" altLang="zh-CN" dirty="0" smtClean="0"/>
              <a:t>5.3.12    </a:t>
            </a:r>
            <a:r>
              <a:rPr lang="zh-CN" altLang="en-US" dirty="0" smtClean="0"/>
              <a:t>工程项目动工或相应工程开工前，</a:t>
            </a:r>
            <a:r>
              <a:rPr lang="zh-CN" altLang="en-US" dirty="0" smtClean="0">
                <a:solidFill>
                  <a:srgbClr val="0070C0"/>
                </a:solidFill>
              </a:rPr>
              <a:t>项目监理机构应审查施工单位报送的施工</a:t>
            </a:r>
            <a:r>
              <a:rPr lang="zh-CN" altLang="en-US" dirty="0" smtClean="0">
                <a:solidFill>
                  <a:srgbClr val="0070C0"/>
                </a:solidFill>
              </a:rPr>
              <a:t>总进</a:t>
            </a:r>
            <a:r>
              <a:rPr lang="zh-CN" altLang="en-US" dirty="0" smtClean="0">
                <a:solidFill>
                  <a:srgbClr val="0070C0"/>
                </a:solidFill>
              </a:rPr>
              <a:t>度计划或阶段性进度计划</a:t>
            </a:r>
            <a:r>
              <a:rPr lang="zh-CN" altLang="en-US" dirty="0" smtClean="0"/>
              <a:t>，专业监理工程师和总监理工程师分别签署意见，并加盖</a:t>
            </a:r>
            <a:r>
              <a:rPr lang="zh-CN" altLang="en-US" dirty="0" smtClean="0"/>
              <a:t>项目</a:t>
            </a:r>
            <a:r>
              <a:rPr lang="zh-CN" altLang="en-US" dirty="0" smtClean="0"/>
              <a:t>监理机构章。</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5746643"/>
          </a:xfrm>
        </p:spPr>
        <p:txBody>
          <a:bodyPr>
            <a:normAutofit/>
          </a:bodyPr>
          <a:lstStyle/>
          <a:p>
            <a:pPr>
              <a:buNone/>
            </a:pPr>
            <a:r>
              <a:rPr lang="en-US" altLang="zh-CN" dirty="0" smtClean="0"/>
              <a:t>5.3.13   </a:t>
            </a:r>
            <a:r>
              <a:rPr lang="zh-CN" altLang="en-US" dirty="0" smtClean="0"/>
              <a:t>群体工程中单位工程分期进行施工的，项目监理机构应要求施工单位按照建</a:t>
            </a:r>
            <a:r>
              <a:rPr lang="zh-CN" altLang="en-US" dirty="0" smtClean="0"/>
              <a:t>设单</a:t>
            </a:r>
            <a:r>
              <a:rPr lang="zh-CN" altLang="en-US" dirty="0" smtClean="0"/>
              <a:t>位提供的图纸及有关资料的时间，分别编制各单位工程的进度计划，并分别履行报</a:t>
            </a:r>
            <a:r>
              <a:rPr lang="zh-CN" altLang="en-US" dirty="0" smtClean="0"/>
              <a:t>审程</a:t>
            </a:r>
            <a:r>
              <a:rPr lang="zh-CN" altLang="en-US" dirty="0" smtClean="0"/>
              <a:t>序。 </a:t>
            </a:r>
          </a:p>
          <a:p>
            <a:pPr>
              <a:buNone/>
            </a:pPr>
            <a:r>
              <a:rPr lang="en-US" altLang="zh-CN" dirty="0" smtClean="0"/>
              <a:t>5.3.14   </a:t>
            </a:r>
            <a:r>
              <a:rPr lang="zh-CN" altLang="en-US" dirty="0" smtClean="0"/>
              <a:t>项目监理机构除按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）要求审查施工进</a:t>
            </a:r>
            <a:r>
              <a:rPr lang="zh-CN" altLang="en-US" dirty="0" smtClean="0"/>
              <a:t>度计</a:t>
            </a:r>
            <a:r>
              <a:rPr lang="zh-CN" altLang="en-US" dirty="0" smtClean="0"/>
              <a:t>划基本内容外，</a:t>
            </a:r>
            <a:r>
              <a:rPr lang="zh-CN" altLang="en-US" dirty="0" smtClean="0">
                <a:solidFill>
                  <a:srgbClr val="0070C0"/>
                </a:solidFill>
              </a:rPr>
              <a:t>应重点审查</a:t>
            </a:r>
            <a:r>
              <a:rPr lang="zh-CN" altLang="en-US" dirty="0" smtClean="0"/>
              <a:t>施工</a:t>
            </a:r>
            <a:r>
              <a:rPr lang="zh-CN" altLang="en-US" dirty="0" smtClean="0">
                <a:solidFill>
                  <a:srgbClr val="0070C0"/>
                </a:solidFill>
              </a:rPr>
              <a:t>总进度计划是否经其企业技术负责人审批</a:t>
            </a:r>
            <a:r>
              <a:rPr lang="zh-CN" altLang="en-US" dirty="0" smtClean="0"/>
              <a:t>，编制、</a:t>
            </a:r>
            <a:r>
              <a:rPr lang="zh-CN" altLang="en-US" dirty="0" smtClean="0"/>
              <a:t>审核</a:t>
            </a:r>
            <a:r>
              <a:rPr lang="zh-CN" altLang="en-US" dirty="0" smtClean="0"/>
              <a:t>、批准人签字及单位公章是否齐全。 </a:t>
            </a:r>
          </a:p>
          <a:p>
            <a:pPr>
              <a:buNone/>
            </a:pPr>
            <a:r>
              <a:rPr lang="en-US" altLang="zh-CN" dirty="0" smtClean="0"/>
              <a:t>5.3.15   </a:t>
            </a:r>
            <a:r>
              <a:rPr lang="zh-CN" altLang="en-US" dirty="0" smtClean="0"/>
              <a:t>分包工程开工前，项目监理机构应审查施工单位报送的分包单位的施工或安</a:t>
            </a:r>
            <a:r>
              <a:rPr lang="zh-CN" altLang="en-US" dirty="0" smtClean="0"/>
              <a:t>装资</a:t>
            </a:r>
            <a:r>
              <a:rPr lang="zh-CN" altLang="en-US" dirty="0" smtClean="0"/>
              <a:t>质和能力，专业监理工程师和总监理工程师分别签署意见，并加盖项目监理机构章。</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6192688"/>
          </a:xfrm>
        </p:spPr>
        <p:txBody>
          <a:bodyPr>
            <a:normAutofit fontScale="92500"/>
          </a:bodyPr>
          <a:lstStyle/>
          <a:p>
            <a:pPr>
              <a:lnSpc>
                <a:spcPct val="150000"/>
              </a:lnSpc>
              <a:buNone/>
            </a:pPr>
            <a:r>
              <a:rPr lang="en-US" altLang="zh-CN" dirty="0" smtClean="0"/>
              <a:t>5.3.16   </a:t>
            </a:r>
            <a:r>
              <a:rPr lang="zh-CN" altLang="en-US" dirty="0" smtClean="0"/>
              <a:t>项目监理机构应按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）要求审查分包单</a:t>
            </a:r>
            <a:r>
              <a:rPr lang="zh-CN" altLang="en-US" dirty="0" smtClean="0"/>
              <a:t>位资</a:t>
            </a:r>
            <a:r>
              <a:rPr lang="zh-CN" altLang="en-US" dirty="0" smtClean="0"/>
              <a:t>格。根据施工合同约定，</a:t>
            </a:r>
            <a:r>
              <a:rPr lang="zh-CN" altLang="en-US" dirty="0" smtClean="0">
                <a:solidFill>
                  <a:srgbClr val="0070C0"/>
                </a:solidFill>
              </a:rPr>
              <a:t>建设单位对分包单位资质另有附加要求的，项目监理机构</a:t>
            </a:r>
            <a:r>
              <a:rPr lang="zh-CN" altLang="en-US" dirty="0" smtClean="0">
                <a:solidFill>
                  <a:srgbClr val="0070C0"/>
                </a:solidFill>
              </a:rPr>
              <a:t>还应</a:t>
            </a:r>
            <a:r>
              <a:rPr lang="zh-CN" altLang="en-US" dirty="0" smtClean="0">
                <a:solidFill>
                  <a:srgbClr val="0070C0"/>
                </a:solidFill>
              </a:rPr>
              <a:t>按建设单位要求进行审查</a:t>
            </a:r>
            <a:r>
              <a:rPr lang="zh-CN" altLang="en-US" dirty="0" smtClean="0"/>
              <a:t>。 </a:t>
            </a:r>
          </a:p>
          <a:p>
            <a:pPr>
              <a:lnSpc>
                <a:spcPct val="150000"/>
              </a:lnSpc>
              <a:buNone/>
            </a:pPr>
            <a:r>
              <a:rPr lang="en-US" altLang="zh-CN" dirty="0" smtClean="0"/>
              <a:t>5.3.17   </a:t>
            </a:r>
            <a:r>
              <a:rPr lang="zh-CN" altLang="en-US" dirty="0" smtClean="0"/>
              <a:t>工程开工前，总监理工程师应组织专业监理工程师审查施工单位报送的工程</a:t>
            </a:r>
            <a:r>
              <a:rPr lang="zh-CN" altLang="en-US" dirty="0" smtClean="0"/>
              <a:t>具备</a:t>
            </a:r>
            <a:r>
              <a:rPr lang="zh-CN" altLang="en-US" dirty="0" smtClean="0"/>
              <a:t>开工条件的证明文件资料， 签署审核意见并加盖执业印章和项目监理机构章后报建</a:t>
            </a:r>
            <a:r>
              <a:rPr lang="zh-CN" altLang="en-US" dirty="0" smtClean="0"/>
              <a:t>设单</a:t>
            </a:r>
            <a:r>
              <a:rPr lang="zh-CN" altLang="en-US" dirty="0" smtClean="0"/>
              <a:t>位审批。 </a:t>
            </a:r>
          </a:p>
          <a:p>
            <a:pPr>
              <a:lnSpc>
                <a:spcPct val="150000"/>
              </a:lnSpc>
              <a:buNone/>
            </a:pPr>
            <a:r>
              <a:rPr lang="en-US" altLang="zh-CN" dirty="0" smtClean="0"/>
              <a:t>5.3.18   </a:t>
            </a:r>
            <a:r>
              <a:rPr lang="zh-CN" altLang="en-US" dirty="0" smtClean="0"/>
              <a:t>审查工程开工报审文件资料按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）要求</a:t>
            </a:r>
            <a:r>
              <a:rPr lang="zh-CN" altLang="en-US" dirty="0" smtClean="0"/>
              <a:t>执行</a:t>
            </a:r>
            <a:r>
              <a:rPr lang="zh-CN" altLang="en-US" dirty="0" smtClean="0"/>
              <a:t>。</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6192688"/>
          </a:xfrm>
        </p:spPr>
        <p:txBody>
          <a:bodyPr>
            <a:normAutofit fontScale="92500" lnSpcReduction="10000"/>
          </a:bodyPr>
          <a:lstStyle/>
          <a:p>
            <a:pPr>
              <a:lnSpc>
                <a:spcPct val="150000"/>
              </a:lnSpc>
              <a:buNone/>
            </a:pPr>
            <a:r>
              <a:rPr lang="en-US" altLang="zh-CN" dirty="0" smtClean="0"/>
              <a:t>5.3.19   </a:t>
            </a:r>
            <a:r>
              <a:rPr lang="zh-CN" altLang="en-US" dirty="0" smtClean="0"/>
              <a:t>工程停工需要复工前，总监理工程师应组织专业监理工程师审查施工单位报</a:t>
            </a:r>
            <a:r>
              <a:rPr lang="zh-CN" altLang="en-US" dirty="0" smtClean="0"/>
              <a:t>送的</a:t>
            </a:r>
            <a:r>
              <a:rPr lang="zh-CN" altLang="en-US" dirty="0" smtClean="0"/>
              <a:t>工程具备复工条件的证明文件资料， 签署审核意见并加盖执业印章和项目监理机构</a:t>
            </a:r>
            <a:r>
              <a:rPr lang="zh-CN" altLang="en-US" dirty="0" smtClean="0"/>
              <a:t>章后</a:t>
            </a:r>
            <a:r>
              <a:rPr lang="zh-CN" altLang="en-US" dirty="0" smtClean="0"/>
              <a:t>报建设单位审批。 </a:t>
            </a:r>
          </a:p>
          <a:p>
            <a:pPr>
              <a:lnSpc>
                <a:spcPct val="150000"/>
              </a:lnSpc>
              <a:buNone/>
            </a:pPr>
            <a:r>
              <a:rPr lang="en-US" altLang="zh-CN" dirty="0" smtClean="0"/>
              <a:t>5.2.20   </a:t>
            </a:r>
            <a:r>
              <a:rPr lang="zh-CN" altLang="en-US" dirty="0" smtClean="0">
                <a:solidFill>
                  <a:srgbClr val="FF0000"/>
                </a:solidFill>
              </a:rPr>
              <a:t>当导致施工暂停的原因是危及结构安全或使用功能时，整改完毕后的证明文</a:t>
            </a:r>
            <a:r>
              <a:rPr lang="zh-CN" altLang="en-US" dirty="0" smtClean="0">
                <a:solidFill>
                  <a:srgbClr val="FF0000"/>
                </a:solidFill>
              </a:rPr>
              <a:t>件资</a:t>
            </a:r>
            <a:r>
              <a:rPr lang="zh-CN" altLang="en-US" dirty="0" smtClean="0">
                <a:solidFill>
                  <a:srgbClr val="FF0000"/>
                </a:solidFill>
              </a:rPr>
              <a:t>料中应有建设单位、设计单位、监理单位各方共同认可的整改完成文件</a:t>
            </a:r>
            <a:r>
              <a:rPr lang="zh-CN" altLang="en-US" dirty="0" smtClean="0"/>
              <a:t>。复工证明</a:t>
            </a:r>
            <a:r>
              <a:rPr lang="zh-CN" altLang="en-US" dirty="0" smtClean="0"/>
              <a:t>文件</a:t>
            </a:r>
            <a:r>
              <a:rPr lang="zh-CN" altLang="en-US" dirty="0" smtClean="0"/>
              <a:t>资料需提供建设工程质量鉴定文件的，必须由有资质的检测单位出具。 </a:t>
            </a:r>
          </a:p>
          <a:p>
            <a:pPr>
              <a:lnSpc>
                <a:spcPct val="150000"/>
              </a:lnSpc>
              <a:buNone/>
            </a:pPr>
            <a:r>
              <a:rPr lang="en-US" altLang="zh-CN" dirty="0" smtClean="0"/>
              <a:t>5.3.21   </a:t>
            </a:r>
            <a:r>
              <a:rPr lang="zh-CN" altLang="en-US" dirty="0" smtClean="0"/>
              <a:t>审查工程复工报审文件资料按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）要求</a:t>
            </a:r>
            <a:r>
              <a:rPr lang="zh-CN" altLang="en-US" dirty="0" smtClean="0"/>
              <a:t>执行</a:t>
            </a:r>
            <a:r>
              <a:rPr lang="zh-CN" altLang="en-US" dirty="0" smtClean="0"/>
              <a:t>。 </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60648"/>
            <a:ext cx="8229600" cy="5746643"/>
          </a:xfrm>
        </p:spPr>
        <p:txBody>
          <a:bodyPr>
            <a:normAutofit fontScale="92500"/>
          </a:bodyPr>
          <a:lstStyle/>
          <a:p>
            <a:pPr>
              <a:lnSpc>
                <a:spcPct val="150000"/>
              </a:lnSpc>
              <a:buNone/>
            </a:pPr>
            <a:r>
              <a:rPr lang="en-US" altLang="zh-CN" dirty="0" smtClean="0"/>
              <a:t>5.3.22    </a:t>
            </a:r>
            <a:r>
              <a:rPr lang="zh-CN" altLang="en-US" dirty="0" smtClean="0"/>
              <a:t>经项目监理机构核查， 施工现场已具备复工条件而施工单位未提出复工申请的</a:t>
            </a:r>
            <a:r>
              <a:rPr lang="zh-CN" altLang="en-US" dirty="0" smtClean="0"/>
              <a:t>，总</a:t>
            </a:r>
            <a:r>
              <a:rPr lang="zh-CN" altLang="en-US" dirty="0" smtClean="0"/>
              <a:t>监理工程师应根据工程实际情况书面指令施工单位恢复施工。 </a:t>
            </a:r>
          </a:p>
          <a:p>
            <a:pPr>
              <a:lnSpc>
                <a:spcPct val="150000"/>
              </a:lnSpc>
              <a:buNone/>
            </a:pPr>
            <a:r>
              <a:rPr lang="en-US" altLang="zh-CN" dirty="0" smtClean="0"/>
              <a:t>5.3.23   </a:t>
            </a:r>
            <a:r>
              <a:rPr lang="zh-CN" altLang="en-US" dirty="0" smtClean="0"/>
              <a:t>当施工单位提出工程变更申请时，总监理工程师应组织专业监理工程师对工程变更费用及工期影响作出评估，会签工程变更单并加盖项目监理机构章。 </a:t>
            </a:r>
          </a:p>
          <a:p>
            <a:pPr>
              <a:lnSpc>
                <a:spcPct val="150000"/>
              </a:lnSpc>
              <a:buNone/>
            </a:pPr>
            <a:r>
              <a:rPr lang="en-US" altLang="zh-CN" dirty="0" smtClean="0"/>
              <a:t>5.3.24   </a:t>
            </a:r>
            <a:r>
              <a:rPr lang="zh-CN" altLang="en-US" dirty="0" smtClean="0"/>
              <a:t>项目监理机构应按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）要求的程序处理</a:t>
            </a:r>
            <a:r>
              <a:rPr lang="zh-CN" altLang="en-US" dirty="0" smtClean="0"/>
              <a:t>施工</a:t>
            </a:r>
            <a:r>
              <a:rPr lang="zh-CN" altLang="en-US" dirty="0" smtClean="0"/>
              <a:t>单位提出的工程变更，并形成书面处理意见。</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60648"/>
            <a:ext cx="8496944" cy="6048672"/>
          </a:xfrm>
        </p:spPr>
        <p:txBody>
          <a:bodyPr>
            <a:normAutofit/>
          </a:bodyPr>
          <a:lstStyle/>
          <a:p>
            <a:pPr>
              <a:buNone/>
            </a:pPr>
            <a:r>
              <a:rPr lang="en-US" altLang="zh-CN" dirty="0" smtClean="0"/>
              <a:t>5.3.25   </a:t>
            </a:r>
            <a:r>
              <a:rPr lang="zh-CN" altLang="en-US" dirty="0" smtClean="0"/>
              <a:t>项目监理机构可对建设单位要求的工程变更提出评估意见，报建设单位审核。 </a:t>
            </a:r>
          </a:p>
          <a:p>
            <a:pPr>
              <a:buNone/>
            </a:pPr>
            <a:r>
              <a:rPr lang="en-US" altLang="zh-CN" dirty="0" smtClean="0"/>
              <a:t>5.3.26   </a:t>
            </a:r>
            <a:r>
              <a:rPr lang="zh-CN" altLang="en-US" dirty="0" smtClean="0"/>
              <a:t>当施工单位提出费用索赔时，总监理工程师应组织专业监理工程师审查施工</a:t>
            </a:r>
            <a:r>
              <a:rPr lang="zh-CN" altLang="en-US" dirty="0" smtClean="0"/>
              <a:t>单位</a:t>
            </a:r>
            <a:r>
              <a:rPr lang="zh-CN" altLang="en-US" dirty="0" smtClean="0"/>
              <a:t>报送的费用索赔证明材料及索赔金额计算资料， 签署审核意见并加盖执业印章和项</a:t>
            </a:r>
            <a:r>
              <a:rPr lang="zh-CN" altLang="en-US" dirty="0" smtClean="0"/>
              <a:t>目监</a:t>
            </a:r>
            <a:r>
              <a:rPr lang="zh-CN" altLang="en-US" dirty="0" smtClean="0"/>
              <a:t>理机构章后，报建设单位审批。 </a:t>
            </a:r>
          </a:p>
          <a:p>
            <a:pPr>
              <a:buNone/>
            </a:pPr>
            <a:r>
              <a:rPr lang="en-US" altLang="zh-CN" dirty="0" smtClean="0"/>
              <a:t>5.3.27   </a:t>
            </a:r>
            <a:r>
              <a:rPr lang="zh-CN" altLang="en-US" dirty="0" smtClean="0"/>
              <a:t>项目监理机构处理费用索赔的主要依据和程序按</a:t>
            </a:r>
            <a:r>
              <a:rPr lang="en-US" altLang="zh-CN" dirty="0" smtClean="0"/>
              <a:t>《</a:t>
            </a:r>
            <a:r>
              <a:rPr lang="zh-CN" altLang="en-US" dirty="0" smtClean="0"/>
              <a:t>建设工程监理规范</a:t>
            </a:r>
            <a:r>
              <a:rPr lang="en-US" altLang="zh-CN" dirty="0" smtClean="0"/>
              <a:t>》GB/T50319-2013</a:t>
            </a:r>
            <a:r>
              <a:rPr lang="zh-CN" altLang="en-US" dirty="0" smtClean="0"/>
              <a:t>）执行。 </a:t>
            </a:r>
          </a:p>
          <a:p>
            <a:pPr>
              <a:buNone/>
            </a:pPr>
            <a:r>
              <a:rPr lang="en-US" altLang="zh-CN" dirty="0" smtClean="0"/>
              <a:t>5.3.28   </a:t>
            </a:r>
            <a:r>
              <a:rPr lang="zh-CN" altLang="en-US" dirty="0" smtClean="0"/>
              <a:t>总监理工程师在签发索赔报审表时，可附一份索赔审查报告。内容按</a:t>
            </a:r>
            <a:r>
              <a:rPr lang="en-US" altLang="zh-CN" dirty="0" smtClean="0"/>
              <a:t>《</a:t>
            </a:r>
            <a:r>
              <a:rPr lang="zh-CN" altLang="en-US" dirty="0" smtClean="0"/>
              <a:t>建设</a:t>
            </a:r>
            <a:r>
              <a:rPr lang="zh-CN" altLang="en-US" dirty="0" smtClean="0"/>
              <a:t>工程</a:t>
            </a:r>
            <a:r>
              <a:rPr lang="zh-CN" altLang="en-US" dirty="0" smtClean="0"/>
              <a:t>监理规范</a:t>
            </a:r>
            <a:r>
              <a:rPr lang="en-US" altLang="zh-CN" dirty="0" smtClean="0"/>
              <a:t>》 </a:t>
            </a:r>
            <a:r>
              <a:rPr lang="zh-CN" altLang="en-US" dirty="0" smtClean="0"/>
              <a:t>（</a:t>
            </a:r>
            <a:r>
              <a:rPr lang="en-US" altLang="zh-CN" dirty="0" smtClean="0"/>
              <a:t>GB/T50319-2013</a:t>
            </a:r>
            <a:r>
              <a:rPr lang="zh-CN" altLang="en-US" dirty="0" smtClean="0"/>
              <a:t>）执行。</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5674635"/>
          </a:xfrm>
        </p:spPr>
        <p:txBody>
          <a:bodyPr>
            <a:normAutofit/>
          </a:bodyPr>
          <a:lstStyle/>
          <a:p>
            <a:pPr>
              <a:buNone/>
            </a:pPr>
            <a:r>
              <a:rPr lang="en-US" altLang="zh-CN" dirty="0" smtClean="0"/>
              <a:t>5.3.29   </a:t>
            </a:r>
            <a:r>
              <a:rPr lang="zh-CN" altLang="en-US" dirty="0" smtClean="0"/>
              <a:t>施工单位提出工程延期要求符合施工合同约定时，总监理工程师应组</a:t>
            </a:r>
            <a:r>
              <a:rPr lang="zh-CN" altLang="en-US" dirty="0" smtClean="0"/>
              <a:t>织专</a:t>
            </a:r>
            <a:r>
              <a:rPr lang="zh-CN" altLang="en-US" dirty="0" smtClean="0"/>
              <a:t>业监理工程师审查施工单位报送的工程延期依据、证明材料及工期计算资料</a:t>
            </a:r>
            <a:r>
              <a:rPr lang="zh-CN" altLang="en-US" dirty="0" smtClean="0"/>
              <a:t>，签</a:t>
            </a:r>
            <a:r>
              <a:rPr lang="zh-CN" altLang="en-US" dirty="0" smtClean="0"/>
              <a:t>署临时延期或最终延期审核意见并加盖执业印章和项目监理机构章后，报建</a:t>
            </a:r>
            <a:r>
              <a:rPr lang="zh-CN" altLang="en-US" dirty="0" smtClean="0"/>
              <a:t>设单</a:t>
            </a:r>
            <a:r>
              <a:rPr lang="zh-CN" altLang="en-US" dirty="0" smtClean="0"/>
              <a:t>位审批。 </a:t>
            </a:r>
          </a:p>
          <a:p>
            <a:pPr>
              <a:buNone/>
            </a:pPr>
            <a:r>
              <a:rPr lang="en-US" altLang="zh-CN" dirty="0" smtClean="0"/>
              <a:t>5.3.30   </a:t>
            </a:r>
            <a:r>
              <a:rPr lang="zh-CN" altLang="en-US" dirty="0" smtClean="0"/>
              <a:t>项目监理机构受理施工单位提出的工程延期要求， 应按施工合同约定进行处理</a:t>
            </a:r>
            <a:r>
              <a:rPr lang="zh-CN" altLang="en-US" dirty="0" smtClean="0"/>
              <a:t>，主</a:t>
            </a:r>
            <a:r>
              <a:rPr lang="zh-CN" altLang="en-US" dirty="0" smtClean="0"/>
              <a:t>要依据、程序和批准工程延期的条件按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a:t>
            </a:r>
            <a:r>
              <a:rPr lang="zh-CN" altLang="en-US" dirty="0" smtClean="0"/>
              <a:t>执行</a:t>
            </a:r>
            <a:r>
              <a:rPr lang="zh-CN" altLang="en-US" dirty="0" smtClean="0"/>
              <a:t>。 </a:t>
            </a:r>
          </a:p>
          <a:p>
            <a:pPr>
              <a:buNone/>
            </a:pPr>
            <a:r>
              <a:rPr lang="en-US" altLang="zh-CN" dirty="0" smtClean="0"/>
              <a:t>5.3.31   </a:t>
            </a:r>
            <a:r>
              <a:rPr lang="zh-CN" altLang="en-US" dirty="0" smtClean="0">
                <a:solidFill>
                  <a:srgbClr val="FF0000"/>
                </a:solidFill>
              </a:rPr>
              <a:t>项目监理机构在批准工程延期前，应与建设单位与施工单位协商</a:t>
            </a:r>
            <a:r>
              <a:rPr lang="zh-CN" altLang="en-US" dirty="0" smtClean="0"/>
              <a:t>，</a:t>
            </a:r>
            <a:r>
              <a:rPr lang="zh-CN" altLang="en-US" dirty="0" smtClean="0">
                <a:solidFill>
                  <a:srgbClr val="0070C0"/>
                </a:solidFill>
              </a:rPr>
              <a:t>达不成一</a:t>
            </a:r>
            <a:r>
              <a:rPr lang="zh-CN" altLang="en-US" dirty="0" smtClean="0">
                <a:solidFill>
                  <a:srgbClr val="0070C0"/>
                </a:solidFill>
              </a:rPr>
              <a:t>致意</a:t>
            </a:r>
            <a:r>
              <a:rPr lang="zh-CN" altLang="en-US" dirty="0" smtClean="0">
                <a:solidFill>
                  <a:srgbClr val="0070C0"/>
                </a:solidFill>
              </a:rPr>
              <a:t>见时，项目监理机构应提出评估意见</a:t>
            </a:r>
            <a:r>
              <a:rPr lang="zh-CN" altLang="en-US" dirty="0" smtClean="0"/>
              <a:t>。</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5674635"/>
          </a:xfrm>
        </p:spPr>
        <p:txBody>
          <a:bodyPr>
            <a:normAutofit fontScale="92500"/>
          </a:bodyPr>
          <a:lstStyle/>
          <a:p>
            <a:pPr>
              <a:buNone/>
            </a:pPr>
            <a:r>
              <a:rPr lang="en-US" altLang="zh-CN" dirty="0" smtClean="0"/>
              <a:t>5.3.32   </a:t>
            </a:r>
            <a:r>
              <a:rPr lang="zh-CN" altLang="en-US" dirty="0" smtClean="0"/>
              <a:t>项目监理机构收到施工单位报送的工程款支付报审文件资料时，总监理工程</a:t>
            </a:r>
            <a:r>
              <a:rPr lang="zh-CN" altLang="en-US" dirty="0" smtClean="0"/>
              <a:t>师应</a:t>
            </a:r>
            <a:r>
              <a:rPr lang="zh-CN" altLang="en-US" dirty="0" smtClean="0"/>
              <a:t>组织专业监理工程师进行工程计量、结算审核及付款签证，专业监理工程师签署审</a:t>
            </a:r>
            <a:r>
              <a:rPr lang="zh-CN" altLang="en-US" dirty="0" smtClean="0"/>
              <a:t>查意</a:t>
            </a:r>
            <a:r>
              <a:rPr lang="zh-CN" altLang="en-US" dirty="0" smtClean="0"/>
              <a:t>见，总监理工程师签署审核意见并加盖执业印章和项目监理机构章后，后建设单位</a:t>
            </a:r>
            <a:r>
              <a:rPr lang="zh-CN" altLang="en-US" dirty="0" smtClean="0"/>
              <a:t>审批</a:t>
            </a:r>
            <a:r>
              <a:rPr lang="zh-CN" altLang="en-US" dirty="0" smtClean="0"/>
              <a:t>。 </a:t>
            </a:r>
          </a:p>
          <a:p>
            <a:pPr>
              <a:buNone/>
            </a:pPr>
            <a:r>
              <a:rPr lang="en-US" altLang="zh-CN" dirty="0" smtClean="0"/>
              <a:t>5.3.33   </a:t>
            </a:r>
            <a:r>
              <a:rPr lang="zh-CN" altLang="en-US" dirty="0" smtClean="0"/>
              <a:t>项目监理机构应按</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）规定的程序和要</a:t>
            </a:r>
            <a:r>
              <a:rPr lang="zh-CN" altLang="en-US" dirty="0" smtClean="0"/>
              <a:t>求审</a:t>
            </a:r>
            <a:r>
              <a:rPr lang="zh-CN" altLang="en-US" dirty="0" smtClean="0"/>
              <a:t>查施工单位申报的工程进度款及工程竣工结算款。 </a:t>
            </a:r>
          </a:p>
          <a:p>
            <a:pPr>
              <a:buNone/>
            </a:pPr>
            <a:r>
              <a:rPr lang="en-US" altLang="zh-CN" dirty="0" smtClean="0"/>
              <a:t>5.3.34   </a:t>
            </a:r>
            <a:r>
              <a:rPr lang="zh-CN" altLang="en-US" dirty="0" smtClean="0"/>
              <a:t>项目监理机构审查工程预付款应按施工合同约定执行；审查工程进度款除应</a:t>
            </a:r>
            <a:r>
              <a:rPr lang="zh-CN" altLang="en-US" dirty="0" smtClean="0"/>
              <a:t>考虑</a:t>
            </a:r>
            <a:r>
              <a:rPr lang="zh-CN" altLang="en-US" dirty="0" smtClean="0"/>
              <a:t>当期增加或扣减的变更金额和索赔金额外， 还应按专用合同条款的约定扣回工程预</a:t>
            </a:r>
            <a:r>
              <a:rPr lang="zh-CN" altLang="en-US" dirty="0" smtClean="0"/>
              <a:t>付款</a:t>
            </a:r>
            <a:r>
              <a:rPr lang="zh-CN" altLang="en-US" dirty="0" smtClean="0"/>
              <a:t>、 扣留质量保证金； 审查工程竣工结算款应按有关工程结算规定及施工合同约定执行。</a:t>
            </a:r>
          </a:p>
          <a:p>
            <a:pPr>
              <a:buNone/>
            </a:pPr>
            <a:r>
              <a:rPr lang="zh-CN" altLang="en-US" dirty="0" smtClean="0"/>
              <a:t>   项</a:t>
            </a:r>
            <a:r>
              <a:rPr lang="zh-CN" altLang="en-US" dirty="0" smtClean="0"/>
              <a:t>目监理机构的审查意见均应附相应支持性材料。</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5674635"/>
          </a:xfrm>
        </p:spPr>
        <p:txBody>
          <a:bodyPr>
            <a:normAutofit/>
          </a:bodyPr>
          <a:lstStyle/>
          <a:p>
            <a:pPr>
              <a:buNone/>
            </a:pPr>
            <a:r>
              <a:rPr lang="en-US" altLang="zh-CN" b="1" dirty="0" smtClean="0"/>
              <a:t>           5.4   </a:t>
            </a:r>
            <a:r>
              <a:rPr lang="zh-CN" altLang="en-US" b="1" dirty="0" smtClean="0"/>
              <a:t>验收类资料（房屋建筑工程</a:t>
            </a:r>
            <a:r>
              <a:rPr lang="zh-CN" altLang="en-US" b="1" dirty="0" smtClean="0"/>
              <a:t>）</a:t>
            </a:r>
            <a:endParaRPr lang="en-US" altLang="zh-CN" b="1" dirty="0" smtClean="0"/>
          </a:p>
          <a:p>
            <a:pPr>
              <a:buNone/>
            </a:pPr>
            <a:r>
              <a:rPr lang="en-US" altLang="zh-CN" dirty="0" smtClean="0"/>
              <a:t>5.4.1    </a:t>
            </a:r>
            <a:r>
              <a:rPr lang="zh-CN" altLang="en-US" dirty="0" smtClean="0"/>
              <a:t>专业监理工程师应检查、复核施工单位报送的施工控制测量成果及保护措施，</a:t>
            </a:r>
            <a:r>
              <a:rPr lang="zh-CN" altLang="en-US" dirty="0" smtClean="0"/>
              <a:t>并签</a:t>
            </a:r>
            <a:r>
              <a:rPr lang="zh-CN" altLang="en-US" dirty="0" smtClean="0"/>
              <a:t>署意见。 专业监理工程师应对施工单位在施工过程中报送的施工测量放线成果进行</a:t>
            </a:r>
            <a:r>
              <a:rPr lang="zh-CN" altLang="en-US" dirty="0" smtClean="0"/>
              <a:t>查验</a:t>
            </a:r>
            <a:r>
              <a:rPr lang="zh-CN" altLang="en-US" dirty="0" smtClean="0"/>
              <a:t>，并签署意见。 </a:t>
            </a:r>
          </a:p>
          <a:p>
            <a:pPr>
              <a:buNone/>
            </a:pPr>
            <a:r>
              <a:rPr lang="en-US" altLang="zh-CN" dirty="0" smtClean="0"/>
              <a:t>5.4.2    《</a:t>
            </a:r>
            <a:r>
              <a:rPr lang="zh-CN" altLang="en-US" dirty="0" smtClean="0"/>
              <a:t>施工控制测量成果报验表</a:t>
            </a:r>
            <a:r>
              <a:rPr lang="en-US" altLang="zh-CN" dirty="0" smtClean="0"/>
              <a:t>》</a:t>
            </a:r>
            <a:r>
              <a:rPr lang="zh-CN" altLang="en-US" dirty="0" smtClean="0"/>
              <a:t>参照</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a:t>
            </a:r>
            <a:r>
              <a:rPr lang="zh-CN" altLang="en-US" dirty="0" smtClean="0"/>
              <a:t>附录 </a:t>
            </a:r>
            <a:r>
              <a:rPr lang="en-US" altLang="zh-CN" dirty="0" smtClean="0"/>
              <a:t>B</a:t>
            </a:r>
            <a:r>
              <a:rPr lang="zh-CN" altLang="en-US" dirty="0" smtClean="0"/>
              <a:t>中表 </a:t>
            </a:r>
            <a:r>
              <a:rPr lang="en-US" altLang="zh-CN" dirty="0" smtClean="0"/>
              <a:t>B.0.5</a:t>
            </a:r>
            <a:r>
              <a:rPr lang="zh-CN" altLang="en-US" dirty="0" smtClean="0"/>
              <a:t>。 </a:t>
            </a:r>
          </a:p>
          <a:p>
            <a:pPr>
              <a:buNone/>
            </a:pPr>
            <a:r>
              <a:rPr lang="en-US" altLang="zh-CN" dirty="0" smtClean="0"/>
              <a:t>5.4.3    </a:t>
            </a:r>
            <a:r>
              <a:rPr lang="zh-CN" altLang="en-US" dirty="0" smtClean="0"/>
              <a:t>项目监理机构应审查施工单位报送的用于工程的材料、构配件、设备的质量证</a:t>
            </a:r>
            <a:r>
              <a:rPr lang="zh-CN" altLang="en-US" dirty="0" smtClean="0"/>
              <a:t>明文</a:t>
            </a:r>
            <a:r>
              <a:rPr lang="zh-CN" altLang="en-US" dirty="0" smtClean="0"/>
              <a:t>件，并应按有关规定、建设工程监理合同约定，对用于工程的材料进行见证取样，</a:t>
            </a:r>
            <a:r>
              <a:rPr lang="zh-CN" altLang="en-US" dirty="0" smtClean="0"/>
              <a:t>平行</a:t>
            </a:r>
            <a:r>
              <a:rPr lang="zh-CN" altLang="en-US" dirty="0" smtClean="0"/>
              <a:t>检验。验收合格的，应签署意见。</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196752"/>
            <a:ext cx="8496944" cy="5256584"/>
          </a:xfrm>
        </p:spPr>
        <p:txBody>
          <a:bodyPr>
            <a:normAutofit/>
          </a:bodyPr>
          <a:lstStyle/>
          <a:p>
            <a:pPr>
              <a:buNone/>
            </a:pPr>
            <a:r>
              <a:rPr lang="en-US" altLang="zh-CN" dirty="0" smtClean="0"/>
              <a:t>2.0.1    </a:t>
            </a:r>
            <a:r>
              <a:rPr lang="zh-CN" altLang="en-US" dirty="0" smtClean="0"/>
              <a:t>监理资料 </a:t>
            </a:r>
          </a:p>
          <a:p>
            <a:pPr>
              <a:buNone/>
            </a:pPr>
            <a:r>
              <a:rPr lang="zh-CN" altLang="en-US" dirty="0" smtClean="0"/>
              <a:t>         工</a:t>
            </a:r>
            <a:r>
              <a:rPr lang="zh-CN" altLang="en-US" dirty="0" smtClean="0"/>
              <a:t>程监理单位在</a:t>
            </a:r>
            <a:r>
              <a:rPr lang="zh-CN" altLang="en-US" dirty="0" smtClean="0">
                <a:solidFill>
                  <a:srgbClr val="0070C0"/>
                </a:solidFill>
              </a:rPr>
              <a:t>履行建设工程监理合同过程中形成或获取的， 反映项目建设客观</a:t>
            </a:r>
            <a:r>
              <a:rPr lang="zh-CN" altLang="en-US" dirty="0" smtClean="0">
                <a:solidFill>
                  <a:srgbClr val="0070C0"/>
                </a:solidFill>
              </a:rPr>
              <a:t>状况</a:t>
            </a:r>
            <a:r>
              <a:rPr lang="zh-CN" altLang="en-US" dirty="0" smtClean="0">
                <a:solidFill>
                  <a:srgbClr val="0070C0"/>
                </a:solidFill>
              </a:rPr>
              <a:t>和监理履职情况，以一定形式记录、保存的文件资料</a:t>
            </a:r>
            <a:r>
              <a:rPr lang="zh-CN" altLang="en-US" dirty="0" smtClean="0"/>
              <a:t>。 </a:t>
            </a:r>
          </a:p>
          <a:p>
            <a:pPr>
              <a:buNone/>
            </a:pPr>
            <a:r>
              <a:rPr lang="en-US" altLang="zh-CN" dirty="0" smtClean="0"/>
              <a:t>2.0.2    </a:t>
            </a:r>
            <a:r>
              <a:rPr lang="zh-CN" altLang="en-US" dirty="0" smtClean="0"/>
              <a:t>编制类资料 </a:t>
            </a:r>
          </a:p>
          <a:p>
            <a:pPr>
              <a:buNone/>
            </a:pPr>
            <a:r>
              <a:rPr lang="zh-CN" altLang="en-US" dirty="0" smtClean="0"/>
              <a:t>        项</a:t>
            </a:r>
            <a:r>
              <a:rPr lang="zh-CN" altLang="en-US" dirty="0" smtClean="0"/>
              <a:t>目监理机构编制的，用于对监理工作进行策划、指导，对工程质量进行评估，</a:t>
            </a:r>
            <a:r>
              <a:rPr lang="zh-CN" altLang="en-US" dirty="0" smtClean="0"/>
              <a:t>对监</a:t>
            </a:r>
            <a:r>
              <a:rPr lang="zh-CN" altLang="en-US" dirty="0" smtClean="0"/>
              <a:t>理工作进行总结的监理资料。 </a:t>
            </a:r>
          </a:p>
          <a:p>
            <a:pPr>
              <a:buNone/>
            </a:pPr>
            <a:r>
              <a:rPr lang="en-US" altLang="zh-CN" dirty="0" smtClean="0"/>
              <a:t>2.0.3   </a:t>
            </a:r>
            <a:r>
              <a:rPr lang="zh-CN" altLang="en-US" dirty="0" smtClean="0"/>
              <a:t>签发类资料 </a:t>
            </a:r>
          </a:p>
          <a:p>
            <a:pPr>
              <a:buNone/>
            </a:pPr>
            <a:r>
              <a:rPr lang="zh-CN" altLang="en-US" dirty="0" smtClean="0"/>
              <a:t>        监</a:t>
            </a:r>
            <a:r>
              <a:rPr lang="zh-CN" altLang="en-US" dirty="0" smtClean="0"/>
              <a:t>理单位和项目监理机构签署发出的，用于授权、指令、告知等用途的监理资料。 </a:t>
            </a:r>
            <a:endParaRPr lang="zh-CN" altLang="en-US" dirty="0"/>
          </a:p>
        </p:txBody>
      </p:sp>
      <p:sp>
        <p:nvSpPr>
          <p:cNvPr id="3" name="标题 2"/>
          <p:cNvSpPr>
            <a:spLocks noGrp="1"/>
          </p:cNvSpPr>
          <p:nvPr>
            <p:ph type="title"/>
          </p:nvPr>
        </p:nvSpPr>
        <p:spPr/>
        <p:txBody>
          <a:bodyPr/>
          <a:lstStyle/>
          <a:p>
            <a:r>
              <a:rPr lang="en-US" altLang="zh-CN" dirty="0" smtClean="0"/>
              <a:t>2   </a:t>
            </a:r>
            <a:r>
              <a:rPr lang="zh-CN" altLang="en-US" dirty="0" smtClean="0"/>
              <a:t>术语</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363272" cy="6192688"/>
          </a:xfrm>
        </p:spPr>
        <p:txBody>
          <a:bodyPr>
            <a:normAutofit fontScale="92500"/>
          </a:bodyPr>
          <a:lstStyle/>
          <a:p>
            <a:pPr>
              <a:lnSpc>
                <a:spcPct val="150000"/>
              </a:lnSpc>
              <a:buNone/>
            </a:pPr>
            <a:r>
              <a:rPr lang="en-US" altLang="zh-CN" dirty="0" smtClean="0"/>
              <a:t>5.4.4  《</a:t>
            </a:r>
            <a:r>
              <a:rPr lang="zh-CN" altLang="en-US" dirty="0" smtClean="0"/>
              <a:t>工程材料、构配件、设备报审表</a:t>
            </a:r>
            <a:r>
              <a:rPr lang="en-US" altLang="zh-CN" dirty="0" smtClean="0"/>
              <a:t>》</a:t>
            </a:r>
            <a:r>
              <a:rPr lang="zh-CN" altLang="en-US" dirty="0" smtClean="0"/>
              <a:t>参照</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）附</a:t>
            </a:r>
            <a:r>
              <a:rPr lang="zh-CN" altLang="en-US" dirty="0" smtClean="0"/>
              <a:t>录 </a:t>
            </a:r>
            <a:r>
              <a:rPr lang="en-US" altLang="zh-CN" dirty="0" smtClean="0"/>
              <a:t>B</a:t>
            </a:r>
            <a:r>
              <a:rPr lang="zh-CN" altLang="en-US" dirty="0" smtClean="0"/>
              <a:t>中表 </a:t>
            </a:r>
            <a:r>
              <a:rPr lang="en-US" altLang="zh-CN" dirty="0" smtClean="0"/>
              <a:t>B.0.6</a:t>
            </a:r>
            <a:r>
              <a:rPr lang="zh-CN" altLang="en-US" dirty="0" smtClean="0"/>
              <a:t>。 </a:t>
            </a:r>
          </a:p>
          <a:p>
            <a:pPr>
              <a:lnSpc>
                <a:spcPct val="150000"/>
              </a:lnSpc>
              <a:buNone/>
            </a:pPr>
            <a:r>
              <a:rPr lang="en-US" altLang="zh-CN" dirty="0" smtClean="0"/>
              <a:t>5.4.5   </a:t>
            </a:r>
            <a:r>
              <a:rPr lang="zh-CN" altLang="en-US" dirty="0" smtClean="0"/>
              <a:t>基槽开挖完成后，必须进行验槽。</a:t>
            </a:r>
            <a:r>
              <a:rPr lang="zh-CN" altLang="en-US" dirty="0" smtClean="0">
                <a:solidFill>
                  <a:srgbClr val="0070C0"/>
                </a:solidFill>
              </a:rPr>
              <a:t>勘察、设计、监理、施工、建设等各方相关</a:t>
            </a:r>
            <a:r>
              <a:rPr lang="zh-CN" altLang="en-US" dirty="0" smtClean="0">
                <a:solidFill>
                  <a:srgbClr val="0070C0"/>
                </a:solidFill>
              </a:rPr>
              <a:t>技术</a:t>
            </a:r>
            <a:r>
              <a:rPr lang="zh-CN" altLang="en-US" dirty="0" smtClean="0">
                <a:solidFill>
                  <a:srgbClr val="0070C0"/>
                </a:solidFill>
              </a:rPr>
              <a:t>人员应共同参加验槽</a:t>
            </a:r>
            <a:r>
              <a:rPr lang="zh-CN" altLang="en-US" dirty="0" smtClean="0"/>
              <a:t>。验收合格，总监理工程师应在相应记录上签署意见。 </a:t>
            </a:r>
          </a:p>
          <a:p>
            <a:pPr>
              <a:lnSpc>
                <a:spcPct val="150000"/>
              </a:lnSpc>
              <a:buNone/>
            </a:pPr>
            <a:r>
              <a:rPr lang="en-US" altLang="zh-CN" dirty="0" smtClean="0"/>
              <a:t>5.4.6   </a:t>
            </a:r>
            <a:r>
              <a:rPr lang="zh-CN" altLang="en-US" dirty="0" smtClean="0"/>
              <a:t>项目监理机构应对施工单位报验的隐蔽工程进行验收，验收合格，由专业监理</a:t>
            </a:r>
            <a:r>
              <a:rPr lang="zh-CN" altLang="en-US" dirty="0" smtClean="0"/>
              <a:t>工程</a:t>
            </a:r>
            <a:r>
              <a:rPr lang="zh-CN" altLang="en-US" dirty="0" smtClean="0"/>
              <a:t>师签署意见。 </a:t>
            </a:r>
          </a:p>
          <a:p>
            <a:pPr>
              <a:lnSpc>
                <a:spcPct val="150000"/>
              </a:lnSpc>
              <a:buNone/>
            </a:pPr>
            <a:r>
              <a:rPr lang="en-US" altLang="zh-CN" dirty="0" smtClean="0"/>
              <a:t>5.4.7   </a:t>
            </a:r>
            <a:r>
              <a:rPr lang="zh-CN" altLang="en-US" dirty="0" smtClean="0"/>
              <a:t>隐蔽工程报验表参照 </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 附录</a:t>
            </a:r>
            <a:r>
              <a:rPr lang="en-US" altLang="zh-CN" dirty="0" smtClean="0"/>
              <a:t>B</a:t>
            </a:r>
            <a:r>
              <a:rPr lang="zh-CN" altLang="en-US" dirty="0" smtClean="0"/>
              <a:t>中表</a:t>
            </a:r>
            <a:r>
              <a:rPr lang="en-US" altLang="zh-CN" dirty="0" smtClean="0"/>
              <a:t>B.0.7</a:t>
            </a:r>
            <a:r>
              <a:rPr lang="zh-CN" altLang="en-US" dirty="0" smtClean="0"/>
              <a:t>。</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5674635"/>
          </a:xfrm>
        </p:spPr>
        <p:txBody>
          <a:bodyPr>
            <a:normAutofit lnSpcReduction="10000"/>
          </a:bodyPr>
          <a:lstStyle/>
          <a:p>
            <a:pPr>
              <a:buNone/>
            </a:pPr>
            <a:r>
              <a:rPr lang="en-US" altLang="zh-CN" dirty="0" smtClean="0"/>
              <a:t>5.4.8   </a:t>
            </a:r>
            <a:r>
              <a:rPr lang="zh-CN" altLang="en-US" dirty="0" smtClean="0">
                <a:solidFill>
                  <a:srgbClr val="0070C0"/>
                </a:solidFill>
              </a:rPr>
              <a:t>检验批施工完成</a:t>
            </a:r>
            <a:r>
              <a:rPr lang="zh-CN" altLang="en-US" dirty="0" smtClean="0"/>
              <a:t>，施工单位</a:t>
            </a:r>
            <a:r>
              <a:rPr lang="zh-CN" altLang="en-US" dirty="0" smtClean="0">
                <a:solidFill>
                  <a:srgbClr val="0070C0"/>
                </a:solidFill>
              </a:rPr>
              <a:t>自检合格后</a:t>
            </a:r>
            <a:r>
              <a:rPr lang="zh-CN" altLang="en-US" dirty="0" smtClean="0"/>
              <a:t>报项目监理机构验收，</a:t>
            </a:r>
            <a:r>
              <a:rPr lang="zh-CN" altLang="en-US" dirty="0" smtClean="0">
                <a:solidFill>
                  <a:srgbClr val="0070C0"/>
                </a:solidFill>
              </a:rPr>
              <a:t>由专业监理工程</a:t>
            </a:r>
            <a:r>
              <a:rPr lang="zh-CN" altLang="en-US" dirty="0" smtClean="0">
                <a:solidFill>
                  <a:srgbClr val="0070C0"/>
                </a:solidFill>
              </a:rPr>
              <a:t>师组</a:t>
            </a:r>
            <a:r>
              <a:rPr lang="zh-CN" altLang="en-US" dirty="0" smtClean="0">
                <a:solidFill>
                  <a:srgbClr val="0070C0"/>
                </a:solidFill>
              </a:rPr>
              <a:t>织施工单位专业质量检查员、专业工长等进行验收</a:t>
            </a:r>
            <a:r>
              <a:rPr lang="zh-CN" altLang="en-US" dirty="0" smtClean="0"/>
              <a:t>，验收合格后，由专业监理工程</a:t>
            </a:r>
            <a:r>
              <a:rPr lang="zh-CN" altLang="en-US" dirty="0" smtClean="0"/>
              <a:t>师签</a:t>
            </a:r>
            <a:r>
              <a:rPr lang="zh-CN" altLang="en-US" dirty="0" smtClean="0"/>
              <a:t>署验收意见。 </a:t>
            </a:r>
          </a:p>
          <a:p>
            <a:pPr>
              <a:buNone/>
            </a:pPr>
            <a:r>
              <a:rPr lang="en-US" altLang="zh-CN" dirty="0" smtClean="0"/>
              <a:t>5.4.9   《</a:t>
            </a:r>
            <a:r>
              <a:rPr lang="zh-CN" altLang="en-US" dirty="0" smtClean="0"/>
              <a:t>检验批质量验收记录</a:t>
            </a:r>
            <a:r>
              <a:rPr lang="en-US" altLang="zh-CN" dirty="0" smtClean="0"/>
              <a:t>》 </a:t>
            </a:r>
            <a:r>
              <a:rPr lang="zh-CN" altLang="en-US" dirty="0" smtClean="0"/>
              <a:t>参照 </a:t>
            </a:r>
            <a:r>
              <a:rPr lang="en-US" altLang="zh-CN" dirty="0" smtClean="0"/>
              <a:t>《</a:t>
            </a:r>
            <a:r>
              <a:rPr lang="zh-CN" altLang="en-US" dirty="0" smtClean="0"/>
              <a:t>建筑工程施工质量验收统一标准</a:t>
            </a:r>
            <a:r>
              <a:rPr lang="en-US" altLang="zh-CN" dirty="0" smtClean="0"/>
              <a:t>》 </a:t>
            </a:r>
            <a:r>
              <a:rPr lang="zh-CN" altLang="en-US" dirty="0" smtClean="0"/>
              <a:t>（</a:t>
            </a:r>
            <a:r>
              <a:rPr lang="en-US" altLang="zh-CN" dirty="0" smtClean="0"/>
              <a:t>GB50300-2013</a:t>
            </a:r>
            <a:r>
              <a:rPr lang="zh-CN" altLang="en-US" dirty="0" smtClean="0"/>
              <a:t>）附</a:t>
            </a:r>
            <a:r>
              <a:rPr lang="zh-CN" altLang="en-US" dirty="0" smtClean="0"/>
              <a:t>录 </a:t>
            </a:r>
            <a:r>
              <a:rPr lang="en-US" altLang="zh-CN" dirty="0" smtClean="0"/>
              <a:t>E</a:t>
            </a:r>
            <a:r>
              <a:rPr lang="zh-CN" altLang="en-US" dirty="0" smtClean="0"/>
              <a:t>。 </a:t>
            </a:r>
          </a:p>
          <a:p>
            <a:pPr>
              <a:buNone/>
            </a:pPr>
            <a:r>
              <a:rPr lang="en-US" altLang="zh-CN" dirty="0" smtClean="0"/>
              <a:t>5.4.10    </a:t>
            </a:r>
            <a:r>
              <a:rPr lang="zh-CN" altLang="en-US" dirty="0" smtClean="0">
                <a:solidFill>
                  <a:srgbClr val="0070C0"/>
                </a:solidFill>
              </a:rPr>
              <a:t>分项工程施工完成</a:t>
            </a:r>
            <a:r>
              <a:rPr lang="zh-CN" altLang="en-US" dirty="0" smtClean="0"/>
              <a:t>，施工单位</a:t>
            </a:r>
            <a:r>
              <a:rPr lang="zh-CN" altLang="en-US" dirty="0" smtClean="0">
                <a:solidFill>
                  <a:srgbClr val="0070C0"/>
                </a:solidFill>
              </a:rPr>
              <a:t>自检合格后</a:t>
            </a:r>
            <a:r>
              <a:rPr lang="zh-CN" altLang="en-US" dirty="0" smtClean="0"/>
              <a:t>报项目监理机构验收，</a:t>
            </a:r>
            <a:r>
              <a:rPr lang="zh-CN" altLang="en-US" dirty="0" smtClean="0">
                <a:solidFill>
                  <a:srgbClr val="0070C0"/>
                </a:solidFill>
              </a:rPr>
              <a:t>由专业监理</a:t>
            </a:r>
            <a:r>
              <a:rPr lang="zh-CN" altLang="en-US" dirty="0" smtClean="0">
                <a:solidFill>
                  <a:srgbClr val="0070C0"/>
                </a:solidFill>
              </a:rPr>
              <a:t>工程</a:t>
            </a:r>
            <a:r>
              <a:rPr lang="zh-CN" altLang="en-US" dirty="0" smtClean="0">
                <a:solidFill>
                  <a:srgbClr val="0070C0"/>
                </a:solidFill>
              </a:rPr>
              <a:t>师组织施工单位项目专业技术负责人等进行验收</a:t>
            </a:r>
            <a:r>
              <a:rPr lang="zh-CN" altLang="en-US" dirty="0" smtClean="0"/>
              <a:t>。验收合格后，由专业监理工程师</a:t>
            </a:r>
            <a:r>
              <a:rPr lang="zh-CN" altLang="en-US" dirty="0" smtClean="0"/>
              <a:t>签署</a:t>
            </a:r>
            <a:r>
              <a:rPr lang="zh-CN" altLang="en-US" dirty="0" smtClean="0"/>
              <a:t>验收意见。 </a:t>
            </a:r>
          </a:p>
          <a:p>
            <a:pPr>
              <a:buNone/>
            </a:pPr>
            <a:r>
              <a:rPr lang="en-US" altLang="zh-CN" dirty="0" smtClean="0"/>
              <a:t>5.4.11  《</a:t>
            </a:r>
            <a:r>
              <a:rPr lang="zh-CN" altLang="en-US" dirty="0" smtClean="0"/>
              <a:t>分项工程质量验收记录</a:t>
            </a:r>
            <a:r>
              <a:rPr lang="en-US" altLang="zh-CN" dirty="0" smtClean="0"/>
              <a:t>》</a:t>
            </a:r>
            <a:r>
              <a:rPr lang="zh-CN" altLang="en-US" dirty="0" smtClean="0"/>
              <a:t>参照</a:t>
            </a:r>
            <a:r>
              <a:rPr lang="en-US" altLang="zh-CN" dirty="0" smtClean="0"/>
              <a:t>《</a:t>
            </a:r>
            <a:r>
              <a:rPr lang="zh-CN" altLang="en-US" dirty="0" smtClean="0"/>
              <a:t>建筑工程施工质量验收统一标准</a:t>
            </a:r>
            <a:r>
              <a:rPr lang="en-US" altLang="zh-CN" dirty="0" smtClean="0"/>
              <a:t>》</a:t>
            </a:r>
            <a:r>
              <a:rPr lang="zh-CN" altLang="en-US" dirty="0" smtClean="0"/>
              <a:t>（</a:t>
            </a:r>
            <a:r>
              <a:rPr lang="en-US" altLang="zh-CN" dirty="0" smtClean="0"/>
              <a:t>GB50300-2013</a:t>
            </a:r>
            <a:r>
              <a:rPr lang="zh-CN" altLang="en-US" dirty="0" smtClean="0"/>
              <a:t>）附录 </a:t>
            </a:r>
            <a:r>
              <a:rPr lang="en-US" altLang="zh-CN" dirty="0" smtClean="0"/>
              <a:t>F</a:t>
            </a:r>
            <a:r>
              <a:rPr lang="zh-CN" altLang="en-US" dirty="0" smtClean="0"/>
              <a:t>。</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363272" cy="6120680"/>
          </a:xfrm>
        </p:spPr>
        <p:txBody>
          <a:bodyPr>
            <a:normAutofit fontScale="92500"/>
          </a:bodyPr>
          <a:lstStyle/>
          <a:p>
            <a:pPr>
              <a:lnSpc>
                <a:spcPct val="150000"/>
              </a:lnSpc>
              <a:buNone/>
            </a:pPr>
            <a:r>
              <a:rPr lang="en-US" altLang="zh-CN" dirty="0" smtClean="0"/>
              <a:t>5.4.12   </a:t>
            </a:r>
            <a:r>
              <a:rPr lang="zh-CN" altLang="en-US" dirty="0" smtClean="0">
                <a:solidFill>
                  <a:srgbClr val="0070C0"/>
                </a:solidFill>
              </a:rPr>
              <a:t>分部（子分部）工程施工完成</a:t>
            </a:r>
            <a:r>
              <a:rPr lang="zh-CN" altLang="en-US" dirty="0" smtClean="0"/>
              <a:t>，施工单位</a:t>
            </a:r>
            <a:r>
              <a:rPr lang="zh-CN" altLang="en-US" dirty="0" smtClean="0">
                <a:solidFill>
                  <a:srgbClr val="0070C0"/>
                </a:solidFill>
              </a:rPr>
              <a:t>自检合格后</a:t>
            </a:r>
            <a:r>
              <a:rPr lang="zh-CN" altLang="en-US" dirty="0" smtClean="0"/>
              <a:t>报项目监理机构验收，</a:t>
            </a:r>
            <a:r>
              <a:rPr lang="zh-CN" altLang="en-US" dirty="0" smtClean="0">
                <a:solidFill>
                  <a:srgbClr val="0070C0"/>
                </a:solidFill>
              </a:rPr>
              <a:t>由总</a:t>
            </a:r>
            <a:r>
              <a:rPr lang="zh-CN" altLang="en-US" dirty="0" smtClean="0">
                <a:solidFill>
                  <a:srgbClr val="0070C0"/>
                </a:solidFill>
              </a:rPr>
              <a:t>监理工程师组织施工单位项目负责人和项目技术负责人等进行验收</a:t>
            </a:r>
            <a:r>
              <a:rPr lang="zh-CN" altLang="en-US" dirty="0" smtClean="0"/>
              <a:t>。</a:t>
            </a:r>
            <a:r>
              <a:rPr lang="zh-CN" altLang="en-US" dirty="0" smtClean="0">
                <a:solidFill>
                  <a:srgbClr val="FF0000"/>
                </a:solidFill>
              </a:rPr>
              <a:t>勘察、设计单</a:t>
            </a:r>
            <a:r>
              <a:rPr lang="zh-CN" altLang="en-US" dirty="0" smtClean="0">
                <a:solidFill>
                  <a:srgbClr val="FF0000"/>
                </a:solidFill>
              </a:rPr>
              <a:t>位项</a:t>
            </a:r>
            <a:r>
              <a:rPr lang="zh-CN" altLang="en-US" dirty="0" smtClean="0">
                <a:solidFill>
                  <a:srgbClr val="FF0000"/>
                </a:solidFill>
              </a:rPr>
              <a:t>目负责人和施工单位技术、质量部门负责人应参加地基与基础分部工程的验收</a:t>
            </a:r>
            <a:r>
              <a:rPr lang="zh-CN" altLang="en-US" dirty="0" smtClean="0"/>
              <a:t>。</a:t>
            </a:r>
            <a:r>
              <a:rPr lang="zh-CN" altLang="en-US" dirty="0" smtClean="0">
                <a:solidFill>
                  <a:srgbClr val="7030A0"/>
                </a:solidFill>
              </a:rPr>
              <a:t>设</a:t>
            </a:r>
            <a:r>
              <a:rPr lang="zh-CN" altLang="en-US" dirty="0" smtClean="0">
                <a:solidFill>
                  <a:srgbClr val="7030A0"/>
                </a:solidFill>
              </a:rPr>
              <a:t>计单</a:t>
            </a:r>
            <a:r>
              <a:rPr lang="zh-CN" altLang="en-US" dirty="0" smtClean="0">
                <a:solidFill>
                  <a:srgbClr val="7030A0"/>
                </a:solidFill>
              </a:rPr>
              <a:t>位项目负责人和施工单位技术、质量部门负责人应参加主体结构、节能分部工程的验收</a:t>
            </a:r>
            <a:r>
              <a:rPr lang="zh-CN" altLang="en-US" dirty="0" smtClean="0"/>
              <a:t>。验收合格后，由总监理工程师签署验收意见。 </a:t>
            </a:r>
          </a:p>
          <a:p>
            <a:pPr>
              <a:lnSpc>
                <a:spcPct val="150000"/>
              </a:lnSpc>
              <a:buNone/>
            </a:pPr>
            <a:r>
              <a:rPr lang="en-US" altLang="zh-CN" dirty="0" smtClean="0"/>
              <a:t>5.4.13   《</a:t>
            </a:r>
            <a:r>
              <a:rPr lang="zh-CN" altLang="en-US" dirty="0" smtClean="0"/>
              <a:t>分部工程质量验收记录</a:t>
            </a:r>
            <a:r>
              <a:rPr lang="en-US" altLang="zh-CN" dirty="0" smtClean="0"/>
              <a:t>》</a:t>
            </a:r>
            <a:r>
              <a:rPr lang="zh-CN" altLang="en-US" dirty="0" smtClean="0"/>
              <a:t>参照</a:t>
            </a:r>
            <a:r>
              <a:rPr lang="en-US" altLang="zh-CN" dirty="0" smtClean="0"/>
              <a:t>《</a:t>
            </a:r>
            <a:r>
              <a:rPr lang="zh-CN" altLang="en-US" dirty="0" smtClean="0"/>
              <a:t>建筑工程施工质量验收统一标准</a:t>
            </a:r>
            <a:r>
              <a:rPr lang="en-US" altLang="zh-CN" dirty="0" smtClean="0"/>
              <a:t>》</a:t>
            </a:r>
            <a:r>
              <a:rPr lang="zh-CN" altLang="en-US" dirty="0" smtClean="0"/>
              <a:t>（</a:t>
            </a:r>
            <a:r>
              <a:rPr lang="en-US" altLang="zh-CN" dirty="0" smtClean="0"/>
              <a:t>GB50300-2013</a:t>
            </a:r>
            <a:r>
              <a:rPr lang="zh-CN" altLang="en-US" dirty="0" smtClean="0"/>
              <a:t>）附录 </a:t>
            </a:r>
            <a:r>
              <a:rPr lang="en-US" altLang="zh-CN" dirty="0" smtClean="0"/>
              <a:t>G</a:t>
            </a:r>
            <a:r>
              <a:rPr lang="zh-CN" altLang="en-US" dirty="0" smtClean="0"/>
              <a:t>。 </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fontScale="92500"/>
          </a:bodyPr>
          <a:lstStyle/>
          <a:p>
            <a:pPr>
              <a:lnSpc>
                <a:spcPct val="150000"/>
              </a:lnSpc>
              <a:buNone/>
            </a:pPr>
            <a:r>
              <a:rPr lang="en-US" altLang="zh-CN" dirty="0" smtClean="0"/>
              <a:t>5.4.14   </a:t>
            </a:r>
            <a:r>
              <a:rPr lang="zh-CN" altLang="en-US" dirty="0" smtClean="0">
                <a:solidFill>
                  <a:srgbClr val="0070C0"/>
                </a:solidFill>
              </a:rPr>
              <a:t>单位工程施工完成</a:t>
            </a:r>
            <a:r>
              <a:rPr lang="zh-CN" altLang="en-US" dirty="0" smtClean="0"/>
              <a:t>，施工单位</a:t>
            </a:r>
            <a:r>
              <a:rPr lang="zh-CN" altLang="en-US" dirty="0" smtClean="0">
                <a:solidFill>
                  <a:srgbClr val="0070C0"/>
                </a:solidFill>
              </a:rPr>
              <a:t>自检合格后</a:t>
            </a:r>
            <a:r>
              <a:rPr lang="zh-CN" altLang="en-US" dirty="0" smtClean="0"/>
              <a:t>报项目监理机构验收，</a:t>
            </a:r>
            <a:r>
              <a:rPr lang="zh-CN" altLang="en-US" dirty="0" smtClean="0">
                <a:solidFill>
                  <a:srgbClr val="0070C0"/>
                </a:solidFill>
              </a:rPr>
              <a:t>由总监理工</a:t>
            </a:r>
            <a:r>
              <a:rPr lang="zh-CN" altLang="en-US" dirty="0" smtClean="0">
                <a:solidFill>
                  <a:srgbClr val="0070C0"/>
                </a:solidFill>
              </a:rPr>
              <a:t>程师</a:t>
            </a:r>
            <a:r>
              <a:rPr lang="zh-CN" altLang="en-US" dirty="0" smtClean="0">
                <a:solidFill>
                  <a:srgbClr val="0070C0"/>
                </a:solidFill>
              </a:rPr>
              <a:t>组织各专业监理工程师进行</a:t>
            </a:r>
            <a:r>
              <a:rPr lang="zh-CN" altLang="en-US" dirty="0" smtClean="0">
                <a:solidFill>
                  <a:srgbClr val="FF0000"/>
                </a:solidFill>
              </a:rPr>
              <a:t>竣工预验收</a:t>
            </a:r>
            <a:r>
              <a:rPr lang="zh-CN" altLang="en-US" dirty="0" smtClean="0"/>
              <a:t>。验收合格后，总监理工程师应签认</a:t>
            </a:r>
            <a:r>
              <a:rPr lang="en-US" altLang="zh-CN" dirty="0" smtClean="0"/>
              <a:t>《</a:t>
            </a:r>
            <a:r>
              <a:rPr lang="zh-CN" altLang="en-US" dirty="0" smtClean="0"/>
              <a:t>单位</a:t>
            </a:r>
            <a:r>
              <a:rPr lang="zh-CN" altLang="en-US" dirty="0" smtClean="0"/>
              <a:t>工程</a:t>
            </a:r>
            <a:r>
              <a:rPr lang="zh-CN" altLang="en-US" dirty="0" smtClean="0"/>
              <a:t>竣工验收报审表</a:t>
            </a:r>
            <a:r>
              <a:rPr lang="en-US" altLang="zh-CN" dirty="0" smtClean="0"/>
              <a:t>》 </a:t>
            </a:r>
            <a:r>
              <a:rPr lang="zh-CN" altLang="en-US" dirty="0" smtClean="0"/>
              <a:t>。项目监理机构应编写</a:t>
            </a:r>
            <a:r>
              <a:rPr lang="zh-CN" altLang="en-US" dirty="0" smtClean="0">
                <a:solidFill>
                  <a:srgbClr val="FF0000"/>
                </a:solidFill>
              </a:rPr>
              <a:t>工程质量评估报告</a:t>
            </a:r>
            <a:r>
              <a:rPr lang="zh-CN" altLang="en-US" dirty="0" smtClean="0"/>
              <a:t>，经总监理工程师和工</a:t>
            </a:r>
            <a:r>
              <a:rPr lang="zh-CN" altLang="en-US" dirty="0" smtClean="0"/>
              <a:t>程</a:t>
            </a:r>
            <a:r>
              <a:rPr lang="zh-CN" altLang="en-US" dirty="0" smtClean="0">
                <a:solidFill>
                  <a:srgbClr val="FF0000"/>
                </a:solidFill>
              </a:rPr>
              <a:t>监</a:t>
            </a:r>
            <a:r>
              <a:rPr lang="zh-CN" altLang="en-US" dirty="0" smtClean="0">
                <a:solidFill>
                  <a:srgbClr val="FF0000"/>
                </a:solidFill>
              </a:rPr>
              <a:t>理单位技术负责人审核签字并盖工程监理单位公章</a:t>
            </a:r>
            <a:r>
              <a:rPr lang="zh-CN" altLang="en-US" dirty="0" smtClean="0"/>
              <a:t>后报建设单位。 </a:t>
            </a:r>
          </a:p>
          <a:p>
            <a:pPr>
              <a:lnSpc>
                <a:spcPct val="150000"/>
              </a:lnSpc>
              <a:buNone/>
            </a:pPr>
            <a:r>
              <a:rPr lang="en-US" altLang="zh-CN" dirty="0" smtClean="0"/>
              <a:t>5.4.15  《</a:t>
            </a:r>
            <a:r>
              <a:rPr lang="zh-CN" altLang="en-US" dirty="0" smtClean="0"/>
              <a:t>单位工程竣工验收报审表</a:t>
            </a:r>
            <a:r>
              <a:rPr lang="en-US" altLang="zh-CN" dirty="0" smtClean="0"/>
              <a:t>》</a:t>
            </a:r>
            <a:r>
              <a:rPr lang="zh-CN" altLang="en-US" dirty="0" smtClean="0"/>
              <a:t>参照</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a:t>
            </a:r>
            <a:r>
              <a:rPr lang="zh-CN" altLang="en-US" dirty="0" smtClean="0"/>
              <a:t>附录 </a:t>
            </a:r>
            <a:r>
              <a:rPr lang="en-US" altLang="zh-CN" dirty="0" smtClean="0"/>
              <a:t>B</a:t>
            </a:r>
            <a:r>
              <a:rPr lang="zh-CN" altLang="en-US" dirty="0" smtClean="0"/>
              <a:t>中表 </a:t>
            </a:r>
            <a:r>
              <a:rPr lang="en-US" altLang="zh-CN" dirty="0" smtClean="0"/>
              <a:t>B.0.10</a:t>
            </a:r>
            <a:r>
              <a:rPr lang="zh-CN" altLang="en-US" dirty="0" smtClean="0"/>
              <a:t>。 </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fontScale="92500" lnSpcReduction="20000"/>
          </a:bodyPr>
          <a:lstStyle/>
          <a:p>
            <a:pPr>
              <a:lnSpc>
                <a:spcPct val="150000"/>
              </a:lnSpc>
              <a:buNone/>
            </a:pPr>
            <a:r>
              <a:rPr lang="en-US" altLang="zh-CN" dirty="0" smtClean="0"/>
              <a:t>5.4.16   </a:t>
            </a:r>
            <a:r>
              <a:rPr lang="zh-CN" altLang="en-US" dirty="0" smtClean="0"/>
              <a:t>建设单位收到工程竣工报告后，应由建设单位项目负责人组织监理、施工、</a:t>
            </a:r>
            <a:r>
              <a:rPr lang="zh-CN" altLang="en-US" dirty="0" smtClean="0"/>
              <a:t>设计</a:t>
            </a:r>
            <a:r>
              <a:rPr lang="zh-CN" altLang="en-US" dirty="0" smtClean="0"/>
              <a:t>、勘察等单位项目负责人进行单位工程验收。验收合格，项目监理机构在单位工程</a:t>
            </a:r>
            <a:r>
              <a:rPr lang="zh-CN" altLang="en-US" dirty="0" smtClean="0"/>
              <a:t>质量</a:t>
            </a:r>
            <a:r>
              <a:rPr lang="zh-CN" altLang="en-US" dirty="0" smtClean="0"/>
              <a:t>竣工验收记录系列表格上签署意见。 </a:t>
            </a:r>
          </a:p>
          <a:p>
            <a:pPr>
              <a:lnSpc>
                <a:spcPct val="150000"/>
              </a:lnSpc>
              <a:buNone/>
            </a:pPr>
            <a:r>
              <a:rPr lang="en-US" altLang="zh-CN" dirty="0" smtClean="0"/>
              <a:t>5.4.17   </a:t>
            </a:r>
            <a:r>
              <a:rPr lang="zh-CN" altLang="en-US" dirty="0" smtClean="0"/>
              <a:t>单位工程质量竣工验收记录系列表格包括： </a:t>
            </a:r>
            <a:r>
              <a:rPr lang="en-US" altLang="zh-CN" dirty="0" smtClean="0"/>
              <a:t>《</a:t>
            </a:r>
            <a:r>
              <a:rPr lang="zh-CN" altLang="en-US" dirty="0" smtClean="0"/>
              <a:t>单位工程质量竣工验收记录</a:t>
            </a:r>
            <a:r>
              <a:rPr lang="en-US" altLang="zh-CN" dirty="0" smtClean="0"/>
              <a:t>》 </a:t>
            </a:r>
            <a:r>
              <a:rPr lang="zh-CN" altLang="en-US" dirty="0" smtClean="0"/>
              <a:t>、 </a:t>
            </a:r>
            <a:r>
              <a:rPr lang="en-US" altLang="zh-CN" dirty="0" smtClean="0"/>
              <a:t>《</a:t>
            </a:r>
            <a:r>
              <a:rPr lang="zh-CN" altLang="en-US" dirty="0" smtClean="0"/>
              <a:t>单位</a:t>
            </a:r>
            <a:r>
              <a:rPr lang="zh-CN" altLang="en-US" dirty="0" smtClean="0"/>
              <a:t>工程质量控制资料核查记录</a:t>
            </a:r>
            <a:r>
              <a:rPr lang="en-US" altLang="zh-CN" dirty="0" smtClean="0"/>
              <a:t>》 </a:t>
            </a:r>
            <a:r>
              <a:rPr lang="zh-CN" altLang="en-US" dirty="0" smtClean="0"/>
              <a:t>、 </a:t>
            </a:r>
            <a:r>
              <a:rPr lang="en-US" altLang="zh-CN" dirty="0" smtClean="0"/>
              <a:t>《</a:t>
            </a:r>
            <a:r>
              <a:rPr lang="zh-CN" altLang="en-US" dirty="0" smtClean="0"/>
              <a:t>单位工程安全和功能检验资料核查及主要功能抽查</a:t>
            </a:r>
            <a:r>
              <a:rPr lang="zh-CN" altLang="en-US" dirty="0" smtClean="0"/>
              <a:t>记录</a:t>
            </a:r>
            <a:r>
              <a:rPr lang="en-US" altLang="zh-CN" dirty="0" smtClean="0"/>
              <a:t>》 </a:t>
            </a:r>
            <a:r>
              <a:rPr lang="zh-CN" altLang="en-US" dirty="0" smtClean="0"/>
              <a:t>、 </a:t>
            </a:r>
            <a:r>
              <a:rPr lang="en-US" altLang="zh-CN" dirty="0" smtClean="0"/>
              <a:t>《</a:t>
            </a:r>
            <a:r>
              <a:rPr lang="zh-CN" altLang="en-US" dirty="0" smtClean="0"/>
              <a:t>单位工程观感质量检查记录</a:t>
            </a:r>
            <a:r>
              <a:rPr lang="en-US" altLang="zh-CN" dirty="0" smtClean="0"/>
              <a:t>》</a:t>
            </a:r>
            <a:r>
              <a:rPr lang="zh-CN" altLang="en-US" dirty="0" smtClean="0"/>
              <a:t>等，参照</a:t>
            </a:r>
            <a:r>
              <a:rPr lang="en-US" altLang="zh-CN" dirty="0" smtClean="0"/>
              <a:t>《</a:t>
            </a:r>
            <a:r>
              <a:rPr lang="zh-CN" altLang="en-US" dirty="0" smtClean="0"/>
              <a:t>建筑工程施工质量验收统一标准</a:t>
            </a:r>
            <a:r>
              <a:rPr lang="en-US" altLang="zh-CN" dirty="0" smtClean="0"/>
              <a:t>》</a:t>
            </a:r>
            <a:r>
              <a:rPr lang="zh-CN" altLang="en-US" dirty="0" smtClean="0"/>
              <a:t>（</a:t>
            </a:r>
            <a:r>
              <a:rPr lang="en-US" altLang="zh-CN" dirty="0" smtClean="0"/>
              <a:t>GB50300-2013</a:t>
            </a:r>
            <a:r>
              <a:rPr lang="zh-CN" altLang="en-US" dirty="0" smtClean="0"/>
              <a:t>）附录 </a:t>
            </a:r>
            <a:r>
              <a:rPr lang="en-US" altLang="zh-CN" dirty="0" smtClean="0"/>
              <a:t>H</a:t>
            </a:r>
            <a:r>
              <a:rPr lang="zh-CN" altLang="en-US" dirty="0" smtClean="0"/>
              <a:t>。 </a:t>
            </a:r>
          </a:p>
          <a:p>
            <a:pPr>
              <a:buNone/>
            </a:pPr>
            <a:r>
              <a:rPr lang="zh-CN" altLang="en-US" dirty="0" smtClean="0"/>
              <a:t> </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363272" cy="6048672"/>
          </a:xfrm>
        </p:spPr>
        <p:txBody>
          <a:bodyPr>
            <a:normAutofit lnSpcReduction="10000"/>
          </a:bodyPr>
          <a:lstStyle/>
          <a:p>
            <a:pPr>
              <a:buNone/>
            </a:pPr>
            <a:r>
              <a:rPr lang="en-US" altLang="zh-CN" dirty="0" smtClean="0"/>
              <a:t>                      </a:t>
            </a:r>
            <a:r>
              <a:rPr lang="en-US" altLang="zh-CN" b="1" dirty="0" smtClean="0"/>
              <a:t>5.5   </a:t>
            </a:r>
            <a:r>
              <a:rPr lang="zh-CN" altLang="en-US" b="1" dirty="0" smtClean="0"/>
              <a:t>记录类资</a:t>
            </a:r>
            <a:r>
              <a:rPr lang="zh-CN" altLang="en-US" b="1" dirty="0" smtClean="0"/>
              <a:t>料</a:t>
            </a:r>
            <a:endParaRPr lang="en-US" altLang="zh-CN" b="1" dirty="0" smtClean="0"/>
          </a:p>
          <a:p>
            <a:pPr>
              <a:buNone/>
            </a:pPr>
            <a:r>
              <a:rPr lang="en-US" altLang="zh-CN" dirty="0" smtClean="0"/>
              <a:t>5.5.1   </a:t>
            </a:r>
            <a:r>
              <a:rPr lang="zh-CN" altLang="en-US" dirty="0" smtClean="0"/>
              <a:t>在建设工程监理合同履约服务期间， 项目监理机构</a:t>
            </a:r>
            <a:r>
              <a:rPr lang="zh-CN" altLang="en-US" dirty="0" smtClean="0">
                <a:solidFill>
                  <a:srgbClr val="0070C0"/>
                </a:solidFill>
              </a:rPr>
              <a:t>应每日对建设工程监理工作</a:t>
            </a:r>
            <a:r>
              <a:rPr lang="zh-CN" altLang="en-US" dirty="0" smtClean="0">
                <a:solidFill>
                  <a:srgbClr val="0070C0"/>
                </a:solidFill>
              </a:rPr>
              <a:t>及施</a:t>
            </a:r>
            <a:r>
              <a:rPr lang="zh-CN" altLang="en-US" dirty="0" smtClean="0">
                <a:solidFill>
                  <a:srgbClr val="0070C0"/>
                </a:solidFill>
              </a:rPr>
              <a:t>工进展情况进行记录</a:t>
            </a:r>
            <a:r>
              <a:rPr lang="zh-CN" altLang="en-US" dirty="0" smtClean="0"/>
              <a:t>，</a:t>
            </a:r>
            <a:r>
              <a:rPr lang="zh-CN" altLang="en-US" dirty="0" smtClean="0">
                <a:solidFill>
                  <a:srgbClr val="FF0000"/>
                </a:solidFill>
              </a:rPr>
              <a:t>一般以项目监理机构为单位进行记录</a:t>
            </a:r>
            <a:r>
              <a:rPr lang="zh-CN" altLang="en-US" dirty="0" smtClean="0"/>
              <a:t>。</a:t>
            </a:r>
            <a:r>
              <a:rPr lang="zh-CN" altLang="en-US" dirty="0" smtClean="0">
                <a:solidFill>
                  <a:srgbClr val="7030A0"/>
                </a:solidFill>
              </a:rPr>
              <a:t>当项目规模比较大或</a:t>
            </a:r>
            <a:r>
              <a:rPr lang="zh-CN" altLang="en-US" dirty="0" smtClean="0">
                <a:solidFill>
                  <a:srgbClr val="7030A0"/>
                </a:solidFill>
              </a:rPr>
              <a:t>技术</a:t>
            </a:r>
            <a:r>
              <a:rPr lang="zh-CN" altLang="en-US" dirty="0" smtClean="0">
                <a:solidFill>
                  <a:srgbClr val="7030A0"/>
                </a:solidFill>
              </a:rPr>
              <a:t>比较复杂时，也可以按监理专业组或监理标段为单位进行记录</a:t>
            </a:r>
            <a:r>
              <a:rPr lang="zh-CN" altLang="en-US" dirty="0" smtClean="0"/>
              <a:t>。 </a:t>
            </a:r>
          </a:p>
          <a:p>
            <a:pPr>
              <a:buNone/>
            </a:pPr>
            <a:r>
              <a:rPr lang="en-US" altLang="zh-CN" dirty="0" smtClean="0"/>
              <a:t>5.5.2   </a:t>
            </a:r>
            <a:r>
              <a:rPr lang="zh-CN" altLang="en-US" dirty="0" smtClean="0">
                <a:solidFill>
                  <a:srgbClr val="FF0000"/>
                </a:solidFill>
              </a:rPr>
              <a:t>监理日志应由总监理工程师指定专人负责逐日记录，内容应保持连续和完整，</a:t>
            </a:r>
            <a:r>
              <a:rPr lang="zh-CN" altLang="en-US" dirty="0" smtClean="0">
                <a:solidFill>
                  <a:srgbClr val="FF0000"/>
                </a:solidFill>
              </a:rPr>
              <a:t>真实</a:t>
            </a:r>
            <a:r>
              <a:rPr lang="zh-CN" altLang="en-US" dirty="0" smtClean="0">
                <a:solidFill>
                  <a:srgbClr val="FF0000"/>
                </a:solidFill>
              </a:rPr>
              <a:t>反映工程现状和监理工作情况，做到数据准确、及时、具有可追溯性</a:t>
            </a:r>
            <a:r>
              <a:rPr lang="zh-CN" altLang="en-US" dirty="0" smtClean="0"/>
              <a:t>。监理日志主</a:t>
            </a:r>
            <a:r>
              <a:rPr lang="zh-CN" altLang="en-US" dirty="0" smtClean="0"/>
              <a:t>要内</a:t>
            </a:r>
            <a:r>
              <a:rPr lang="zh-CN" altLang="en-US" dirty="0" smtClean="0"/>
              <a:t>容应符合</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）的规定。 </a:t>
            </a:r>
          </a:p>
          <a:p>
            <a:pPr>
              <a:buNone/>
            </a:pPr>
            <a:r>
              <a:rPr lang="en-US" altLang="zh-CN" dirty="0" smtClean="0"/>
              <a:t>5.5.3   </a:t>
            </a:r>
            <a:r>
              <a:rPr lang="zh-CN" altLang="en-US" dirty="0" smtClean="0">
                <a:solidFill>
                  <a:srgbClr val="0070C0"/>
                </a:solidFill>
              </a:rPr>
              <a:t>监理日志可以采用纸质形式， 也可以采用电子版文档， 由项目监理机构统一保管</a:t>
            </a:r>
            <a:r>
              <a:rPr lang="zh-CN" altLang="en-US" dirty="0" smtClean="0"/>
              <a:t>。  </a:t>
            </a:r>
          </a:p>
          <a:p>
            <a:pPr>
              <a:buNone/>
            </a:pPr>
            <a:r>
              <a:rPr lang="en-US" altLang="zh-CN" dirty="0" smtClean="0"/>
              <a:t>5.5.4 </a:t>
            </a:r>
            <a:r>
              <a:rPr lang="zh-CN" altLang="en-US" dirty="0" smtClean="0">
                <a:solidFill>
                  <a:srgbClr val="FF0000"/>
                </a:solidFill>
              </a:rPr>
              <a:t>总监理工程师应定期对监理日志进行签阅</a:t>
            </a:r>
            <a:r>
              <a:rPr lang="zh-CN" altLang="en-US" dirty="0" smtClean="0"/>
              <a:t>。 </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8229600" cy="5832648"/>
          </a:xfrm>
        </p:spPr>
        <p:txBody>
          <a:bodyPr/>
          <a:lstStyle/>
          <a:p>
            <a:pPr>
              <a:lnSpc>
                <a:spcPct val="150000"/>
              </a:lnSpc>
              <a:buNone/>
            </a:pPr>
            <a:r>
              <a:rPr lang="en-US" altLang="zh-CN" dirty="0" smtClean="0"/>
              <a:t>5.5.5 </a:t>
            </a:r>
            <a:r>
              <a:rPr lang="zh-CN" altLang="en-US" dirty="0" smtClean="0"/>
              <a:t>项目监理机构应按照相关规定对施工单位的报送的</a:t>
            </a:r>
            <a:r>
              <a:rPr lang="zh-CN" altLang="en-US" dirty="0" smtClean="0">
                <a:solidFill>
                  <a:srgbClr val="0070C0"/>
                </a:solidFill>
              </a:rPr>
              <a:t>材料、 构配件和设备进行见</a:t>
            </a:r>
            <a:r>
              <a:rPr lang="zh-CN" altLang="en-US" dirty="0" smtClean="0">
                <a:solidFill>
                  <a:srgbClr val="0070C0"/>
                </a:solidFill>
              </a:rPr>
              <a:t>证取</a:t>
            </a:r>
            <a:r>
              <a:rPr lang="zh-CN" altLang="en-US" dirty="0" smtClean="0">
                <a:solidFill>
                  <a:srgbClr val="0070C0"/>
                </a:solidFill>
              </a:rPr>
              <a:t>样和送检</a:t>
            </a:r>
            <a:r>
              <a:rPr lang="zh-CN" altLang="en-US" dirty="0" smtClean="0"/>
              <a:t>，</a:t>
            </a:r>
            <a:r>
              <a:rPr lang="zh-CN" altLang="en-US" dirty="0" smtClean="0">
                <a:solidFill>
                  <a:srgbClr val="FF0000"/>
                </a:solidFill>
              </a:rPr>
              <a:t>对其过程应进行记录</a:t>
            </a:r>
            <a:r>
              <a:rPr lang="zh-CN" altLang="en-US" dirty="0" smtClean="0"/>
              <a:t>，监理见证人员应在</a:t>
            </a:r>
            <a:r>
              <a:rPr lang="en-US" altLang="zh-CN" dirty="0" smtClean="0"/>
              <a:t>《</a:t>
            </a:r>
            <a:r>
              <a:rPr lang="zh-CN" altLang="en-US" dirty="0" smtClean="0"/>
              <a:t>见证记录</a:t>
            </a:r>
            <a:r>
              <a:rPr lang="en-US" altLang="zh-CN" dirty="0" smtClean="0"/>
              <a:t>》</a:t>
            </a:r>
            <a:r>
              <a:rPr lang="zh-CN" altLang="en-US" dirty="0" smtClean="0"/>
              <a:t>上签字，并加盖</a:t>
            </a:r>
            <a:r>
              <a:rPr lang="zh-CN" altLang="en-US" dirty="0" smtClean="0"/>
              <a:t>见证</a:t>
            </a:r>
            <a:r>
              <a:rPr lang="zh-CN" altLang="en-US" dirty="0" smtClean="0"/>
              <a:t>取样专用章。 </a:t>
            </a:r>
          </a:p>
          <a:p>
            <a:pPr>
              <a:lnSpc>
                <a:spcPct val="150000"/>
              </a:lnSpc>
              <a:buNone/>
            </a:pPr>
            <a:r>
              <a:rPr lang="en-US" altLang="zh-CN" dirty="0" smtClean="0"/>
              <a:t>5.5.6   </a:t>
            </a:r>
            <a:r>
              <a:rPr lang="zh-CN" altLang="en-US" dirty="0" smtClean="0">
                <a:solidFill>
                  <a:srgbClr val="7030A0"/>
                </a:solidFill>
              </a:rPr>
              <a:t>项目监理机构应及时将见证记录归档保存</a:t>
            </a:r>
            <a:r>
              <a:rPr lang="zh-CN" altLang="en-US" dirty="0" smtClean="0"/>
              <a:t>。监理见证人员应对</a:t>
            </a:r>
            <a:r>
              <a:rPr lang="en-US" altLang="zh-CN" dirty="0" smtClean="0"/>
              <a:t>《</a:t>
            </a:r>
            <a:r>
              <a:rPr lang="zh-CN" altLang="en-US" dirty="0" smtClean="0"/>
              <a:t>见证记录</a:t>
            </a:r>
            <a:r>
              <a:rPr lang="en-US" altLang="zh-CN" dirty="0" smtClean="0"/>
              <a:t>》</a:t>
            </a:r>
            <a:r>
              <a:rPr lang="zh-CN" altLang="en-US" dirty="0" smtClean="0"/>
              <a:t>真实性负责。 </a:t>
            </a:r>
          </a:p>
          <a:p>
            <a:pPr>
              <a:lnSpc>
                <a:spcPct val="150000"/>
              </a:lnSpc>
              <a:buNone/>
            </a:pPr>
            <a:r>
              <a:rPr lang="en-US" altLang="zh-CN" dirty="0" smtClean="0"/>
              <a:t>5.5.7   </a:t>
            </a:r>
            <a:r>
              <a:rPr lang="zh-CN" altLang="en-US" dirty="0" smtClean="0"/>
              <a:t>项目监理机构</a:t>
            </a:r>
            <a:r>
              <a:rPr lang="zh-CN" altLang="en-US" dirty="0" smtClean="0">
                <a:solidFill>
                  <a:srgbClr val="FF0000"/>
                </a:solidFill>
              </a:rPr>
              <a:t>应对工程实体进行检验、检测、试验的活动进行见证，形成记录</a:t>
            </a:r>
            <a:r>
              <a:rPr lang="zh-CN" altLang="en-US" dirty="0" smtClean="0"/>
              <a:t>，监</a:t>
            </a:r>
            <a:r>
              <a:rPr lang="zh-CN" altLang="en-US" dirty="0" smtClean="0"/>
              <a:t>理见证人员签字，并加盖见证专用章。 </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a:bodyPr>
          <a:lstStyle/>
          <a:p>
            <a:pPr>
              <a:buNone/>
            </a:pPr>
            <a:r>
              <a:rPr lang="en-US" altLang="zh-CN" dirty="0" smtClean="0"/>
              <a:t>5.5.8 </a:t>
            </a:r>
            <a:r>
              <a:rPr lang="zh-CN" altLang="en-US" dirty="0" smtClean="0"/>
              <a:t>项目监理机构应根据相关规定和建设工程监理合同的约定进行旁站，并形成</a:t>
            </a:r>
            <a:r>
              <a:rPr lang="en-US" altLang="zh-CN" dirty="0" smtClean="0"/>
              <a:t>《</a:t>
            </a:r>
            <a:r>
              <a:rPr lang="zh-CN" altLang="en-US" dirty="0" smtClean="0"/>
              <a:t>旁站</a:t>
            </a:r>
            <a:r>
              <a:rPr lang="zh-CN" altLang="en-US" dirty="0" smtClean="0"/>
              <a:t>记录</a:t>
            </a:r>
            <a:r>
              <a:rPr lang="en-US" altLang="zh-CN" dirty="0" smtClean="0"/>
              <a:t>》 </a:t>
            </a:r>
            <a:r>
              <a:rPr lang="zh-CN" altLang="en-US" dirty="0" smtClean="0"/>
              <a:t>，旁站监理人员应及时填写并签署</a:t>
            </a:r>
            <a:r>
              <a:rPr lang="en-US" altLang="zh-CN" dirty="0" smtClean="0"/>
              <a:t>《</a:t>
            </a:r>
            <a:r>
              <a:rPr lang="zh-CN" altLang="en-US" dirty="0" smtClean="0"/>
              <a:t>旁站记录</a:t>
            </a:r>
            <a:r>
              <a:rPr lang="en-US" altLang="zh-CN" dirty="0" smtClean="0"/>
              <a:t>》 </a:t>
            </a:r>
            <a:r>
              <a:rPr lang="zh-CN" altLang="en-US" dirty="0" smtClean="0"/>
              <a:t>。 </a:t>
            </a:r>
          </a:p>
          <a:p>
            <a:pPr>
              <a:buNone/>
            </a:pPr>
            <a:r>
              <a:rPr lang="en-US" altLang="zh-CN" dirty="0" smtClean="0"/>
              <a:t>5.5.9   </a:t>
            </a:r>
            <a:r>
              <a:rPr lang="zh-CN" altLang="en-US" dirty="0" smtClean="0"/>
              <a:t>旁站记录内容应符合</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）的规定，填写</a:t>
            </a:r>
            <a:r>
              <a:rPr lang="zh-CN" altLang="en-US" dirty="0" smtClean="0"/>
              <a:t>应真</a:t>
            </a:r>
            <a:r>
              <a:rPr lang="zh-CN" altLang="en-US" dirty="0" smtClean="0"/>
              <a:t>实反映工程施工情况和发现问题处理情况，做到准确、及时、具有可追溯性。 </a:t>
            </a:r>
          </a:p>
          <a:p>
            <a:pPr>
              <a:buNone/>
            </a:pPr>
            <a:r>
              <a:rPr lang="en-US" altLang="zh-CN" dirty="0" smtClean="0"/>
              <a:t>5.5.10   </a:t>
            </a:r>
            <a:r>
              <a:rPr lang="en-US" altLang="zh-CN" dirty="0" smtClean="0">
                <a:solidFill>
                  <a:srgbClr val="FF0000"/>
                </a:solidFill>
              </a:rPr>
              <a:t>《</a:t>
            </a:r>
            <a:r>
              <a:rPr lang="zh-CN" altLang="en-US" dirty="0" smtClean="0">
                <a:solidFill>
                  <a:srgbClr val="FF0000"/>
                </a:solidFill>
              </a:rPr>
              <a:t>旁站记录</a:t>
            </a:r>
            <a:r>
              <a:rPr lang="en-US" altLang="zh-CN" dirty="0" smtClean="0">
                <a:solidFill>
                  <a:srgbClr val="FF0000"/>
                </a:solidFill>
              </a:rPr>
              <a:t>》</a:t>
            </a:r>
            <a:r>
              <a:rPr lang="zh-CN" altLang="en-US" dirty="0" smtClean="0">
                <a:solidFill>
                  <a:srgbClr val="FF0000"/>
                </a:solidFill>
              </a:rPr>
              <a:t>应由项目监理机</a:t>
            </a:r>
            <a:r>
              <a:rPr lang="zh-CN" altLang="en-US" dirty="0" smtClean="0">
                <a:solidFill>
                  <a:srgbClr val="FF0000"/>
                </a:solidFill>
              </a:rPr>
              <a:t>构及</a:t>
            </a:r>
            <a:r>
              <a:rPr lang="zh-CN" altLang="en-US" dirty="0" smtClean="0">
                <a:solidFill>
                  <a:srgbClr val="FF0000"/>
                </a:solidFill>
              </a:rPr>
              <a:t>时统一归档保存。总监理工程师应定期</a:t>
            </a:r>
            <a:r>
              <a:rPr lang="zh-CN" altLang="en-US" dirty="0" smtClean="0">
                <a:solidFill>
                  <a:srgbClr val="FF0000"/>
                </a:solidFill>
              </a:rPr>
              <a:t>对</a:t>
            </a:r>
            <a:r>
              <a:rPr lang="en-US" altLang="zh-CN" dirty="0" smtClean="0">
                <a:solidFill>
                  <a:srgbClr val="FF0000"/>
                </a:solidFill>
              </a:rPr>
              <a:t>《</a:t>
            </a:r>
            <a:r>
              <a:rPr lang="zh-CN" altLang="en-US" dirty="0" smtClean="0">
                <a:solidFill>
                  <a:srgbClr val="FF0000"/>
                </a:solidFill>
              </a:rPr>
              <a:t>旁站记录</a:t>
            </a:r>
            <a:r>
              <a:rPr lang="en-US" altLang="zh-CN" dirty="0" smtClean="0">
                <a:solidFill>
                  <a:srgbClr val="FF0000"/>
                </a:solidFill>
              </a:rPr>
              <a:t>》</a:t>
            </a:r>
            <a:r>
              <a:rPr lang="zh-CN" altLang="en-US" dirty="0" smtClean="0">
                <a:solidFill>
                  <a:srgbClr val="FF0000"/>
                </a:solidFill>
              </a:rPr>
              <a:t>进行检查签阅</a:t>
            </a:r>
            <a:r>
              <a:rPr lang="zh-CN" altLang="en-US" dirty="0" smtClean="0"/>
              <a:t>。 </a:t>
            </a:r>
          </a:p>
          <a:p>
            <a:pPr>
              <a:buNone/>
            </a:pPr>
            <a:r>
              <a:rPr lang="en-US" altLang="zh-CN" dirty="0" smtClean="0"/>
              <a:t>5.5.11  《</a:t>
            </a:r>
            <a:r>
              <a:rPr lang="zh-CN" altLang="en-US" dirty="0" smtClean="0"/>
              <a:t>旁站记录</a:t>
            </a:r>
            <a:r>
              <a:rPr lang="en-US" altLang="zh-CN" dirty="0" smtClean="0"/>
              <a:t>》</a:t>
            </a:r>
            <a:r>
              <a:rPr lang="zh-CN" altLang="en-US" dirty="0" smtClean="0"/>
              <a:t>参照</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）附录 </a:t>
            </a:r>
            <a:r>
              <a:rPr lang="en-US" altLang="zh-CN" dirty="0" smtClean="0"/>
              <a:t>A</a:t>
            </a:r>
            <a:r>
              <a:rPr lang="zh-CN" altLang="en-US" dirty="0" smtClean="0"/>
              <a:t>中表 </a:t>
            </a:r>
            <a:r>
              <a:rPr lang="en-US" altLang="zh-CN" dirty="0" smtClean="0"/>
              <a:t>A.0.6</a:t>
            </a:r>
            <a:r>
              <a:rPr lang="zh-CN" altLang="en-US" dirty="0" smtClean="0"/>
              <a:t>。 </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332656"/>
            <a:ext cx="8229600" cy="6048672"/>
          </a:xfrm>
        </p:spPr>
        <p:txBody>
          <a:bodyPr>
            <a:normAutofit/>
          </a:bodyPr>
          <a:lstStyle/>
          <a:p>
            <a:pPr>
              <a:buNone/>
            </a:pPr>
            <a:r>
              <a:rPr lang="en-US" altLang="zh-CN" dirty="0" smtClean="0"/>
              <a:t>5.5.12 </a:t>
            </a:r>
            <a:r>
              <a:rPr lang="zh-CN" altLang="en-US" dirty="0" smtClean="0"/>
              <a:t>项目监理机构</a:t>
            </a:r>
            <a:r>
              <a:rPr lang="zh-CN" altLang="en-US" dirty="0" smtClean="0">
                <a:solidFill>
                  <a:srgbClr val="FF0000"/>
                </a:solidFill>
              </a:rPr>
              <a:t>应根据相关规定和建设工程监理合同的约定对施工质量进行平</a:t>
            </a:r>
            <a:r>
              <a:rPr lang="zh-CN" altLang="en-US" dirty="0" smtClean="0">
                <a:solidFill>
                  <a:srgbClr val="FF0000"/>
                </a:solidFill>
              </a:rPr>
              <a:t>行检</a:t>
            </a:r>
            <a:r>
              <a:rPr lang="zh-CN" altLang="en-US" dirty="0" smtClean="0">
                <a:solidFill>
                  <a:srgbClr val="FF0000"/>
                </a:solidFill>
              </a:rPr>
              <a:t>验，形成记录，平行检验监理人员应签字</a:t>
            </a:r>
            <a:r>
              <a:rPr lang="zh-CN" altLang="en-US" dirty="0" smtClean="0"/>
              <a:t>。 </a:t>
            </a:r>
          </a:p>
          <a:p>
            <a:pPr>
              <a:buNone/>
            </a:pPr>
            <a:r>
              <a:rPr lang="en-US" altLang="zh-CN" dirty="0" smtClean="0"/>
              <a:t>5.5.13   </a:t>
            </a:r>
            <a:r>
              <a:rPr lang="zh-CN" altLang="en-US" dirty="0" smtClean="0"/>
              <a:t>项目监理机构负责整理监理例会以及主持召开的专题会议的会议纪要，与会</a:t>
            </a:r>
            <a:r>
              <a:rPr lang="zh-CN" altLang="en-US" dirty="0" smtClean="0"/>
              <a:t>各方</a:t>
            </a:r>
            <a:r>
              <a:rPr lang="zh-CN" altLang="en-US" dirty="0" smtClean="0"/>
              <a:t>代表会签后及时发送至参建各方。 </a:t>
            </a:r>
          </a:p>
          <a:p>
            <a:pPr>
              <a:buNone/>
            </a:pPr>
            <a:r>
              <a:rPr lang="en-US" altLang="zh-CN" dirty="0" smtClean="0"/>
              <a:t>5.5.14   </a:t>
            </a:r>
            <a:r>
              <a:rPr lang="zh-CN" altLang="en-US" dirty="0" smtClean="0"/>
              <a:t>监理会议纪要主要内容应符合 </a:t>
            </a:r>
            <a:r>
              <a:rPr lang="en-US" altLang="zh-CN" dirty="0" smtClean="0"/>
              <a:t>《</a:t>
            </a:r>
            <a:r>
              <a:rPr lang="zh-CN" altLang="en-US" dirty="0" smtClean="0"/>
              <a:t>建设工程监理规范</a:t>
            </a:r>
            <a:r>
              <a:rPr lang="en-US" altLang="zh-CN" dirty="0" smtClean="0"/>
              <a:t>》 </a:t>
            </a:r>
            <a:r>
              <a:rPr lang="zh-CN" altLang="en-US" dirty="0" smtClean="0"/>
              <a:t>（</a:t>
            </a:r>
            <a:r>
              <a:rPr lang="en-US" altLang="zh-CN" dirty="0" smtClean="0"/>
              <a:t>GB/T50319-2013</a:t>
            </a:r>
            <a:r>
              <a:rPr lang="zh-CN" altLang="en-US" dirty="0" smtClean="0"/>
              <a:t>） 的规定。  </a:t>
            </a:r>
          </a:p>
          <a:p>
            <a:pPr>
              <a:buNone/>
            </a:pPr>
            <a:r>
              <a:rPr lang="en-US" altLang="zh-CN" dirty="0" smtClean="0"/>
              <a:t>5.5.15   </a:t>
            </a:r>
            <a:r>
              <a:rPr lang="zh-CN" altLang="en-US" dirty="0" smtClean="0"/>
              <a:t>项目监理机构应指定专人记录和整理会议纪要。</a:t>
            </a:r>
            <a:r>
              <a:rPr lang="zh-CN" altLang="en-US" dirty="0" smtClean="0">
                <a:solidFill>
                  <a:srgbClr val="FF0000"/>
                </a:solidFill>
              </a:rPr>
              <a:t>记录内容应准确如实、简明</a:t>
            </a:r>
            <a:r>
              <a:rPr lang="zh-CN" altLang="en-US" dirty="0" smtClean="0">
                <a:solidFill>
                  <a:srgbClr val="FF0000"/>
                </a:solidFill>
              </a:rPr>
              <a:t>扼要</a:t>
            </a:r>
            <a:r>
              <a:rPr lang="zh-CN" altLang="en-US" dirty="0" smtClean="0">
                <a:solidFill>
                  <a:srgbClr val="FF0000"/>
                </a:solidFill>
              </a:rPr>
              <a:t>，总监理工程师应审阅会签</a:t>
            </a:r>
            <a:r>
              <a:rPr lang="zh-CN" altLang="en-US" dirty="0" smtClean="0"/>
              <a:t>。 </a:t>
            </a:r>
            <a:r>
              <a:rPr lang="en-US" altLang="zh-CN" dirty="0" smtClean="0"/>
              <a:t>《</a:t>
            </a:r>
            <a:r>
              <a:rPr lang="zh-CN" altLang="en-US" dirty="0" smtClean="0"/>
              <a:t>会议纪要</a:t>
            </a:r>
            <a:r>
              <a:rPr lang="en-US" altLang="zh-CN" dirty="0" smtClean="0"/>
              <a:t>》</a:t>
            </a:r>
            <a:r>
              <a:rPr lang="zh-CN" altLang="en-US" dirty="0" smtClean="0"/>
              <a:t>应及时由项目监理机构统一归档保存。 </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fontScale="92500" lnSpcReduction="10000"/>
          </a:bodyPr>
          <a:lstStyle/>
          <a:p>
            <a:pPr>
              <a:lnSpc>
                <a:spcPct val="150000"/>
              </a:lnSpc>
              <a:buNone/>
            </a:pPr>
            <a:r>
              <a:rPr lang="en-US" altLang="zh-CN" dirty="0" smtClean="0"/>
              <a:t>5.5.16   </a:t>
            </a:r>
            <a:r>
              <a:rPr lang="zh-CN" altLang="en-US" dirty="0" smtClean="0"/>
              <a:t>项目监理机构</a:t>
            </a:r>
            <a:r>
              <a:rPr lang="zh-CN" altLang="en-US" dirty="0" smtClean="0">
                <a:solidFill>
                  <a:srgbClr val="FF0000"/>
                </a:solidFill>
              </a:rPr>
              <a:t>应根据相关规定对于危险较大的分部分项工程实施专项巡视</a:t>
            </a:r>
            <a:r>
              <a:rPr lang="zh-CN" altLang="en-US" dirty="0" smtClean="0">
                <a:solidFill>
                  <a:srgbClr val="FF0000"/>
                </a:solidFill>
              </a:rPr>
              <a:t>检查</a:t>
            </a:r>
            <a:r>
              <a:rPr lang="zh-CN" altLang="en-US" dirty="0" smtClean="0">
                <a:solidFill>
                  <a:srgbClr val="FF0000"/>
                </a:solidFill>
              </a:rPr>
              <a:t>，形成</a:t>
            </a:r>
            <a:r>
              <a:rPr lang="en-US" altLang="zh-CN" dirty="0" smtClean="0">
                <a:solidFill>
                  <a:srgbClr val="FF0000"/>
                </a:solidFill>
              </a:rPr>
              <a:t>《</a:t>
            </a:r>
            <a:r>
              <a:rPr lang="zh-CN" altLang="en-US" dirty="0" smtClean="0">
                <a:solidFill>
                  <a:srgbClr val="FF0000"/>
                </a:solidFill>
              </a:rPr>
              <a:t>危险性较大分部分项工程巡视检查记录</a:t>
            </a:r>
            <a:r>
              <a:rPr lang="en-US" altLang="zh-CN" dirty="0" smtClean="0">
                <a:solidFill>
                  <a:srgbClr val="FF0000"/>
                </a:solidFill>
              </a:rPr>
              <a:t>》 </a:t>
            </a:r>
            <a:r>
              <a:rPr lang="zh-CN" altLang="en-US" dirty="0" smtClean="0">
                <a:solidFill>
                  <a:srgbClr val="FF0000"/>
                </a:solidFill>
              </a:rPr>
              <a:t>，监理巡视人员应签字</a:t>
            </a:r>
            <a:r>
              <a:rPr lang="zh-CN" altLang="en-US" dirty="0" smtClean="0"/>
              <a:t>。 </a:t>
            </a:r>
          </a:p>
          <a:p>
            <a:pPr>
              <a:lnSpc>
                <a:spcPct val="150000"/>
              </a:lnSpc>
              <a:buNone/>
            </a:pPr>
            <a:r>
              <a:rPr lang="en-US" altLang="zh-CN" dirty="0" smtClean="0"/>
              <a:t>5.5.17   </a:t>
            </a:r>
            <a:r>
              <a:rPr lang="zh-CN" altLang="en-US" dirty="0" smtClean="0"/>
              <a:t>危险性较大分部分项工程的巡视检查记录应按照</a:t>
            </a:r>
            <a:r>
              <a:rPr lang="en-US" altLang="zh-CN" dirty="0" smtClean="0"/>
              <a:t>《</a:t>
            </a:r>
            <a:r>
              <a:rPr lang="zh-CN" altLang="en-US" dirty="0" smtClean="0"/>
              <a:t>危险性较大的分部分项工</a:t>
            </a:r>
            <a:r>
              <a:rPr lang="zh-CN" altLang="en-US" dirty="0" smtClean="0"/>
              <a:t>程安</a:t>
            </a:r>
            <a:r>
              <a:rPr lang="zh-CN" altLang="en-US" dirty="0" smtClean="0"/>
              <a:t>全管理规定</a:t>
            </a:r>
            <a:r>
              <a:rPr lang="en-US" altLang="zh-CN" dirty="0" smtClean="0"/>
              <a:t>》 </a:t>
            </a:r>
            <a:r>
              <a:rPr lang="zh-CN" altLang="en-US" dirty="0" smtClean="0"/>
              <a:t>（住房和城乡建设部令第 </a:t>
            </a:r>
            <a:r>
              <a:rPr lang="en-US" altLang="zh-CN" dirty="0" smtClean="0"/>
              <a:t>37 </a:t>
            </a:r>
            <a:r>
              <a:rPr lang="zh-CN" altLang="en-US" dirty="0" smtClean="0"/>
              <a:t>号）执行。 </a:t>
            </a:r>
            <a:r>
              <a:rPr lang="en-US" altLang="zh-CN" dirty="0" smtClean="0">
                <a:solidFill>
                  <a:srgbClr val="FF0000"/>
                </a:solidFill>
              </a:rPr>
              <a:t>《</a:t>
            </a:r>
            <a:r>
              <a:rPr lang="zh-CN" altLang="en-US" dirty="0" smtClean="0">
                <a:solidFill>
                  <a:srgbClr val="FF0000"/>
                </a:solidFill>
              </a:rPr>
              <a:t>危险性较大分部分项工程巡</a:t>
            </a:r>
            <a:r>
              <a:rPr lang="zh-CN" altLang="en-US" dirty="0" smtClean="0">
                <a:solidFill>
                  <a:srgbClr val="FF0000"/>
                </a:solidFill>
              </a:rPr>
              <a:t>视检</a:t>
            </a:r>
            <a:r>
              <a:rPr lang="zh-CN" altLang="en-US" dirty="0" smtClean="0">
                <a:solidFill>
                  <a:srgbClr val="FF0000"/>
                </a:solidFill>
              </a:rPr>
              <a:t>查记录</a:t>
            </a:r>
            <a:r>
              <a:rPr lang="en-US" altLang="zh-CN" dirty="0" smtClean="0">
                <a:solidFill>
                  <a:srgbClr val="FF0000"/>
                </a:solidFill>
              </a:rPr>
              <a:t>》</a:t>
            </a:r>
            <a:r>
              <a:rPr lang="zh-CN" altLang="en-US" dirty="0" smtClean="0">
                <a:solidFill>
                  <a:srgbClr val="FF0000"/>
                </a:solidFill>
              </a:rPr>
              <a:t>应</a:t>
            </a:r>
            <a:r>
              <a:rPr lang="zh-CN" altLang="en-US" dirty="0" smtClean="0"/>
              <a:t>由项目监理机构</a:t>
            </a:r>
            <a:r>
              <a:rPr lang="zh-CN" altLang="en-US" dirty="0" smtClean="0">
                <a:solidFill>
                  <a:srgbClr val="FF0000"/>
                </a:solidFill>
              </a:rPr>
              <a:t>统一归档保存。 </a:t>
            </a:r>
          </a:p>
          <a:p>
            <a:pPr>
              <a:lnSpc>
                <a:spcPct val="150000"/>
              </a:lnSpc>
              <a:buNone/>
            </a:pPr>
            <a:r>
              <a:rPr lang="en-US" altLang="zh-CN" dirty="0" smtClean="0"/>
              <a:t>5.5.18    《</a:t>
            </a:r>
            <a:r>
              <a:rPr lang="zh-CN" altLang="en-US" dirty="0" smtClean="0"/>
              <a:t>危险性较大分部分项工程巡视检查记录</a:t>
            </a:r>
            <a:r>
              <a:rPr lang="en-US" altLang="zh-CN" dirty="0" smtClean="0"/>
              <a:t>》</a:t>
            </a:r>
            <a:r>
              <a:rPr lang="zh-CN" altLang="en-US" dirty="0" smtClean="0"/>
              <a:t>参照本标准表式 </a:t>
            </a:r>
            <a:r>
              <a:rPr lang="en-US" altLang="zh-CN" dirty="0" smtClean="0"/>
              <a:t>5.4.1 </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20688"/>
            <a:ext cx="8229600" cy="5760640"/>
          </a:xfrm>
        </p:spPr>
        <p:txBody>
          <a:bodyPr>
            <a:normAutofit/>
          </a:bodyPr>
          <a:lstStyle/>
          <a:p>
            <a:r>
              <a:rPr lang="en-US" altLang="zh-CN" sz="3200" dirty="0" smtClean="0"/>
              <a:t>2.0.4   </a:t>
            </a:r>
            <a:r>
              <a:rPr lang="zh-CN" altLang="en-US" sz="3200" dirty="0" smtClean="0"/>
              <a:t>审批类资料 </a:t>
            </a:r>
          </a:p>
          <a:p>
            <a:r>
              <a:rPr lang="zh-CN" altLang="en-US" sz="3200" dirty="0" smtClean="0"/>
              <a:t>       </a:t>
            </a:r>
            <a:r>
              <a:rPr lang="zh-CN" altLang="en-US" sz="3200" dirty="0" smtClean="0">
                <a:solidFill>
                  <a:srgbClr val="0070C0"/>
                </a:solidFill>
              </a:rPr>
              <a:t>项目监理机构对施工单位报审的文件资料进行审核审批所形成的监理资料</a:t>
            </a:r>
            <a:r>
              <a:rPr lang="zh-CN" altLang="en-US" sz="3200" dirty="0" smtClean="0"/>
              <a:t>。 </a:t>
            </a:r>
          </a:p>
          <a:p>
            <a:r>
              <a:rPr lang="en-US" altLang="zh-CN" sz="3200" dirty="0" smtClean="0"/>
              <a:t>2.0.5   </a:t>
            </a:r>
            <a:r>
              <a:rPr lang="zh-CN" altLang="en-US" sz="3200" dirty="0" smtClean="0"/>
              <a:t>验收类资料 </a:t>
            </a:r>
          </a:p>
          <a:p>
            <a:r>
              <a:rPr lang="zh-CN" altLang="en-US" sz="3200" dirty="0" smtClean="0"/>
              <a:t>      </a:t>
            </a:r>
            <a:r>
              <a:rPr lang="zh-CN" altLang="en-US" sz="3200" dirty="0" smtClean="0">
                <a:solidFill>
                  <a:srgbClr val="0070C0"/>
                </a:solidFill>
              </a:rPr>
              <a:t>项</a:t>
            </a:r>
            <a:r>
              <a:rPr lang="zh-CN" altLang="en-US" sz="3200" dirty="0" smtClean="0">
                <a:solidFill>
                  <a:srgbClr val="0070C0"/>
                </a:solidFill>
              </a:rPr>
              <a:t>目监理机构对施工单位报验的对应工程项目实体的文件资料， 进行检查验收所</a:t>
            </a:r>
            <a:r>
              <a:rPr lang="zh-CN" altLang="en-US" sz="3200" dirty="0" smtClean="0">
                <a:solidFill>
                  <a:srgbClr val="0070C0"/>
                </a:solidFill>
              </a:rPr>
              <a:t>形成</a:t>
            </a:r>
            <a:r>
              <a:rPr lang="zh-CN" altLang="en-US" sz="3200" dirty="0" smtClean="0">
                <a:solidFill>
                  <a:srgbClr val="0070C0"/>
                </a:solidFill>
              </a:rPr>
              <a:t>的监理资料</a:t>
            </a:r>
            <a:r>
              <a:rPr lang="zh-CN" altLang="en-US" sz="3200" dirty="0" smtClean="0"/>
              <a:t>。 </a:t>
            </a:r>
          </a:p>
          <a:p>
            <a:r>
              <a:rPr lang="en-US" altLang="zh-CN" sz="3200" dirty="0" smtClean="0"/>
              <a:t>2.0.6   </a:t>
            </a:r>
            <a:r>
              <a:rPr lang="zh-CN" altLang="en-US" sz="3200" dirty="0" smtClean="0"/>
              <a:t>记录类资料 </a:t>
            </a:r>
          </a:p>
          <a:p>
            <a:r>
              <a:rPr lang="zh-CN" altLang="en-US" sz="3200" dirty="0" smtClean="0"/>
              <a:t>       </a:t>
            </a:r>
            <a:r>
              <a:rPr lang="zh-CN" altLang="en-US" sz="3200" dirty="0" smtClean="0">
                <a:solidFill>
                  <a:srgbClr val="FF0000"/>
                </a:solidFill>
              </a:rPr>
              <a:t>项</a:t>
            </a:r>
            <a:r>
              <a:rPr lang="zh-CN" altLang="en-US" sz="3200" dirty="0" smtClean="0">
                <a:solidFill>
                  <a:srgbClr val="FF0000"/>
                </a:solidFill>
              </a:rPr>
              <a:t>目监理机构记录监理履职行为和重要事件所形成的监理资料</a:t>
            </a:r>
            <a:r>
              <a:rPr lang="zh-CN" altLang="en-US" sz="3200" dirty="0" smtClean="0"/>
              <a:t>。 </a:t>
            </a:r>
            <a:endParaRPr lang="zh-CN" altLang="en-US" sz="32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1"/>
          </p:nvPr>
        </p:nvPicPr>
        <p:blipFill>
          <a:blip r:embed="rId2" cstate="print"/>
          <a:srcRect/>
          <a:stretch>
            <a:fillRect/>
          </a:stretch>
        </p:blipFill>
        <p:spPr bwMode="auto">
          <a:xfrm>
            <a:off x="323528" y="476672"/>
            <a:ext cx="8513220" cy="5530428"/>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cstate="print"/>
          <a:srcRect/>
          <a:stretch>
            <a:fillRect/>
          </a:stretch>
        </p:blipFill>
        <p:spPr bwMode="auto">
          <a:xfrm>
            <a:off x="539552" y="377614"/>
            <a:ext cx="8211978" cy="5859698"/>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lnSpcReduction="10000"/>
          </a:bodyPr>
          <a:lstStyle/>
          <a:p>
            <a:pPr>
              <a:buNone/>
            </a:pPr>
            <a:r>
              <a:rPr lang="en-US" altLang="zh-CN" dirty="0" smtClean="0"/>
              <a:t>                        </a:t>
            </a:r>
            <a:r>
              <a:rPr lang="en-US" altLang="zh-CN" b="1" dirty="0" smtClean="0"/>
              <a:t>5.6 </a:t>
            </a:r>
            <a:r>
              <a:rPr lang="zh-CN" altLang="en-US" b="1" dirty="0" smtClean="0"/>
              <a:t>台账类资</a:t>
            </a:r>
            <a:r>
              <a:rPr lang="zh-CN" altLang="en-US" b="1" dirty="0" smtClean="0"/>
              <a:t>料</a:t>
            </a:r>
            <a:endParaRPr lang="en-US" altLang="zh-CN" b="1" dirty="0" smtClean="0"/>
          </a:p>
          <a:p>
            <a:pPr>
              <a:buNone/>
            </a:pPr>
            <a:r>
              <a:rPr lang="en-US" altLang="zh-CN" dirty="0" smtClean="0"/>
              <a:t>5.6.1 </a:t>
            </a:r>
            <a:r>
              <a:rPr lang="zh-CN" altLang="en-US" dirty="0" smtClean="0"/>
              <a:t>项目监理机构宜以台账形式代替纸版资料留存，减少过程留存、管理纸版资料</a:t>
            </a:r>
            <a:r>
              <a:rPr lang="zh-CN" altLang="en-US" dirty="0" smtClean="0"/>
              <a:t>的数</a:t>
            </a:r>
            <a:r>
              <a:rPr lang="zh-CN" altLang="en-US" dirty="0" smtClean="0"/>
              <a:t>量，简化监理资料日常管理工作。 </a:t>
            </a:r>
          </a:p>
          <a:p>
            <a:pPr>
              <a:buNone/>
            </a:pPr>
            <a:r>
              <a:rPr lang="en-US" altLang="zh-CN" dirty="0" smtClean="0"/>
              <a:t>5.6.2 </a:t>
            </a:r>
            <a:r>
              <a:rPr lang="zh-CN" altLang="en-US" dirty="0" smtClean="0"/>
              <a:t>总监理工程师</a:t>
            </a:r>
            <a:r>
              <a:rPr lang="zh-CN" altLang="en-US" dirty="0" smtClean="0">
                <a:solidFill>
                  <a:srgbClr val="FF0000"/>
                </a:solidFill>
              </a:rPr>
              <a:t>应结合工程具体情况</a:t>
            </a:r>
            <a:r>
              <a:rPr lang="zh-CN" altLang="en-US" dirty="0" smtClean="0"/>
              <a:t>，组织</a:t>
            </a:r>
            <a:r>
              <a:rPr lang="zh-CN" altLang="en-US" dirty="0" smtClean="0">
                <a:solidFill>
                  <a:srgbClr val="FF0000"/>
                </a:solidFill>
              </a:rPr>
              <a:t>形成</a:t>
            </a:r>
            <a:r>
              <a:rPr lang="zh-CN" altLang="en-US" dirty="0" smtClean="0"/>
              <a:t>项目监理机构的</a:t>
            </a:r>
            <a:r>
              <a:rPr lang="zh-CN" altLang="en-US" dirty="0" smtClean="0">
                <a:solidFill>
                  <a:srgbClr val="FF0000"/>
                </a:solidFill>
              </a:rPr>
              <a:t>台账体系</a:t>
            </a:r>
            <a:r>
              <a:rPr lang="zh-CN" altLang="en-US" dirty="0" smtClean="0"/>
              <a:t>，并在</a:t>
            </a:r>
            <a:r>
              <a:rPr lang="zh-CN" altLang="en-US" dirty="0" smtClean="0"/>
              <a:t>监理</a:t>
            </a:r>
            <a:r>
              <a:rPr lang="zh-CN" altLang="en-US" dirty="0" smtClean="0"/>
              <a:t>规划中予以明确，并在监理交底时加以说明。 </a:t>
            </a:r>
          </a:p>
          <a:p>
            <a:pPr>
              <a:buNone/>
            </a:pPr>
            <a:r>
              <a:rPr lang="en-US" altLang="zh-CN" dirty="0" smtClean="0"/>
              <a:t>5.6.3 </a:t>
            </a:r>
            <a:r>
              <a:rPr lang="zh-CN" altLang="en-US" dirty="0" smtClean="0">
                <a:solidFill>
                  <a:srgbClr val="0070C0"/>
                </a:solidFill>
              </a:rPr>
              <a:t>台账资料的录入应由专人负责，台账信息应及时、准确、清晰，便于查看</a:t>
            </a:r>
            <a:r>
              <a:rPr lang="zh-CN" altLang="en-US" dirty="0" smtClean="0"/>
              <a:t>。 </a:t>
            </a:r>
          </a:p>
          <a:p>
            <a:pPr>
              <a:buNone/>
            </a:pPr>
            <a:r>
              <a:rPr lang="en-US" altLang="zh-CN" dirty="0" smtClean="0"/>
              <a:t>5.6.4 </a:t>
            </a:r>
            <a:r>
              <a:rPr lang="zh-CN" altLang="en-US" dirty="0" smtClean="0">
                <a:solidFill>
                  <a:srgbClr val="7030A0"/>
                </a:solidFill>
              </a:rPr>
              <a:t>台账资料的管理应由专人负责，无关人员不得更改。重要台账资料应以纸版与</a:t>
            </a:r>
            <a:r>
              <a:rPr lang="zh-CN" altLang="en-US" dirty="0" smtClean="0">
                <a:solidFill>
                  <a:srgbClr val="7030A0"/>
                </a:solidFill>
              </a:rPr>
              <a:t>电子</a:t>
            </a:r>
            <a:r>
              <a:rPr lang="zh-CN" altLang="en-US" dirty="0" smtClean="0">
                <a:solidFill>
                  <a:srgbClr val="7030A0"/>
                </a:solidFill>
              </a:rPr>
              <a:t>版两种形式保存</a:t>
            </a:r>
            <a:r>
              <a:rPr lang="zh-CN" altLang="en-US" dirty="0" smtClean="0"/>
              <a:t>。 </a:t>
            </a:r>
          </a:p>
          <a:p>
            <a:pPr>
              <a:buNone/>
            </a:pPr>
            <a:r>
              <a:rPr lang="en-US" altLang="zh-CN" dirty="0" smtClean="0"/>
              <a:t>5.6.5 </a:t>
            </a:r>
            <a:r>
              <a:rPr lang="zh-CN" altLang="en-US" dirty="0" smtClean="0">
                <a:solidFill>
                  <a:srgbClr val="FF0000"/>
                </a:solidFill>
              </a:rPr>
              <a:t>总监理工程师应定期组织对台账资料进行审核，检查台账数据的准确性、及时</a:t>
            </a:r>
            <a:r>
              <a:rPr lang="zh-CN" altLang="en-US" dirty="0" smtClean="0">
                <a:solidFill>
                  <a:srgbClr val="FF0000"/>
                </a:solidFill>
              </a:rPr>
              <a:t>性和</a:t>
            </a:r>
            <a:r>
              <a:rPr lang="zh-CN" altLang="en-US" dirty="0" smtClean="0">
                <a:solidFill>
                  <a:srgbClr val="FF0000"/>
                </a:solidFill>
              </a:rPr>
              <a:t>完整性</a:t>
            </a:r>
            <a:r>
              <a:rPr lang="zh-CN" altLang="en-US" dirty="0" smtClean="0"/>
              <a:t>。 </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6048672"/>
          </a:xfrm>
        </p:spPr>
        <p:txBody>
          <a:bodyPr>
            <a:normAutofit fontScale="92500" lnSpcReduction="10000"/>
          </a:bodyPr>
          <a:lstStyle/>
          <a:p>
            <a:pPr>
              <a:buNone/>
            </a:pPr>
            <a:r>
              <a:rPr lang="en-US" altLang="zh-CN" dirty="0" smtClean="0"/>
              <a:t>5.6.6 </a:t>
            </a:r>
            <a:r>
              <a:rPr lang="zh-CN" altLang="en-US" dirty="0" smtClean="0"/>
              <a:t>项目监理机构宜对以下监理资料建立台账：</a:t>
            </a:r>
          </a:p>
          <a:p>
            <a:pPr>
              <a:buNone/>
            </a:pPr>
            <a:r>
              <a:rPr lang="en-US" altLang="zh-CN" dirty="0" smtClean="0"/>
              <a:t>1   </a:t>
            </a:r>
            <a:r>
              <a:rPr lang="zh-CN" altLang="en-US" dirty="0" smtClean="0"/>
              <a:t>材料、构配件进场报验资料 </a:t>
            </a:r>
          </a:p>
          <a:p>
            <a:pPr>
              <a:buNone/>
            </a:pPr>
            <a:r>
              <a:rPr lang="en-US" altLang="zh-CN" dirty="0" smtClean="0"/>
              <a:t>2    </a:t>
            </a:r>
            <a:r>
              <a:rPr lang="zh-CN" altLang="en-US" dirty="0" smtClean="0"/>
              <a:t>见证记录 </a:t>
            </a:r>
          </a:p>
          <a:p>
            <a:pPr>
              <a:buNone/>
            </a:pPr>
            <a:r>
              <a:rPr lang="en-US" altLang="zh-CN" dirty="0" smtClean="0"/>
              <a:t>3   </a:t>
            </a:r>
            <a:r>
              <a:rPr lang="zh-CN" altLang="en-US" dirty="0" smtClean="0"/>
              <a:t>平行检验资料 </a:t>
            </a:r>
          </a:p>
          <a:p>
            <a:pPr>
              <a:buNone/>
            </a:pPr>
            <a:r>
              <a:rPr lang="en-US" altLang="zh-CN" dirty="0" smtClean="0"/>
              <a:t>4   </a:t>
            </a:r>
            <a:r>
              <a:rPr lang="zh-CN" altLang="en-US" dirty="0" smtClean="0"/>
              <a:t>不合格项处理资料 </a:t>
            </a:r>
          </a:p>
          <a:p>
            <a:pPr>
              <a:buNone/>
            </a:pPr>
            <a:r>
              <a:rPr lang="en-US" altLang="zh-CN" dirty="0" smtClean="0"/>
              <a:t>5   </a:t>
            </a:r>
            <a:r>
              <a:rPr lang="zh-CN" altLang="en-US" dirty="0" smtClean="0"/>
              <a:t>实体检验资料 </a:t>
            </a:r>
          </a:p>
          <a:p>
            <a:pPr>
              <a:buNone/>
            </a:pPr>
            <a:r>
              <a:rPr lang="en-US" altLang="zh-CN" dirty="0" smtClean="0"/>
              <a:t>6   </a:t>
            </a:r>
            <a:r>
              <a:rPr lang="zh-CN" altLang="en-US" dirty="0" smtClean="0"/>
              <a:t>工程款计量支付资料 </a:t>
            </a:r>
          </a:p>
          <a:p>
            <a:pPr>
              <a:buNone/>
            </a:pPr>
            <a:r>
              <a:rPr lang="en-US" altLang="zh-CN" dirty="0" smtClean="0"/>
              <a:t>7   </a:t>
            </a:r>
            <a:r>
              <a:rPr lang="zh-CN" altLang="en-US" dirty="0" smtClean="0"/>
              <a:t>工程变更洽商资料 </a:t>
            </a:r>
          </a:p>
          <a:p>
            <a:pPr>
              <a:buNone/>
            </a:pPr>
            <a:r>
              <a:rPr lang="en-US" altLang="zh-CN" dirty="0" smtClean="0"/>
              <a:t>8   </a:t>
            </a:r>
            <a:r>
              <a:rPr lang="zh-CN" altLang="en-US" dirty="0" smtClean="0"/>
              <a:t>分包单位资质报审资料 </a:t>
            </a:r>
          </a:p>
          <a:p>
            <a:pPr>
              <a:buNone/>
            </a:pPr>
            <a:r>
              <a:rPr lang="en-US" altLang="zh-CN" dirty="0" smtClean="0"/>
              <a:t>9   </a:t>
            </a:r>
            <a:r>
              <a:rPr lang="zh-CN" altLang="en-US" dirty="0" smtClean="0"/>
              <a:t>工程技术文件报审资料 </a:t>
            </a:r>
          </a:p>
          <a:p>
            <a:pPr>
              <a:buNone/>
            </a:pPr>
            <a:r>
              <a:rPr lang="en-US" altLang="zh-CN" dirty="0" smtClean="0"/>
              <a:t>10   </a:t>
            </a:r>
            <a:r>
              <a:rPr lang="zh-CN" altLang="en-US" dirty="0" smtClean="0"/>
              <a:t>测量放线验收资料 </a:t>
            </a:r>
          </a:p>
          <a:p>
            <a:pPr>
              <a:buNone/>
            </a:pPr>
            <a:r>
              <a:rPr lang="en-US" altLang="zh-CN" dirty="0" smtClean="0"/>
              <a:t>11   </a:t>
            </a:r>
            <a:r>
              <a:rPr lang="zh-CN" altLang="en-US" dirty="0" smtClean="0"/>
              <a:t>隐蔽工程质量验收资料 </a:t>
            </a:r>
          </a:p>
          <a:p>
            <a:pPr>
              <a:buNone/>
            </a:pPr>
            <a:r>
              <a:rPr lang="en-US" altLang="zh-CN" dirty="0" smtClean="0"/>
              <a:t>12   </a:t>
            </a:r>
            <a:r>
              <a:rPr lang="zh-CN" altLang="en-US" dirty="0" smtClean="0"/>
              <a:t>检验批质量验收资料 </a:t>
            </a:r>
          </a:p>
          <a:p>
            <a:pPr>
              <a:buNone/>
            </a:pPr>
            <a:r>
              <a:rPr lang="en-US" altLang="zh-CN" dirty="0" smtClean="0"/>
              <a:t>13   </a:t>
            </a:r>
            <a:r>
              <a:rPr lang="zh-CN" altLang="en-US" dirty="0" smtClean="0"/>
              <a:t>分项工程质量验收资料 </a:t>
            </a:r>
          </a:p>
          <a:p>
            <a:pPr>
              <a:buNone/>
            </a:pPr>
            <a:r>
              <a:rPr lang="en-US" altLang="zh-CN" dirty="0" smtClean="0"/>
              <a:t>14    </a:t>
            </a:r>
            <a:r>
              <a:rPr lang="zh-CN" altLang="en-US" dirty="0" smtClean="0"/>
              <a:t>监理指令资料 </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fontScale="92500" lnSpcReduction="10000"/>
          </a:bodyPr>
          <a:lstStyle/>
          <a:p>
            <a:pPr>
              <a:buNone/>
            </a:pPr>
            <a:r>
              <a:rPr lang="en-US" altLang="zh-CN" dirty="0" smtClean="0"/>
              <a:t>                        </a:t>
            </a:r>
            <a:r>
              <a:rPr lang="en-US" altLang="zh-CN" b="1" dirty="0" smtClean="0"/>
              <a:t>5.7   </a:t>
            </a:r>
            <a:r>
              <a:rPr lang="zh-CN" altLang="en-US" b="1" dirty="0" smtClean="0"/>
              <a:t>其他类资</a:t>
            </a:r>
            <a:r>
              <a:rPr lang="zh-CN" altLang="en-US" b="1" dirty="0" smtClean="0"/>
              <a:t>料</a:t>
            </a:r>
            <a:endParaRPr lang="en-US" altLang="zh-CN" b="1" dirty="0" smtClean="0"/>
          </a:p>
          <a:p>
            <a:pPr>
              <a:lnSpc>
                <a:spcPct val="150000"/>
              </a:lnSpc>
              <a:buNone/>
            </a:pPr>
            <a:r>
              <a:rPr lang="en-US" altLang="zh-CN" dirty="0" smtClean="0"/>
              <a:t>5.7.1    </a:t>
            </a:r>
            <a:r>
              <a:rPr lang="zh-CN" altLang="en-US" dirty="0" smtClean="0"/>
              <a:t>项目监理机构应</a:t>
            </a:r>
            <a:r>
              <a:rPr lang="zh-CN" altLang="en-US" dirty="0" smtClean="0">
                <a:solidFill>
                  <a:srgbClr val="FF0000"/>
                </a:solidFill>
              </a:rPr>
              <a:t>定期对勘察文件、 设计文件和合同文件等其他类监理资料进行</a:t>
            </a:r>
            <a:r>
              <a:rPr lang="zh-CN" altLang="en-US" dirty="0" smtClean="0">
                <a:solidFill>
                  <a:srgbClr val="FF0000"/>
                </a:solidFill>
              </a:rPr>
              <a:t>清点</a:t>
            </a:r>
            <a:r>
              <a:rPr lang="zh-CN" altLang="en-US" dirty="0" smtClean="0">
                <a:solidFill>
                  <a:srgbClr val="FF0000"/>
                </a:solidFill>
              </a:rPr>
              <a:t>、整理，做好登记，分类存放</a:t>
            </a:r>
            <a:r>
              <a:rPr lang="zh-CN" altLang="en-US" dirty="0" smtClean="0"/>
              <a:t>。</a:t>
            </a:r>
            <a:endParaRPr lang="en-US" altLang="zh-CN" dirty="0" smtClean="0"/>
          </a:p>
          <a:p>
            <a:pPr>
              <a:lnSpc>
                <a:spcPct val="150000"/>
              </a:lnSpc>
              <a:buNone/>
            </a:pPr>
            <a:r>
              <a:rPr lang="en-US" altLang="zh-CN" dirty="0" smtClean="0"/>
              <a:t>5.7.2   </a:t>
            </a:r>
            <a:r>
              <a:rPr lang="zh-CN" altLang="en-US" dirty="0" smtClean="0"/>
              <a:t>总监理工程师应组织监理人员熟悉和审核勘察文件、设计文件</a:t>
            </a:r>
            <a:r>
              <a:rPr lang="en-US" altLang="zh-CN" dirty="0" smtClean="0"/>
              <a:t>,  </a:t>
            </a:r>
            <a:r>
              <a:rPr lang="zh-CN" altLang="en-US" dirty="0" smtClean="0"/>
              <a:t>分析合同文件</a:t>
            </a:r>
            <a:r>
              <a:rPr lang="zh-CN" altLang="en-US" dirty="0" smtClean="0"/>
              <a:t>，对</a:t>
            </a:r>
            <a:r>
              <a:rPr lang="zh-CN" altLang="en-US" dirty="0" smtClean="0"/>
              <a:t>所发现的问题应通过建设单位进行解决。 </a:t>
            </a:r>
          </a:p>
          <a:p>
            <a:pPr>
              <a:lnSpc>
                <a:spcPct val="150000"/>
              </a:lnSpc>
              <a:buNone/>
            </a:pPr>
            <a:r>
              <a:rPr lang="en-US" altLang="zh-CN" dirty="0" smtClean="0"/>
              <a:t>5.7.3   </a:t>
            </a:r>
            <a:r>
              <a:rPr lang="zh-CN" altLang="en-US" dirty="0" smtClean="0"/>
              <a:t>项目监理机构应参加由建设单位组织的图纸会审和设计交底会， 参与会签图纸</a:t>
            </a:r>
            <a:r>
              <a:rPr lang="zh-CN" altLang="en-US" dirty="0" smtClean="0"/>
              <a:t>会审</a:t>
            </a:r>
            <a:r>
              <a:rPr lang="zh-CN" altLang="en-US" dirty="0" smtClean="0"/>
              <a:t>记录、设计变更文件。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8229600" cy="5530619"/>
          </a:xfrm>
        </p:spPr>
        <p:txBody>
          <a:bodyPr>
            <a:normAutofit lnSpcReduction="10000"/>
          </a:bodyPr>
          <a:lstStyle/>
          <a:p>
            <a:pPr>
              <a:lnSpc>
                <a:spcPct val="150000"/>
              </a:lnSpc>
              <a:buNone/>
            </a:pPr>
            <a:r>
              <a:rPr lang="en-US" altLang="zh-CN" dirty="0" smtClean="0"/>
              <a:t>5.7.4    </a:t>
            </a:r>
            <a:r>
              <a:rPr lang="zh-CN" altLang="en-US" dirty="0" smtClean="0"/>
              <a:t>对涉及勘察文件、设计文件和合同文件的变更调整，项目监理机构只接受建设</a:t>
            </a:r>
            <a:r>
              <a:rPr lang="zh-CN" altLang="en-US" dirty="0" smtClean="0"/>
              <a:t>单位</a:t>
            </a:r>
            <a:r>
              <a:rPr lang="zh-CN" altLang="en-US" dirty="0" smtClean="0"/>
              <a:t>发放的变更调整文件。 </a:t>
            </a:r>
          </a:p>
          <a:p>
            <a:pPr>
              <a:lnSpc>
                <a:spcPct val="150000"/>
              </a:lnSpc>
              <a:buNone/>
            </a:pPr>
            <a:r>
              <a:rPr lang="en-US" altLang="zh-CN" dirty="0" smtClean="0"/>
              <a:t>5.7.5   </a:t>
            </a:r>
            <a:r>
              <a:rPr lang="zh-CN" altLang="en-US" dirty="0" smtClean="0">
                <a:solidFill>
                  <a:srgbClr val="FF0000"/>
                </a:solidFill>
              </a:rPr>
              <a:t>项目监理机构应在勘察文件、设计文件和合同文件上标识清楚变更调整内容，</a:t>
            </a:r>
            <a:r>
              <a:rPr lang="zh-CN" altLang="en-US" dirty="0" smtClean="0">
                <a:solidFill>
                  <a:srgbClr val="FF0000"/>
                </a:solidFill>
              </a:rPr>
              <a:t>并注</a:t>
            </a:r>
            <a:r>
              <a:rPr lang="zh-CN" altLang="en-US" dirty="0" smtClean="0">
                <a:solidFill>
                  <a:srgbClr val="FF0000"/>
                </a:solidFill>
              </a:rPr>
              <a:t>明变更调整编号及日期</a:t>
            </a:r>
            <a:r>
              <a:rPr lang="zh-CN" altLang="en-US" dirty="0" smtClean="0"/>
              <a:t>。 </a:t>
            </a:r>
          </a:p>
          <a:p>
            <a:pPr>
              <a:lnSpc>
                <a:spcPct val="150000"/>
              </a:lnSpc>
              <a:buNone/>
            </a:pPr>
            <a:r>
              <a:rPr lang="en-US" altLang="zh-CN" dirty="0" smtClean="0"/>
              <a:t>5.7.6    </a:t>
            </a:r>
            <a:r>
              <a:rPr lang="zh-CN" altLang="en-US" dirty="0" smtClean="0"/>
              <a:t>项目监理机构应将变更调整文件作为勘察文件、设计文件和合同文件的补充</a:t>
            </a:r>
            <a:r>
              <a:rPr lang="zh-CN" altLang="en-US" dirty="0" smtClean="0"/>
              <a:t>文件</a:t>
            </a:r>
            <a:r>
              <a:rPr lang="zh-CN" altLang="en-US" dirty="0" smtClean="0"/>
              <a:t>，一并登记归档。</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340768"/>
            <a:ext cx="8229600" cy="5112568"/>
          </a:xfrm>
        </p:spPr>
        <p:txBody>
          <a:bodyPr>
            <a:normAutofit lnSpcReduction="10000"/>
          </a:bodyPr>
          <a:lstStyle/>
          <a:p>
            <a:pPr>
              <a:buNone/>
            </a:pPr>
            <a:r>
              <a:rPr lang="en-US" altLang="zh-CN" dirty="0" smtClean="0"/>
              <a:t>                  </a:t>
            </a:r>
            <a:r>
              <a:rPr lang="en-US" altLang="zh-CN" b="1" dirty="0" smtClean="0"/>
              <a:t>6.1   </a:t>
            </a:r>
            <a:r>
              <a:rPr lang="zh-CN" altLang="en-US" b="1" dirty="0" smtClean="0"/>
              <a:t>监理资料的日常管</a:t>
            </a:r>
            <a:r>
              <a:rPr lang="zh-CN" altLang="en-US" b="1" dirty="0" smtClean="0"/>
              <a:t>理</a:t>
            </a:r>
            <a:endParaRPr lang="en-US" altLang="zh-CN" b="1" dirty="0" smtClean="0"/>
          </a:p>
          <a:p>
            <a:pPr>
              <a:buNone/>
            </a:pPr>
            <a:r>
              <a:rPr lang="en-US" altLang="zh-CN" dirty="0" smtClean="0"/>
              <a:t>6.1.1   </a:t>
            </a:r>
            <a:r>
              <a:rPr lang="zh-CN" altLang="en-US" dirty="0" smtClean="0">
                <a:solidFill>
                  <a:srgbClr val="FF0000"/>
                </a:solidFill>
              </a:rPr>
              <a:t>监理文件资料应编目合理、归档有序、整理及时、存取方便、利于检索</a:t>
            </a:r>
            <a:r>
              <a:rPr lang="zh-CN" altLang="en-US" dirty="0" smtClean="0"/>
              <a:t>。 </a:t>
            </a:r>
            <a:r>
              <a:rPr lang="zh-CN" altLang="en-US" dirty="0" smtClean="0"/>
              <a:t>资</a:t>
            </a:r>
            <a:r>
              <a:rPr lang="zh-CN" altLang="en-US" dirty="0" smtClean="0"/>
              <a:t>料应统一存放在同种规格的档案盒中，档案盒的盒脊应标识文件类别和文件</a:t>
            </a:r>
            <a:r>
              <a:rPr lang="zh-CN" altLang="en-US" dirty="0" smtClean="0"/>
              <a:t>名称</a:t>
            </a:r>
            <a:r>
              <a:rPr lang="zh-CN" altLang="en-US" dirty="0" smtClean="0"/>
              <a:t>。档案盒中应有卷内目录，文件应按顺序进行存放，不得混放。 </a:t>
            </a:r>
          </a:p>
          <a:p>
            <a:pPr>
              <a:buNone/>
            </a:pPr>
            <a:r>
              <a:rPr lang="en-US" altLang="zh-CN" dirty="0" smtClean="0"/>
              <a:t>6.1.2   </a:t>
            </a:r>
            <a:r>
              <a:rPr lang="zh-CN" altLang="en-US" dirty="0" smtClean="0"/>
              <a:t>监理文件资料应保存在固定地点、环境适宜，防止损坏和丢失。保存地点如需</a:t>
            </a:r>
            <a:r>
              <a:rPr lang="zh-CN" altLang="en-US" dirty="0" smtClean="0"/>
              <a:t>调整</a:t>
            </a:r>
            <a:r>
              <a:rPr lang="zh-CN" altLang="en-US" dirty="0" smtClean="0"/>
              <a:t>，总监理工程师应安排专人在文件转移前后分别对文件进行清点并留有记录。 </a:t>
            </a:r>
          </a:p>
          <a:p>
            <a:pPr>
              <a:buNone/>
            </a:pPr>
            <a:r>
              <a:rPr lang="en-US" altLang="zh-CN" dirty="0" smtClean="0"/>
              <a:t>6.1.3    </a:t>
            </a:r>
            <a:r>
              <a:rPr lang="zh-CN" altLang="en-US" dirty="0" smtClean="0"/>
              <a:t>监理文件资料收发应由监理资料管理人员负责，并及时登记。</a:t>
            </a:r>
            <a:r>
              <a:rPr lang="zh-CN" altLang="en-US" dirty="0" smtClean="0">
                <a:solidFill>
                  <a:srgbClr val="FF0000"/>
                </a:solidFill>
              </a:rPr>
              <a:t>监理文件资料借</a:t>
            </a:r>
            <a:r>
              <a:rPr lang="zh-CN" altLang="en-US" dirty="0" smtClean="0">
                <a:solidFill>
                  <a:srgbClr val="FF0000"/>
                </a:solidFill>
              </a:rPr>
              <a:t>阅必</a:t>
            </a:r>
            <a:r>
              <a:rPr lang="zh-CN" altLang="en-US" dirty="0" smtClean="0">
                <a:solidFill>
                  <a:srgbClr val="FF0000"/>
                </a:solidFill>
              </a:rPr>
              <a:t>须通过资料管理人员履行手续</a:t>
            </a:r>
            <a:r>
              <a:rPr lang="zh-CN" altLang="en-US" dirty="0" smtClean="0"/>
              <a:t>。 </a:t>
            </a:r>
            <a:endParaRPr lang="zh-CN" altLang="en-US" dirty="0"/>
          </a:p>
        </p:txBody>
      </p:sp>
      <p:sp>
        <p:nvSpPr>
          <p:cNvPr id="3" name="标题 2"/>
          <p:cNvSpPr>
            <a:spLocks noGrp="1"/>
          </p:cNvSpPr>
          <p:nvPr>
            <p:ph type="title"/>
          </p:nvPr>
        </p:nvSpPr>
        <p:spPr/>
        <p:txBody>
          <a:bodyPr/>
          <a:lstStyle/>
          <a:p>
            <a:r>
              <a:rPr lang="en-US" altLang="zh-CN" dirty="0" smtClean="0"/>
              <a:t>6 </a:t>
            </a:r>
            <a:r>
              <a:rPr lang="zh-CN" altLang="en-US" dirty="0" smtClean="0"/>
              <a:t>监理资料管理与归档 </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332656"/>
            <a:ext cx="8229600" cy="6120680"/>
          </a:xfrm>
        </p:spPr>
        <p:txBody>
          <a:bodyPr>
            <a:normAutofit fontScale="92500" lnSpcReduction="10000"/>
          </a:bodyPr>
          <a:lstStyle/>
          <a:p>
            <a:pPr>
              <a:buNone/>
            </a:pPr>
            <a:r>
              <a:rPr lang="en-US" altLang="zh-CN" dirty="0" smtClean="0"/>
              <a:t>6.1.4    </a:t>
            </a:r>
            <a:r>
              <a:rPr lang="zh-CN" altLang="en-US" dirty="0" smtClean="0"/>
              <a:t>监理资料的收集和整理应符合下列要求： </a:t>
            </a:r>
          </a:p>
          <a:p>
            <a:pPr>
              <a:lnSpc>
                <a:spcPct val="150000"/>
              </a:lnSpc>
              <a:buNone/>
            </a:pPr>
            <a:r>
              <a:rPr lang="en-US" altLang="zh-CN" dirty="0" smtClean="0"/>
              <a:t>1   </a:t>
            </a:r>
            <a:r>
              <a:rPr lang="zh-CN" altLang="en-US" dirty="0" smtClean="0">
                <a:solidFill>
                  <a:srgbClr val="FF0000"/>
                </a:solidFill>
              </a:rPr>
              <a:t>监理文件资料收集由资料管理人员负责，各专业监理工程师负责审核、整理</a:t>
            </a:r>
            <a:r>
              <a:rPr lang="zh-CN" altLang="en-US" dirty="0" smtClean="0">
                <a:solidFill>
                  <a:srgbClr val="FF0000"/>
                </a:solidFill>
              </a:rPr>
              <a:t>本专</a:t>
            </a:r>
            <a:r>
              <a:rPr lang="zh-CN" altLang="en-US" dirty="0" smtClean="0">
                <a:solidFill>
                  <a:srgbClr val="FF0000"/>
                </a:solidFill>
              </a:rPr>
              <a:t>业的监理资料，按时交于资料管理人员</a:t>
            </a:r>
            <a:r>
              <a:rPr lang="zh-CN" altLang="en-US" dirty="0" smtClean="0"/>
              <a:t>。 </a:t>
            </a:r>
          </a:p>
          <a:p>
            <a:pPr>
              <a:lnSpc>
                <a:spcPct val="150000"/>
              </a:lnSpc>
              <a:buNone/>
            </a:pPr>
            <a:r>
              <a:rPr lang="en-US" altLang="zh-CN" dirty="0" smtClean="0"/>
              <a:t>2   </a:t>
            </a:r>
            <a:r>
              <a:rPr lang="zh-CN" altLang="en-US" dirty="0" smtClean="0">
                <a:solidFill>
                  <a:srgbClr val="7030A0"/>
                </a:solidFill>
              </a:rPr>
              <a:t>收集归档的监理文件资料应为原件，若为复印件，应加盖报送单位印章，并</a:t>
            </a:r>
            <a:r>
              <a:rPr lang="zh-CN" altLang="en-US" dirty="0" smtClean="0">
                <a:solidFill>
                  <a:srgbClr val="7030A0"/>
                </a:solidFill>
              </a:rPr>
              <a:t>由经</a:t>
            </a:r>
            <a:r>
              <a:rPr lang="zh-CN" altLang="en-US" dirty="0" smtClean="0">
                <a:solidFill>
                  <a:srgbClr val="7030A0"/>
                </a:solidFill>
              </a:rPr>
              <a:t>手人签字，注明日期和原件存放处</a:t>
            </a:r>
            <a:r>
              <a:rPr lang="zh-CN" altLang="en-US" dirty="0" smtClean="0"/>
              <a:t>。 </a:t>
            </a:r>
          </a:p>
          <a:p>
            <a:pPr>
              <a:lnSpc>
                <a:spcPct val="150000"/>
              </a:lnSpc>
              <a:buNone/>
            </a:pPr>
            <a:r>
              <a:rPr lang="en-US" altLang="zh-CN" dirty="0" smtClean="0"/>
              <a:t>3   </a:t>
            </a:r>
            <a:r>
              <a:rPr lang="zh-CN" altLang="en-US" dirty="0" smtClean="0">
                <a:solidFill>
                  <a:srgbClr val="0070C0"/>
                </a:solidFill>
              </a:rPr>
              <a:t>监理文件资料应与工程进度同步进行，及时进行收集、整理，防止资料遗失</a:t>
            </a:r>
            <a:r>
              <a:rPr lang="zh-CN" altLang="en-US" dirty="0" smtClean="0">
                <a:solidFill>
                  <a:srgbClr val="0070C0"/>
                </a:solidFill>
              </a:rPr>
              <a:t>和损</a:t>
            </a:r>
            <a:r>
              <a:rPr lang="zh-CN" altLang="en-US" dirty="0" smtClean="0">
                <a:solidFill>
                  <a:srgbClr val="0070C0"/>
                </a:solidFill>
              </a:rPr>
              <a:t>毁</a:t>
            </a:r>
            <a:r>
              <a:rPr lang="zh-CN" altLang="en-US" dirty="0" smtClean="0"/>
              <a:t>。 </a:t>
            </a:r>
          </a:p>
          <a:p>
            <a:pPr>
              <a:lnSpc>
                <a:spcPct val="150000"/>
              </a:lnSpc>
              <a:buNone/>
            </a:pPr>
            <a:r>
              <a:rPr lang="en-US" altLang="zh-CN" dirty="0" smtClean="0"/>
              <a:t>4    </a:t>
            </a:r>
            <a:r>
              <a:rPr lang="zh-CN" altLang="en-US" dirty="0" smtClean="0"/>
              <a:t>项目监理机构应及时整理、分类汇总监理文件资料，并应按规定组卷，形成</a:t>
            </a:r>
            <a:r>
              <a:rPr lang="zh-CN" altLang="en-US" dirty="0" smtClean="0"/>
              <a:t>监理</a:t>
            </a:r>
            <a:r>
              <a:rPr lang="zh-CN" altLang="en-US" dirty="0" smtClean="0"/>
              <a:t>档案。 </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6120680"/>
          </a:xfrm>
        </p:spPr>
        <p:txBody>
          <a:bodyPr>
            <a:normAutofit lnSpcReduction="10000"/>
          </a:bodyPr>
          <a:lstStyle/>
          <a:p>
            <a:pPr>
              <a:buNone/>
            </a:pPr>
            <a:r>
              <a:rPr lang="en-US" altLang="zh-CN" dirty="0" smtClean="0"/>
              <a:t>               </a:t>
            </a:r>
            <a:r>
              <a:rPr lang="en-US" altLang="zh-CN" b="1" dirty="0" smtClean="0"/>
              <a:t>6.2   </a:t>
            </a:r>
            <a:r>
              <a:rPr lang="zh-CN" altLang="en-US" b="1" dirty="0" smtClean="0"/>
              <a:t>监理资料的验收与移</a:t>
            </a:r>
            <a:r>
              <a:rPr lang="zh-CN" altLang="en-US" b="1" dirty="0" smtClean="0"/>
              <a:t>交</a:t>
            </a:r>
            <a:endParaRPr lang="en-US" altLang="zh-CN" b="1" dirty="0" smtClean="0"/>
          </a:p>
          <a:p>
            <a:pPr>
              <a:buNone/>
            </a:pPr>
            <a:r>
              <a:rPr lang="en-US" altLang="zh-CN" dirty="0" smtClean="0"/>
              <a:t>6.2.1 </a:t>
            </a:r>
            <a:r>
              <a:rPr lang="zh-CN" altLang="en-US" dirty="0" smtClean="0">
                <a:solidFill>
                  <a:srgbClr val="FF0000"/>
                </a:solidFill>
              </a:rPr>
              <a:t>工程竣工验收前</a:t>
            </a:r>
            <a:r>
              <a:rPr lang="en-US" altLang="zh-CN" dirty="0" smtClean="0">
                <a:solidFill>
                  <a:srgbClr val="FF0000"/>
                </a:solidFill>
              </a:rPr>
              <a:t>,</a:t>
            </a:r>
            <a:r>
              <a:rPr lang="zh-CN" altLang="en-US" dirty="0" smtClean="0">
                <a:solidFill>
                  <a:srgbClr val="FF0000"/>
                </a:solidFill>
              </a:rPr>
              <a:t>项目监理机构对监理文件资料进行整理</a:t>
            </a:r>
            <a:r>
              <a:rPr lang="en-US" altLang="zh-CN" dirty="0" smtClean="0">
                <a:solidFill>
                  <a:srgbClr val="FF0000"/>
                </a:solidFill>
              </a:rPr>
              <a:t>,</a:t>
            </a:r>
            <a:r>
              <a:rPr lang="zh-CN" altLang="en-US" dirty="0" smtClean="0">
                <a:solidFill>
                  <a:srgbClr val="FF0000"/>
                </a:solidFill>
              </a:rPr>
              <a:t>按相关规定进行组卷</a:t>
            </a:r>
            <a:r>
              <a:rPr lang="zh-CN" altLang="en-US" dirty="0" smtClean="0">
                <a:solidFill>
                  <a:srgbClr val="FF0000"/>
                </a:solidFill>
              </a:rPr>
              <a:t>和成</a:t>
            </a:r>
            <a:r>
              <a:rPr lang="zh-CN" altLang="en-US" dirty="0" smtClean="0">
                <a:solidFill>
                  <a:srgbClr val="FF0000"/>
                </a:solidFill>
              </a:rPr>
              <a:t>册</a:t>
            </a:r>
            <a:r>
              <a:rPr lang="en-US" altLang="zh-CN" dirty="0" smtClean="0">
                <a:solidFill>
                  <a:srgbClr val="FF0000"/>
                </a:solidFill>
              </a:rPr>
              <a:t>,  </a:t>
            </a:r>
            <a:r>
              <a:rPr lang="zh-CN" altLang="en-US" dirty="0" smtClean="0">
                <a:solidFill>
                  <a:srgbClr val="FF0000"/>
                </a:solidFill>
              </a:rPr>
              <a:t>总监理工程师对监理文件资料进行审核验收</a:t>
            </a:r>
            <a:r>
              <a:rPr lang="zh-CN" altLang="en-US" dirty="0" smtClean="0"/>
              <a:t>。项目监理机构结束现场工作后，</a:t>
            </a:r>
            <a:r>
              <a:rPr lang="zh-CN" altLang="en-US" dirty="0" smtClean="0"/>
              <a:t>总监</a:t>
            </a:r>
            <a:r>
              <a:rPr lang="zh-CN" altLang="en-US" dirty="0" smtClean="0"/>
              <a:t>理工程师应组织向监理单位按相关规定移交监理文件资料。 总监理工程师应及时将</a:t>
            </a:r>
            <a:r>
              <a:rPr lang="zh-CN" altLang="en-US" dirty="0" smtClean="0"/>
              <a:t>监理</a:t>
            </a:r>
            <a:r>
              <a:rPr lang="zh-CN" altLang="en-US" dirty="0" smtClean="0"/>
              <a:t>档案送公司技术负责人审阅后移交监理单位保存， 并</a:t>
            </a:r>
            <a:r>
              <a:rPr lang="zh-CN" altLang="en-US" dirty="0" smtClean="0">
                <a:solidFill>
                  <a:srgbClr val="FF0000"/>
                </a:solidFill>
              </a:rPr>
              <a:t>与监理单位档案管理人员办理</a:t>
            </a:r>
            <a:r>
              <a:rPr lang="zh-CN" altLang="en-US" dirty="0" smtClean="0">
                <a:solidFill>
                  <a:srgbClr val="FF0000"/>
                </a:solidFill>
              </a:rPr>
              <a:t>移交</a:t>
            </a:r>
            <a:r>
              <a:rPr lang="zh-CN" altLang="en-US" dirty="0" smtClean="0">
                <a:solidFill>
                  <a:srgbClr val="FF0000"/>
                </a:solidFill>
              </a:rPr>
              <a:t>手续</a:t>
            </a:r>
            <a:r>
              <a:rPr lang="zh-CN" altLang="en-US" dirty="0" smtClean="0"/>
              <a:t>。 </a:t>
            </a:r>
          </a:p>
          <a:p>
            <a:pPr>
              <a:buNone/>
            </a:pPr>
            <a:r>
              <a:rPr lang="en-US" altLang="zh-CN" dirty="0" smtClean="0"/>
              <a:t>6.2.2 </a:t>
            </a:r>
            <a:r>
              <a:rPr lang="zh-CN" altLang="en-US" dirty="0" smtClean="0"/>
              <a:t>项目监理机构应将移交建设单位的监理资料及列入城建档案馆接收范围的监</a:t>
            </a:r>
            <a:r>
              <a:rPr lang="zh-CN" altLang="en-US" dirty="0" smtClean="0"/>
              <a:t>理资</a:t>
            </a:r>
            <a:r>
              <a:rPr lang="zh-CN" altLang="en-US" dirty="0" smtClean="0"/>
              <a:t>料，按合同约定的时间、套数移交给建设单位，并办理移交手续。</a:t>
            </a:r>
            <a:r>
              <a:rPr lang="zh-CN" altLang="en-US" dirty="0" smtClean="0">
                <a:solidFill>
                  <a:srgbClr val="0070C0"/>
                </a:solidFill>
              </a:rPr>
              <a:t>属于城建档案馆</a:t>
            </a:r>
            <a:r>
              <a:rPr lang="zh-CN" altLang="en-US" dirty="0" smtClean="0">
                <a:solidFill>
                  <a:srgbClr val="0070C0"/>
                </a:solidFill>
              </a:rPr>
              <a:t>接收</a:t>
            </a:r>
            <a:r>
              <a:rPr lang="zh-CN" altLang="en-US" dirty="0" smtClean="0">
                <a:solidFill>
                  <a:srgbClr val="0070C0"/>
                </a:solidFill>
              </a:rPr>
              <a:t>范围的工程监理档案文件，由建设单位汇总，参加由城建档案管理部门对工程监理档案资料进行预验收，配合建设单位向城建档案管理部门办理移交工作</a:t>
            </a:r>
            <a:r>
              <a:rPr lang="zh-CN" altLang="en-US" dirty="0" smtClean="0"/>
              <a:t>。</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lstStyle/>
          <a:p>
            <a:pPr>
              <a:buNone/>
            </a:pPr>
            <a:r>
              <a:rPr lang="en-US" altLang="zh-CN" b="1" dirty="0" smtClean="0"/>
              <a:t>                     6.3 </a:t>
            </a:r>
            <a:r>
              <a:rPr lang="zh-CN" altLang="en-US" b="1" dirty="0" smtClean="0"/>
              <a:t>监理资料的保</a:t>
            </a:r>
            <a:r>
              <a:rPr lang="zh-CN" altLang="en-US" b="1" dirty="0" smtClean="0"/>
              <a:t>存</a:t>
            </a:r>
            <a:endParaRPr lang="en-US" altLang="zh-CN" b="1" dirty="0" smtClean="0"/>
          </a:p>
          <a:p>
            <a:pPr>
              <a:lnSpc>
                <a:spcPct val="150000"/>
              </a:lnSpc>
              <a:buNone/>
            </a:pPr>
            <a:r>
              <a:rPr lang="en-US" altLang="zh-CN" dirty="0" smtClean="0"/>
              <a:t>6.3.1   </a:t>
            </a:r>
            <a:r>
              <a:rPr lang="zh-CN" altLang="en-US" dirty="0" smtClean="0"/>
              <a:t>不同类别资料的保存应符合下列要求： </a:t>
            </a:r>
          </a:p>
          <a:p>
            <a:pPr>
              <a:lnSpc>
                <a:spcPct val="150000"/>
              </a:lnSpc>
              <a:buNone/>
            </a:pPr>
            <a:r>
              <a:rPr lang="en-US" altLang="zh-CN" dirty="0" smtClean="0"/>
              <a:t>1 </a:t>
            </a:r>
            <a:r>
              <a:rPr lang="zh-CN" altLang="en-US" dirty="0" smtClean="0"/>
              <a:t>安全生产管理相关监理文件资料 </a:t>
            </a:r>
          </a:p>
          <a:p>
            <a:pPr>
              <a:lnSpc>
                <a:spcPct val="150000"/>
              </a:lnSpc>
              <a:buNone/>
            </a:pPr>
            <a:r>
              <a:rPr lang="zh-CN" altLang="en-US" dirty="0" smtClean="0"/>
              <a:t>         </a:t>
            </a:r>
            <a:r>
              <a:rPr lang="zh-CN" altLang="en-US" dirty="0" smtClean="0">
                <a:solidFill>
                  <a:srgbClr val="FF0000"/>
                </a:solidFill>
              </a:rPr>
              <a:t>安</a:t>
            </a:r>
            <a:r>
              <a:rPr lang="zh-CN" altLang="en-US" dirty="0" smtClean="0">
                <a:solidFill>
                  <a:srgbClr val="FF0000"/>
                </a:solidFill>
              </a:rPr>
              <a:t>全生产管理相关监理文件资料一般应保存到单位工程竣工验收完成后， 工程竣</a:t>
            </a:r>
            <a:r>
              <a:rPr lang="zh-CN" altLang="en-US" dirty="0" smtClean="0">
                <a:solidFill>
                  <a:srgbClr val="FF0000"/>
                </a:solidFill>
              </a:rPr>
              <a:t>工移</a:t>
            </a:r>
            <a:r>
              <a:rPr lang="zh-CN" altLang="en-US" dirty="0" smtClean="0">
                <a:solidFill>
                  <a:srgbClr val="FF0000"/>
                </a:solidFill>
              </a:rPr>
              <a:t>交后相关资料可以不再保存</a:t>
            </a:r>
            <a:r>
              <a:rPr lang="zh-CN" altLang="en-US" dirty="0" smtClean="0"/>
              <a:t>。 </a:t>
            </a:r>
          </a:p>
          <a:p>
            <a:pPr>
              <a:buNone/>
            </a:pPr>
            <a:r>
              <a:rPr lang="zh-CN" altLang="en-US" dirty="0" smtClean="0"/>
              <a:t> </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836712"/>
            <a:ext cx="8229600" cy="5170579"/>
          </a:xfrm>
        </p:spPr>
        <p:txBody>
          <a:bodyPr>
            <a:normAutofit/>
          </a:bodyPr>
          <a:lstStyle/>
          <a:p>
            <a:r>
              <a:rPr lang="en-US" altLang="zh-CN" sz="3200" dirty="0" smtClean="0"/>
              <a:t>2.0.7   </a:t>
            </a:r>
            <a:r>
              <a:rPr lang="zh-CN" altLang="en-US" sz="3200" dirty="0" smtClean="0"/>
              <a:t>台账类资料 </a:t>
            </a:r>
          </a:p>
          <a:p>
            <a:r>
              <a:rPr lang="zh-CN" altLang="en-US" sz="3200" dirty="0" smtClean="0"/>
              <a:t>      </a:t>
            </a:r>
            <a:r>
              <a:rPr lang="zh-CN" altLang="en-US" sz="3200" dirty="0" smtClean="0">
                <a:solidFill>
                  <a:srgbClr val="FF0000"/>
                </a:solidFill>
              </a:rPr>
              <a:t>项</a:t>
            </a:r>
            <a:r>
              <a:rPr lang="zh-CN" altLang="en-US" sz="3200" dirty="0" smtClean="0">
                <a:solidFill>
                  <a:srgbClr val="FF0000"/>
                </a:solidFill>
              </a:rPr>
              <a:t>目监理机构记录监理过程信息所形成的明细记录、清单等监理资料</a:t>
            </a:r>
            <a:r>
              <a:rPr lang="zh-CN" altLang="en-US" sz="3200" dirty="0" smtClean="0"/>
              <a:t>。 </a:t>
            </a:r>
          </a:p>
          <a:p>
            <a:r>
              <a:rPr lang="en-US" altLang="zh-CN" sz="3200" dirty="0" smtClean="0"/>
              <a:t>2.0.8    </a:t>
            </a:r>
            <a:r>
              <a:rPr lang="zh-CN" altLang="en-US" sz="3200" dirty="0" smtClean="0"/>
              <a:t>其他资料 </a:t>
            </a:r>
          </a:p>
          <a:p>
            <a:r>
              <a:rPr lang="zh-CN" altLang="en-US" sz="3200" dirty="0" smtClean="0"/>
              <a:t>      除</a:t>
            </a:r>
            <a:r>
              <a:rPr lang="zh-CN" altLang="en-US" sz="3200" dirty="0" smtClean="0"/>
              <a:t>上述编制类、签发类、审批类、验收类、记录类、台账类以外的监理文件资料。</a:t>
            </a:r>
            <a:endParaRPr lang="zh-CN" altLang="en-US" sz="32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904656"/>
          </a:xfrm>
        </p:spPr>
        <p:txBody>
          <a:bodyPr>
            <a:normAutofit/>
          </a:bodyPr>
          <a:lstStyle/>
          <a:p>
            <a:pPr>
              <a:buNone/>
            </a:pPr>
            <a:r>
              <a:rPr lang="en-US" altLang="zh-CN" dirty="0" smtClean="0"/>
              <a:t>2 </a:t>
            </a:r>
            <a:r>
              <a:rPr lang="zh-CN" altLang="en-US" dirty="0" smtClean="0"/>
              <a:t>质量控制相关监理文件资料 </a:t>
            </a:r>
          </a:p>
          <a:p>
            <a:pPr>
              <a:buNone/>
            </a:pPr>
            <a:r>
              <a:rPr lang="en-US" altLang="zh-CN" dirty="0" smtClean="0"/>
              <a:t>1</a:t>
            </a:r>
            <a:r>
              <a:rPr lang="zh-CN" altLang="en-US" dirty="0" smtClean="0"/>
              <a:t>）材料、设备构配件报验资料一般应保存到单位工程竣工审计完成后。 </a:t>
            </a:r>
          </a:p>
          <a:p>
            <a:pPr>
              <a:buNone/>
            </a:pPr>
            <a:r>
              <a:rPr lang="en-US" altLang="zh-CN" dirty="0" smtClean="0"/>
              <a:t>2</a:t>
            </a:r>
            <a:r>
              <a:rPr lang="zh-CN" altLang="en-US" dirty="0" smtClean="0"/>
              <a:t>）隐蔽工程检验批、分项工程过程质量控制资料一般应保存到单位工程竣工验</a:t>
            </a:r>
            <a:r>
              <a:rPr lang="zh-CN" altLang="en-US" dirty="0" smtClean="0"/>
              <a:t>收完</a:t>
            </a:r>
            <a:r>
              <a:rPr lang="zh-CN" altLang="en-US" dirty="0" smtClean="0"/>
              <a:t>成后。 </a:t>
            </a:r>
          </a:p>
          <a:p>
            <a:pPr>
              <a:buNone/>
            </a:pPr>
            <a:r>
              <a:rPr lang="en-US" altLang="zh-CN" dirty="0" smtClean="0"/>
              <a:t>3</a:t>
            </a:r>
            <a:r>
              <a:rPr lang="zh-CN" altLang="en-US" dirty="0" smtClean="0"/>
              <a:t>）子分部、分部工程一般应保存到单位工程竣工验收完成后 </a:t>
            </a:r>
            <a:r>
              <a:rPr lang="en-US" altLang="zh-CN" dirty="0" smtClean="0"/>
              <a:t>5 </a:t>
            </a:r>
            <a:r>
              <a:rPr lang="zh-CN" altLang="en-US" dirty="0" smtClean="0"/>
              <a:t>年。 </a:t>
            </a:r>
          </a:p>
          <a:p>
            <a:pPr>
              <a:buNone/>
            </a:pPr>
            <a:r>
              <a:rPr lang="en-US" altLang="zh-CN" dirty="0" smtClean="0"/>
              <a:t>4</a:t>
            </a:r>
            <a:r>
              <a:rPr lang="zh-CN" altLang="en-US" dirty="0" smtClean="0"/>
              <a:t>）中标通知书、监理合同、单位工程竣工验收记录等业绩证明类资料一般长期</a:t>
            </a:r>
            <a:r>
              <a:rPr lang="zh-CN" altLang="en-US" dirty="0" smtClean="0"/>
              <a:t>保存</a:t>
            </a:r>
            <a:r>
              <a:rPr lang="zh-CN" altLang="en-US" dirty="0" smtClean="0"/>
              <a:t>。 </a:t>
            </a:r>
          </a:p>
          <a:p>
            <a:pPr>
              <a:buNone/>
            </a:pPr>
            <a:r>
              <a:rPr lang="en-US" altLang="zh-CN" dirty="0" smtClean="0"/>
              <a:t>5</a:t>
            </a:r>
            <a:r>
              <a:rPr lang="zh-CN" altLang="en-US" dirty="0" smtClean="0"/>
              <a:t>）有明确存档单位资料，监理单位可只保存相关台账</a:t>
            </a:r>
            <a:r>
              <a:rPr lang="zh-CN" altLang="en-US" dirty="0" smtClean="0"/>
              <a:t>。</a:t>
            </a:r>
            <a:endParaRPr lang="en-US" altLang="zh-CN" dirty="0" smtClean="0"/>
          </a:p>
          <a:p>
            <a:pPr>
              <a:buNone/>
            </a:pPr>
            <a:r>
              <a:rPr lang="en-US" altLang="zh-CN" dirty="0" smtClean="0"/>
              <a:t>6</a:t>
            </a:r>
            <a:r>
              <a:rPr lang="zh-CN" altLang="en-US" dirty="0" smtClean="0"/>
              <a:t>）长期保存资料由监理单位依据国家有关规定自行确定。 </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752"/>
            <a:ext cx="8229600" cy="4810539"/>
          </a:xfrm>
        </p:spPr>
        <p:txBody>
          <a:bodyPr/>
          <a:lstStyle/>
          <a:p>
            <a:pPr>
              <a:lnSpc>
                <a:spcPct val="150000"/>
              </a:lnSpc>
            </a:pPr>
            <a:r>
              <a:rPr lang="en-US" altLang="zh-CN" dirty="0" smtClean="0"/>
              <a:t>3 </a:t>
            </a:r>
            <a:r>
              <a:rPr lang="zh-CN" altLang="en-US" dirty="0" smtClean="0"/>
              <a:t>造价控制相关监理文件资料 </a:t>
            </a:r>
          </a:p>
          <a:p>
            <a:pPr>
              <a:lnSpc>
                <a:spcPct val="150000"/>
              </a:lnSpc>
            </a:pPr>
            <a:r>
              <a:rPr lang="en-US" altLang="zh-CN" dirty="0" smtClean="0"/>
              <a:t>1</a:t>
            </a:r>
            <a:r>
              <a:rPr lang="zh-CN" altLang="en-US" dirty="0" smtClean="0"/>
              <a:t>）造价控制相关资料一般保存到竣工结算完成</a:t>
            </a:r>
            <a:r>
              <a:rPr lang="zh-CN" altLang="en-US" dirty="0" smtClean="0"/>
              <a:t>后</a:t>
            </a:r>
            <a:endParaRPr lang="en-US" altLang="zh-CN" dirty="0" smtClean="0"/>
          </a:p>
          <a:p>
            <a:pPr>
              <a:lnSpc>
                <a:spcPct val="150000"/>
              </a:lnSpc>
            </a:pPr>
            <a:r>
              <a:rPr lang="en-US" altLang="zh-CN" dirty="0" smtClean="0"/>
              <a:t> </a:t>
            </a:r>
            <a:r>
              <a:rPr lang="en-US" altLang="zh-CN" dirty="0" smtClean="0"/>
              <a:t> </a:t>
            </a:r>
            <a:r>
              <a:rPr lang="zh-CN" altLang="en-US" dirty="0" smtClean="0"/>
              <a:t>   </a:t>
            </a:r>
            <a:r>
              <a:rPr lang="en-US" altLang="zh-CN" dirty="0" smtClean="0"/>
              <a:t>2 </a:t>
            </a:r>
            <a:r>
              <a:rPr lang="zh-CN" altLang="en-US" dirty="0" smtClean="0"/>
              <a:t>年。 </a:t>
            </a:r>
          </a:p>
          <a:p>
            <a:pPr>
              <a:lnSpc>
                <a:spcPct val="150000"/>
              </a:lnSpc>
            </a:pPr>
            <a:r>
              <a:rPr lang="en-US" altLang="zh-CN" dirty="0" smtClean="0"/>
              <a:t>2</a:t>
            </a:r>
            <a:r>
              <a:rPr lang="zh-CN" altLang="en-US" dirty="0" smtClean="0"/>
              <a:t>）监理单位对于造价控制认为有必要较长时间</a:t>
            </a:r>
            <a:r>
              <a:rPr lang="zh-CN" altLang="en-US" dirty="0" smtClean="0"/>
              <a:t>保</a:t>
            </a:r>
            <a:endParaRPr lang="en-US" altLang="zh-CN" dirty="0" smtClean="0"/>
          </a:p>
          <a:p>
            <a:pPr>
              <a:lnSpc>
                <a:spcPct val="150000"/>
              </a:lnSpc>
            </a:pPr>
            <a:r>
              <a:rPr lang="en-US" altLang="zh-CN" dirty="0" smtClean="0"/>
              <a:t> </a:t>
            </a:r>
            <a:r>
              <a:rPr lang="en-US" altLang="zh-CN" dirty="0" smtClean="0"/>
              <a:t>   </a:t>
            </a:r>
            <a:r>
              <a:rPr lang="zh-CN" altLang="en-US" dirty="0" smtClean="0"/>
              <a:t> 存</a:t>
            </a:r>
            <a:r>
              <a:rPr lang="zh-CN" altLang="en-US" dirty="0" smtClean="0"/>
              <a:t>的，由监理单位自行确定保</a:t>
            </a:r>
            <a:r>
              <a:rPr lang="zh-CN" altLang="en-US" dirty="0" smtClean="0"/>
              <a:t>存时</a:t>
            </a:r>
            <a:r>
              <a:rPr lang="zh-CN" altLang="en-US" dirty="0" smtClean="0"/>
              <a:t>间。</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980728"/>
            <a:ext cx="8229600" cy="5026563"/>
          </a:xfrm>
        </p:spPr>
        <p:txBody>
          <a:bodyPr/>
          <a:lstStyle/>
          <a:p>
            <a:pPr>
              <a:lnSpc>
                <a:spcPct val="150000"/>
              </a:lnSpc>
              <a:buNone/>
            </a:pPr>
            <a:r>
              <a:rPr lang="en-US" altLang="zh-CN" dirty="0" smtClean="0"/>
              <a:t>6.3.2    </a:t>
            </a:r>
            <a:r>
              <a:rPr lang="zh-CN" altLang="en-US" dirty="0" smtClean="0"/>
              <a:t>需要长期保存或 </a:t>
            </a:r>
            <a:r>
              <a:rPr lang="en-US" altLang="zh-CN" dirty="0" smtClean="0"/>
              <a:t>5 </a:t>
            </a:r>
            <a:r>
              <a:rPr lang="zh-CN" altLang="en-US" dirty="0" smtClean="0"/>
              <a:t>年以上保存期限的资料，必须保存纸质原件。 纸质版到保</a:t>
            </a:r>
            <a:r>
              <a:rPr lang="zh-CN" altLang="en-US" dirty="0" smtClean="0"/>
              <a:t>存期</a:t>
            </a:r>
            <a:r>
              <a:rPr lang="zh-CN" altLang="en-US" dirty="0" smtClean="0"/>
              <a:t>限后销毁前，监理单位认为有必要的宜保留原件扫描件。 </a:t>
            </a:r>
          </a:p>
          <a:p>
            <a:pPr>
              <a:lnSpc>
                <a:spcPct val="150000"/>
              </a:lnSpc>
              <a:buNone/>
            </a:pPr>
            <a:r>
              <a:rPr lang="en-US" altLang="zh-CN" dirty="0" smtClean="0"/>
              <a:t>6.3.3   </a:t>
            </a:r>
            <a:r>
              <a:rPr lang="zh-CN" altLang="en-US" dirty="0" smtClean="0"/>
              <a:t>工程监理单位应根据工程特点和有关规定，合理确定监理档案保存期限。 </a:t>
            </a:r>
          </a:p>
          <a:p>
            <a:pPr>
              <a:lnSpc>
                <a:spcPct val="150000"/>
              </a:lnSpc>
              <a:buNone/>
            </a:pPr>
            <a:r>
              <a:rPr lang="zh-CN" altLang="en-US" dirty="0" smtClean="0"/>
              <a:t>监理文件资料参考保存期限见表 </a:t>
            </a:r>
            <a:r>
              <a:rPr lang="en-US" altLang="zh-CN" dirty="0" smtClean="0"/>
              <a:t>6.3.1. </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457200" y="1196753"/>
            <a:ext cx="8229600" cy="457970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683188" y="1481138"/>
            <a:ext cx="7777624" cy="4525962"/>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683568" y="620688"/>
            <a:ext cx="7776865" cy="895350"/>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67543" y="692696"/>
            <a:ext cx="8280921" cy="823342"/>
          </a:xfrm>
          <a:prstGeom prst="rect">
            <a:avLst/>
          </a:prstGeom>
          <a:noFill/>
          <a:ln w="9525">
            <a:noFill/>
            <a:miter lim="800000"/>
            <a:headEnd/>
            <a:tailEnd/>
          </a:ln>
        </p:spPr>
      </p:pic>
      <p:pic>
        <p:nvPicPr>
          <p:cNvPr id="5123" name="Picture 3"/>
          <p:cNvPicPr>
            <a:picLocks noGrp="1" noChangeAspect="1" noChangeArrowheads="1"/>
          </p:cNvPicPr>
          <p:nvPr>
            <p:ph idx="1"/>
          </p:nvPr>
        </p:nvPicPr>
        <p:blipFill>
          <a:blip r:embed="rId3" cstate="print"/>
          <a:srcRect/>
          <a:stretch>
            <a:fillRect/>
          </a:stretch>
        </p:blipFill>
        <p:spPr bwMode="auto">
          <a:xfrm>
            <a:off x="467544" y="1484784"/>
            <a:ext cx="8280920" cy="3218584"/>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pic>
        <p:nvPicPr>
          <p:cNvPr id="6146" name="Picture 2"/>
          <p:cNvPicPr>
            <a:picLocks noChangeAspect="1" noChangeArrowheads="1"/>
          </p:cNvPicPr>
          <p:nvPr/>
        </p:nvPicPr>
        <p:blipFill>
          <a:blip r:embed="rId2" cstate="print"/>
          <a:srcRect/>
          <a:stretch>
            <a:fillRect/>
          </a:stretch>
        </p:blipFill>
        <p:spPr bwMode="auto">
          <a:xfrm>
            <a:off x="467544" y="548680"/>
            <a:ext cx="8208912" cy="895350"/>
          </a:xfrm>
          <a:prstGeom prst="rect">
            <a:avLst/>
          </a:prstGeom>
          <a:noFill/>
          <a:ln w="9525">
            <a:noFill/>
            <a:miter lim="800000"/>
            <a:headEnd/>
            <a:tailEnd/>
          </a:ln>
        </p:spPr>
      </p:pic>
      <p:pic>
        <p:nvPicPr>
          <p:cNvPr id="6147" name="Picture 3"/>
          <p:cNvPicPr>
            <a:picLocks noGrp="1" noChangeAspect="1" noChangeArrowheads="1"/>
          </p:cNvPicPr>
          <p:nvPr>
            <p:ph idx="1"/>
          </p:nvPr>
        </p:nvPicPr>
        <p:blipFill>
          <a:blip r:embed="rId3" cstate="print"/>
          <a:srcRect/>
          <a:stretch>
            <a:fillRect/>
          </a:stretch>
        </p:blipFill>
        <p:spPr bwMode="auto">
          <a:xfrm>
            <a:off x="467544" y="1412776"/>
            <a:ext cx="8229600" cy="1555262"/>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95536" y="620688"/>
            <a:ext cx="8352928" cy="885825"/>
          </a:xfrm>
          <a:prstGeom prst="rect">
            <a:avLst/>
          </a:prstGeom>
          <a:noFill/>
          <a:ln w="9525">
            <a:noFill/>
            <a:miter lim="800000"/>
            <a:headEnd/>
            <a:tailEnd/>
          </a:ln>
        </p:spPr>
      </p:pic>
      <p:pic>
        <p:nvPicPr>
          <p:cNvPr id="7171" name="Picture 3"/>
          <p:cNvPicPr>
            <a:picLocks noGrp="1" noChangeAspect="1" noChangeArrowheads="1"/>
          </p:cNvPicPr>
          <p:nvPr>
            <p:ph idx="1"/>
          </p:nvPr>
        </p:nvPicPr>
        <p:blipFill>
          <a:blip r:embed="rId3" cstate="print"/>
          <a:srcRect/>
          <a:stretch>
            <a:fillRect/>
          </a:stretch>
        </p:blipFill>
        <p:spPr bwMode="auto">
          <a:xfrm>
            <a:off x="395536" y="1484784"/>
            <a:ext cx="8352928" cy="4248150"/>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971600" y="836712"/>
            <a:ext cx="7277100" cy="666750"/>
          </a:xfrm>
          <a:prstGeom prst="rect">
            <a:avLst/>
          </a:prstGeom>
          <a:noFill/>
          <a:ln w="9525">
            <a:noFill/>
            <a:miter lim="800000"/>
            <a:headEnd/>
            <a:tailEnd/>
          </a:ln>
        </p:spPr>
      </p:pic>
      <p:pic>
        <p:nvPicPr>
          <p:cNvPr id="8195" name="Picture 3"/>
          <p:cNvPicPr>
            <a:picLocks noGrp="1" noChangeAspect="1" noChangeArrowheads="1"/>
          </p:cNvPicPr>
          <p:nvPr>
            <p:ph idx="1"/>
          </p:nvPr>
        </p:nvPicPr>
        <p:blipFill>
          <a:blip r:embed="rId3" cstate="print"/>
          <a:srcRect/>
          <a:stretch>
            <a:fillRect/>
          </a:stretch>
        </p:blipFill>
        <p:spPr bwMode="auto">
          <a:xfrm>
            <a:off x="971600" y="1481138"/>
            <a:ext cx="7272808" cy="4525962"/>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899592" y="908720"/>
            <a:ext cx="7277100" cy="657225"/>
          </a:xfrm>
          <a:prstGeom prst="rect">
            <a:avLst/>
          </a:prstGeom>
          <a:noFill/>
          <a:ln w="9525">
            <a:noFill/>
            <a:miter lim="800000"/>
            <a:headEnd/>
            <a:tailEnd/>
          </a:ln>
        </p:spPr>
      </p:pic>
      <p:pic>
        <p:nvPicPr>
          <p:cNvPr id="9219" name="Picture 3"/>
          <p:cNvPicPr>
            <a:picLocks noGrp="1" noChangeAspect="1" noChangeArrowheads="1"/>
          </p:cNvPicPr>
          <p:nvPr>
            <p:ph idx="1"/>
          </p:nvPr>
        </p:nvPicPr>
        <p:blipFill>
          <a:blip r:embed="rId3" cstate="print"/>
          <a:srcRect/>
          <a:stretch>
            <a:fillRect/>
          </a:stretch>
        </p:blipFill>
        <p:spPr bwMode="auto">
          <a:xfrm>
            <a:off x="899592" y="1484784"/>
            <a:ext cx="7277100" cy="427672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340768"/>
            <a:ext cx="8229600" cy="4968552"/>
          </a:xfrm>
        </p:spPr>
        <p:txBody>
          <a:bodyPr>
            <a:noAutofit/>
          </a:bodyPr>
          <a:lstStyle/>
          <a:p>
            <a:pPr>
              <a:buNone/>
            </a:pPr>
            <a:r>
              <a:rPr lang="en-US" altLang="zh-CN" sz="2800" dirty="0" smtClean="0"/>
              <a:t>3.0.1   </a:t>
            </a:r>
            <a:r>
              <a:rPr lang="zh-CN" altLang="en-US" sz="2800" dirty="0" smtClean="0">
                <a:solidFill>
                  <a:srgbClr val="00B050"/>
                </a:solidFill>
              </a:rPr>
              <a:t>监理单位应建立健全监理文件资料管理制度。 </a:t>
            </a:r>
          </a:p>
          <a:p>
            <a:pPr>
              <a:buNone/>
            </a:pPr>
            <a:r>
              <a:rPr lang="en-US" altLang="zh-CN" sz="2800" dirty="0" smtClean="0"/>
              <a:t>3.0.2    </a:t>
            </a:r>
            <a:r>
              <a:rPr lang="zh-CN" altLang="en-US" sz="2800" dirty="0" smtClean="0">
                <a:solidFill>
                  <a:srgbClr val="FF0000"/>
                </a:solidFill>
              </a:rPr>
              <a:t>总监理工程师为监理资料管理的第一责任人，全面负责监理资料的管理工作</a:t>
            </a:r>
            <a:r>
              <a:rPr lang="zh-CN" altLang="en-US" sz="2800" dirty="0" smtClean="0"/>
              <a:t>。 </a:t>
            </a:r>
          </a:p>
          <a:p>
            <a:pPr>
              <a:buNone/>
            </a:pPr>
            <a:r>
              <a:rPr lang="en-US" altLang="zh-CN" sz="2800" dirty="0" smtClean="0"/>
              <a:t>3.0.3    </a:t>
            </a:r>
            <a:r>
              <a:rPr lang="zh-CN" altLang="en-US" sz="2800" dirty="0" smtClean="0">
                <a:solidFill>
                  <a:srgbClr val="002060"/>
                </a:solidFill>
              </a:rPr>
              <a:t>项目监理机构应设专职或兼职的监理资料管理人员，及时整理、分类汇总监理</a:t>
            </a:r>
            <a:r>
              <a:rPr lang="zh-CN" altLang="en-US" sz="2800" dirty="0" smtClean="0">
                <a:solidFill>
                  <a:srgbClr val="002060"/>
                </a:solidFill>
              </a:rPr>
              <a:t>文件</a:t>
            </a:r>
            <a:r>
              <a:rPr lang="zh-CN" altLang="en-US" sz="2800" dirty="0" smtClean="0">
                <a:solidFill>
                  <a:srgbClr val="002060"/>
                </a:solidFill>
              </a:rPr>
              <a:t>资料，并应按规定组卷，形成监理档案，并应在项目结束后向有关单位、部门移交</a:t>
            </a:r>
            <a:r>
              <a:rPr lang="zh-CN" altLang="en-US" sz="2800" dirty="0" smtClean="0">
                <a:solidFill>
                  <a:srgbClr val="002060"/>
                </a:solidFill>
              </a:rPr>
              <a:t>需要</a:t>
            </a:r>
            <a:r>
              <a:rPr lang="zh-CN" altLang="en-US" sz="2800" dirty="0" smtClean="0">
                <a:solidFill>
                  <a:srgbClr val="002060"/>
                </a:solidFill>
              </a:rPr>
              <a:t>存档的监理文件资料</a:t>
            </a:r>
            <a:r>
              <a:rPr lang="zh-CN" altLang="en-US" sz="2800" dirty="0" smtClean="0"/>
              <a:t>。 </a:t>
            </a:r>
          </a:p>
          <a:p>
            <a:pPr>
              <a:buNone/>
            </a:pPr>
            <a:r>
              <a:rPr lang="en-US" altLang="zh-CN" sz="2800" dirty="0" smtClean="0"/>
              <a:t>3.0.4    </a:t>
            </a:r>
            <a:r>
              <a:rPr lang="zh-CN" altLang="en-US" sz="2800" dirty="0" smtClean="0"/>
              <a:t>监理资料应反映工程实际情况和监理履职情况，并应与工程进度同步形成、收</a:t>
            </a:r>
            <a:r>
              <a:rPr lang="zh-CN" altLang="en-US" sz="2800" dirty="0" smtClean="0"/>
              <a:t>集和</a:t>
            </a:r>
            <a:r>
              <a:rPr lang="zh-CN" altLang="en-US" sz="2800" dirty="0" smtClean="0"/>
              <a:t>整理。</a:t>
            </a:r>
            <a:endParaRPr lang="zh-CN" altLang="en-US" sz="2800" dirty="0"/>
          </a:p>
        </p:txBody>
      </p:sp>
      <p:sp>
        <p:nvSpPr>
          <p:cNvPr id="3" name="标题 2"/>
          <p:cNvSpPr>
            <a:spLocks noGrp="1"/>
          </p:cNvSpPr>
          <p:nvPr>
            <p:ph type="title"/>
          </p:nvPr>
        </p:nvSpPr>
        <p:spPr/>
        <p:txBody>
          <a:bodyPr/>
          <a:lstStyle/>
          <a:p>
            <a:r>
              <a:rPr lang="en-US" altLang="zh-CN" dirty="0" smtClean="0"/>
              <a:t>3   </a:t>
            </a:r>
            <a:r>
              <a:rPr lang="zh-CN" altLang="en-US" dirty="0" smtClean="0"/>
              <a:t>基本规定</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971600" y="836712"/>
            <a:ext cx="7267575" cy="666750"/>
          </a:xfrm>
          <a:prstGeom prst="rect">
            <a:avLst/>
          </a:prstGeom>
          <a:noFill/>
          <a:ln w="9525">
            <a:noFill/>
            <a:miter lim="800000"/>
            <a:headEnd/>
            <a:tailEnd/>
          </a:ln>
        </p:spPr>
      </p:pic>
      <p:pic>
        <p:nvPicPr>
          <p:cNvPr id="10243" name="Picture 3"/>
          <p:cNvPicPr>
            <a:picLocks noGrp="1" noChangeAspect="1" noChangeArrowheads="1"/>
          </p:cNvPicPr>
          <p:nvPr>
            <p:ph idx="1"/>
          </p:nvPr>
        </p:nvPicPr>
        <p:blipFill>
          <a:blip r:embed="rId3" cstate="print"/>
          <a:srcRect/>
          <a:stretch>
            <a:fillRect/>
          </a:stretch>
        </p:blipFill>
        <p:spPr bwMode="auto">
          <a:xfrm>
            <a:off x="971600" y="1481138"/>
            <a:ext cx="7272807" cy="5044206"/>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043608" y="908720"/>
            <a:ext cx="7267575" cy="638175"/>
          </a:xfrm>
          <a:prstGeom prst="rect">
            <a:avLst/>
          </a:prstGeom>
          <a:noFill/>
          <a:ln w="9525">
            <a:noFill/>
            <a:miter lim="800000"/>
            <a:headEnd/>
            <a:tailEnd/>
          </a:ln>
        </p:spPr>
      </p:pic>
      <p:pic>
        <p:nvPicPr>
          <p:cNvPr id="11267" name="Picture 3"/>
          <p:cNvPicPr>
            <a:picLocks noGrp="1" noChangeAspect="1" noChangeArrowheads="1"/>
          </p:cNvPicPr>
          <p:nvPr>
            <p:ph idx="1"/>
          </p:nvPr>
        </p:nvPicPr>
        <p:blipFill>
          <a:blip r:embed="rId3" cstate="print"/>
          <a:srcRect/>
          <a:stretch>
            <a:fillRect/>
          </a:stretch>
        </p:blipFill>
        <p:spPr bwMode="auto">
          <a:xfrm>
            <a:off x="1043608" y="1484784"/>
            <a:ext cx="7286625" cy="1123950"/>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cstate="print"/>
          <a:srcRect/>
          <a:stretch>
            <a:fillRect/>
          </a:stretch>
        </p:blipFill>
        <p:spPr bwMode="auto">
          <a:xfrm>
            <a:off x="923925" y="2739231"/>
            <a:ext cx="7296150" cy="2009775"/>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971600" y="2132856"/>
            <a:ext cx="7258050" cy="657225"/>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cstate="print"/>
          <a:srcRect/>
          <a:stretch>
            <a:fillRect/>
          </a:stretch>
        </p:blipFill>
        <p:spPr bwMode="auto">
          <a:xfrm>
            <a:off x="1115616" y="1481138"/>
            <a:ext cx="7272807" cy="4525962"/>
          </a:xfrm>
          <a:prstGeom prst="rect">
            <a:avLst/>
          </a:prstGeom>
          <a:noFill/>
          <a:ln w="9525">
            <a:noFill/>
            <a:miter lim="800000"/>
            <a:headEnd/>
            <a:tailEnd/>
          </a:ln>
        </p:spPr>
      </p:pic>
      <p:pic>
        <p:nvPicPr>
          <p:cNvPr id="13315" name="Picture 3"/>
          <p:cNvPicPr>
            <a:picLocks noChangeAspect="1" noChangeArrowheads="1"/>
          </p:cNvPicPr>
          <p:nvPr/>
        </p:nvPicPr>
        <p:blipFill>
          <a:blip r:embed="rId3" cstate="print"/>
          <a:srcRect/>
          <a:stretch>
            <a:fillRect/>
          </a:stretch>
        </p:blipFill>
        <p:spPr bwMode="auto">
          <a:xfrm>
            <a:off x="1115616" y="908720"/>
            <a:ext cx="7258050" cy="657225"/>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pic>
        <p:nvPicPr>
          <p:cNvPr id="14338" name="Picture 2"/>
          <p:cNvPicPr>
            <a:picLocks noGrp="1" noChangeAspect="1" noChangeArrowheads="1"/>
          </p:cNvPicPr>
          <p:nvPr>
            <p:ph idx="1"/>
          </p:nvPr>
        </p:nvPicPr>
        <p:blipFill>
          <a:blip r:embed="rId2" cstate="print"/>
          <a:srcRect/>
          <a:stretch>
            <a:fillRect/>
          </a:stretch>
        </p:blipFill>
        <p:spPr bwMode="auto">
          <a:xfrm>
            <a:off x="919162" y="1991519"/>
            <a:ext cx="7305675" cy="3505200"/>
          </a:xfrm>
          <a:prstGeom prst="rect">
            <a:avLst/>
          </a:prstGeom>
          <a:noFill/>
          <a:ln w="9525">
            <a:noFill/>
            <a:miter lim="800000"/>
            <a:headEnd/>
            <a:tailEnd/>
          </a:ln>
        </p:spPr>
      </p:pic>
      <p:pic>
        <p:nvPicPr>
          <p:cNvPr id="14339" name="Picture 3"/>
          <p:cNvPicPr>
            <a:picLocks noChangeAspect="1" noChangeArrowheads="1"/>
          </p:cNvPicPr>
          <p:nvPr/>
        </p:nvPicPr>
        <p:blipFill>
          <a:blip r:embed="rId3" cstate="print"/>
          <a:srcRect/>
          <a:stretch>
            <a:fillRect/>
          </a:stretch>
        </p:blipFill>
        <p:spPr bwMode="auto">
          <a:xfrm>
            <a:off x="971600" y="1340768"/>
            <a:ext cx="7258050" cy="657225"/>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smtClean="0"/>
          </a:p>
          <a:p>
            <a:endParaRPr lang="en-US" altLang="zh-CN" dirty="0" smtClean="0"/>
          </a:p>
          <a:p>
            <a:r>
              <a:rPr lang="en-US" altLang="zh-CN" dirty="0" smtClean="0"/>
              <a:t> </a:t>
            </a:r>
            <a:r>
              <a:rPr lang="en-US" altLang="zh-CN" dirty="0" smtClean="0"/>
              <a:t>                     </a:t>
            </a:r>
            <a:r>
              <a:rPr lang="zh-CN" altLang="en-US" sz="4000" dirty="0" smtClean="0"/>
              <a:t>结束，谢谢！</a:t>
            </a:r>
            <a:endParaRPr lang="en-US" altLang="zh-CN" sz="4000" dirty="0" smtClean="0"/>
          </a:p>
          <a:p>
            <a:r>
              <a:rPr lang="en-US" altLang="zh-CN" sz="4000" dirty="0" smtClean="0"/>
              <a:t> </a:t>
            </a:r>
            <a:r>
              <a:rPr lang="en-US" altLang="zh-CN" sz="4000" dirty="0" smtClean="0"/>
              <a:t>             2020</a:t>
            </a:r>
            <a:r>
              <a:rPr lang="zh-CN" altLang="en-US" sz="4000" dirty="0" smtClean="0"/>
              <a:t>年</a:t>
            </a:r>
            <a:r>
              <a:rPr lang="en-US" altLang="zh-CN" sz="4000" dirty="0" smtClean="0"/>
              <a:t>12</a:t>
            </a:r>
            <a:r>
              <a:rPr lang="zh-CN" altLang="en-US" sz="4000" dirty="0" smtClean="0"/>
              <a:t>月</a:t>
            </a:r>
            <a:endParaRPr lang="zh-CN" altLang="en-US"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548680"/>
            <a:ext cx="8229600" cy="5458611"/>
          </a:xfrm>
          <a:solidFill>
            <a:schemeClr val="bg1"/>
          </a:solidFill>
        </p:spPr>
        <p:txBody>
          <a:bodyPr>
            <a:normAutofit/>
          </a:bodyPr>
          <a:lstStyle/>
          <a:p>
            <a:pPr>
              <a:buNone/>
            </a:pPr>
            <a:r>
              <a:rPr lang="en-US" altLang="zh-CN" sz="3200" dirty="0" smtClean="0"/>
              <a:t>3.0.5   </a:t>
            </a:r>
            <a:r>
              <a:rPr lang="zh-CN" altLang="en-US" sz="3200" dirty="0" smtClean="0">
                <a:solidFill>
                  <a:srgbClr val="FF0000"/>
                </a:solidFill>
              </a:rPr>
              <a:t>监理资料应真实、准确、完整、有效，具有可追溯性</a:t>
            </a:r>
            <a:r>
              <a:rPr lang="zh-CN" altLang="en-US" sz="3200" dirty="0" smtClean="0"/>
              <a:t>。由多方共同形成的文件</a:t>
            </a:r>
            <a:r>
              <a:rPr lang="zh-CN" altLang="en-US" sz="3200" dirty="0" smtClean="0"/>
              <a:t>资料</a:t>
            </a:r>
            <a:r>
              <a:rPr lang="zh-CN" altLang="en-US" sz="3200" dirty="0" smtClean="0"/>
              <a:t>，各方应分别对各自文件资料的真实性负责。 </a:t>
            </a:r>
          </a:p>
          <a:p>
            <a:pPr>
              <a:buNone/>
            </a:pPr>
            <a:r>
              <a:rPr lang="en-US" altLang="zh-CN" sz="3200" dirty="0" smtClean="0"/>
              <a:t>3.0.6   </a:t>
            </a:r>
            <a:r>
              <a:rPr lang="zh-CN" altLang="en-US" sz="3200" dirty="0" smtClean="0"/>
              <a:t>监理资料应符合地方或行业关于工程资料的相关规定， 并满足工程档案管理的</a:t>
            </a:r>
            <a:r>
              <a:rPr lang="zh-CN" altLang="en-US" sz="3200" dirty="0" smtClean="0"/>
              <a:t>相关</a:t>
            </a:r>
            <a:r>
              <a:rPr lang="zh-CN" altLang="en-US" sz="3200" dirty="0" smtClean="0"/>
              <a:t>要求。 </a:t>
            </a:r>
          </a:p>
          <a:p>
            <a:pPr>
              <a:buNone/>
            </a:pPr>
            <a:r>
              <a:rPr lang="en-US" altLang="zh-CN" sz="3200" dirty="0" smtClean="0"/>
              <a:t>3.0.7    </a:t>
            </a:r>
            <a:r>
              <a:rPr lang="zh-CN" altLang="en-US" sz="3200" dirty="0" smtClean="0">
                <a:solidFill>
                  <a:srgbClr val="0070C0"/>
                </a:solidFill>
              </a:rPr>
              <a:t>项目监理机构宜采用信息技术进行监理资料管理</a:t>
            </a:r>
            <a:r>
              <a:rPr lang="zh-CN" altLang="en-US" sz="3200" dirty="0" smtClean="0"/>
              <a:t>。</a:t>
            </a:r>
            <a:endParaRPr lang="zh-CN" alt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a:lnSpc>
                <a:spcPct val="150000"/>
              </a:lnSpc>
              <a:buNone/>
            </a:pPr>
            <a:r>
              <a:rPr lang="en-US" altLang="zh-CN" sz="2800" b="1" dirty="0" smtClean="0"/>
              <a:t>4.1   </a:t>
            </a:r>
            <a:r>
              <a:rPr lang="zh-CN" altLang="en-US" sz="2800" b="1" dirty="0" smtClean="0"/>
              <a:t>总监理工程师的资料管理职</a:t>
            </a:r>
            <a:r>
              <a:rPr lang="zh-CN" altLang="en-US" sz="2800" b="1" dirty="0" smtClean="0"/>
              <a:t>责</a:t>
            </a:r>
            <a:endParaRPr lang="en-US" altLang="zh-CN" sz="2800" b="1" dirty="0" smtClean="0"/>
          </a:p>
          <a:p>
            <a:pPr>
              <a:lnSpc>
                <a:spcPct val="150000"/>
              </a:lnSpc>
              <a:buNone/>
            </a:pPr>
            <a:r>
              <a:rPr lang="en-US" altLang="zh-CN" sz="2800" dirty="0" smtClean="0"/>
              <a:t>4.1.1    </a:t>
            </a:r>
            <a:r>
              <a:rPr lang="zh-CN" altLang="en-US" sz="2800" dirty="0" smtClean="0"/>
              <a:t>明确项目监理机构各岗位人员的监理资料管理职责， 确定专职或兼职监理资料</a:t>
            </a:r>
            <a:r>
              <a:rPr lang="zh-CN" altLang="en-US" sz="2800" dirty="0" smtClean="0"/>
              <a:t>管理</a:t>
            </a:r>
            <a:r>
              <a:rPr lang="zh-CN" altLang="en-US" sz="2800" dirty="0" smtClean="0"/>
              <a:t>人员。 </a:t>
            </a:r>
          </a:p>
          <a:p>
            <a:pPr>
              <a:lnSpc>
                <a:spcPct val="150000"/>
              </a:lnSpc>
              <a:buNone/>
            </a:pPr>
            <a:r>
              <a:rPr lang="en-US" altLang="zh-CN" sz="2800" dirty="0" smtClean="0"/>
              <a:t>4.1.2    </a:t>
            </a:r>
            <a:r>
              <a:rPr lang="zh-CN" altLang="en-US" sz="2800" dirty="0" smtClean="0"/>
              <a:t>组织编写监理规划、监理月报、工程质量评估报告、监理工作总结，审批监理</a:t>
            </a:r>
            <a:r>
              <a:rPr lang="zh-CN" altLang="en-US" sz="2800" dirty="0" smtClean="0"/>
              <a:t>实施</a:t>
            </a:r>
            <a:r>
              <a:rPr lang="zh-CN" altLang="en-US" sz="2800" dirty="0" smtClean="0"/>
              <a:t>细则。  </a:t>
            </a:r>
          </a:p>
          <a:p>
            <a:pPr>
              <a:lnSpc>
                <a:spcPct val="150000"/>
              </a:lnSpc>
              <a:buNone/>
            </a:pPr>
            <a:r>
              <a:rPr lang="en-US" altLang="zh-CN" sz="2800" dirty="0" smtClean="0"/>
              <a:t>4.1.3   </a:t>
            </a:r>
            <a:r>
              <a:rPr lang="zh-CN" altLang="en-US" sz="2800" dirty="0" smtClean="0"/>
              <a:t>签发工程开工令、工程暂停令、工程复工令、监理报告、工程款支付证书、竣</a:t>
            </a:r>
            <a:r>
              <a:rPr lang="zh-CN" altLang="en-US" sz="2800" dirty="0" smtClean="0"/>
              <a:t>工移</a:t>
            </a:r>
            <a:r>
              <a:rPr lang="zh-CN" altLang="en-US" sz="2800" dirty="0" smtClean="0"/>
              <a:t>交证书。 </a:t>
            </a:r>
            <a:endParaRPr lang="zh-CN" altLang="en-US" sz="2800" dirty="0"/>
          </a:p>
        </p:txBody>
      </p:sp>
      <p:sp>
        <p:nvSpPr>
          <p:cNvPr id="3" name="标题 2"/>
          <p:cNvSpPr>
            <a:spLocks noGrp="1"/>
          </p:cNvSpPr>
          <p:nvPr>
            <p:ph type="title"/>
          </p:nvPr>
        </p:nvSpPr>
        <p:spPr/>
        <p:txBody>
          <a:bodyPr/>
          <a:lstStyle/>
          <a:p>
            <a:r>
              <a:rPr lang="en-US" altLang="zh-CN" dirty="0" smtClean="0"/>
              <a:t>4   </a:t>
            </a:r>
            <a:r>
              <a:rPr lang="zh-CN" altLang="en-US" dirty="0" smtClean="0"/>
              <a:t>监理资料管理职责</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472</TotalTime>
  <Words>11202</Words>
  <Application>Microsoft Office PowerPoint</Application>
  <PresentationFormat>全屏显示(4:3)</PresentationFormat>
  <Paragraphs>254</Paragraphs>
  <Slides>75</Slides>
  <Notes>0</Notes>
  <HiddenSlides>0</HiddenSlides>
  <MMClips>0</MMClips>
  <ScaleCrop>false</ScaleCrop>
  <HeadingPairs>
    <vt:vector size="4" baseType="variant">
      <vt:variant>
        <vt:lpstr>主题</vt:lpstr>
      </vt:variant>
      <vt:variant>
        <vt:i4>1</vt:i4>
      </vt:variant>
      <vt:variant>
        <vt:lpstr>幻灯片标题</vt:lpstr>
      </vt:variant>
      <vt:variant>
        <vt:i4>75</vt:i4>
      </vt:variant>
    </vt:vector>
  </HeadingPairs>
  <TitlesOfParts>
    <vt:vector size="76" baseType="lpstr">
      <vt:lpstr>聚合</vt:lpstr>
      <vt:lpstr>工程监理资料管理标准（试行）</vt:lpstr>
      <vt:lpstr>幻灯片 2</vt:lpstr>
      <vt:lpstr>1   总则</vt:lpstr>
      <vt:lpstr>2   术语</vt:lpstr>
      <vt:lpstr>幻灯片 5</vt:lpstr>
      <vt:lpstr>幻灯片 6</vt:lpstr>
      <vt:lpstr>3   基本规定</vt:lpstr>
      <vt:lpstr>幻灯片 8</vt:lpstr>
      <vt:lpstr>4   监理资料管理职责</vt:lpstr>
      <vt:lpstr>幻灯片 10</vt:lpstr>
      <vt:lpstr>幻灯片 11</vt:lpstr>
      <vt:lpstr>幻灯片 12</vt:lpstr>
      <vt:lpstr>幻灯片 13</vt:lpstr>
      <vt:lpstr>幻灯片 14</vt:lpstr>
      <vt:lpstr>幻灯片 15</vt:lpstr>
      <vt:lpstr>5   监理资料管理要求</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6 监理资料管理与归档 </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工程监理资料管理标准（试行）</dc:title>
  <dc:creator>Administrator</dc:creator>
  <cp:lastModifiedBy>Administrator</cp:lastModifiedBy>
  <cp:revision>82</cp:revision>
  <dcterms:created xsi:type="dcterms:W3CDTF">2020-12-01T02:14:54Z</dcterms:created>
  <dcterms:modified xsi:type="dcterms:W3CDTF">2020-12-01T10:07:44Z</dcterms:modified>
</cp:coreProperties>
</file>