
<file path=[Content_Types].xml><?xml version="1.0" encoding="utf-8"?>
<Types xmlns="http://schemas.openxmlformats.org/package/2006/content-types">
  <Default Extension="wdp" ContentType="image/vnd.ms-photo"/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8"/>
  </p:notesMasterIdLst>
  <p:sldIdLst>
    <p:sldId id="582" r:id="rId4"/>
    <p:sldId id="759" r:id="rId5"/>
    <p:sldId id="760" r:id="rId6"/>
    <p:sldId id="689" r:id="rId7"/>
    <p:sldId id="690" r:id="rId8"/>
    <p:sldId id="691" r:id="rId9"/>
    <p:sldId id="692" r:id="rId10"/>
    <p:sldId id="693" r:id="rId11"/>
    <p:sldId id="694" r:id="rId12"/>
    <p:sldId id="695" r:id="rId13"/>
    <p:sldId id="696" r:id="rId14"/>
    <p:sldId id="697" r:id="rId15"/>
    <p:sldId id="698" r:id="rId16"/>
    <p:sldId id="699" r:id="rId17"/>
    <p:sldId id="700" r:id="rId18"/>
    <p:sldId id="583" r:id="rId19"/>
    <p:sldId id="776" r:id="rId20"/>
    <p:sldId id="612" r:id="rId21"/>
    <p:sldId id="635" r:id="rId22"/>
    <p:sldId id="637" r:id="rId23"/>
    <p:sldId id="636" r:id="rId24"/>
    <p:sldId id="638" r:id="rId25"/>
    <p:sldId id="771" r:id="rId26"/>
    <p:sldId id="54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2" clrIdx="0"/>
  <p:cmAuthor id="2" name="xb21cn" initials="xb21cn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6B2"/>
    <a:srgbClr val="309ED8"/>
    <a:srgbClr val="00ADEE"/>
    <a:srgbClr val="309DD7"/>
    <a:srgbClr val="23245B"/>
    <a:srgbClr val="584FD7"/>
    <a:srgbClr val="2E75B6"/>
    <a:srgbClr val="5F9ED7"/>
    <a:srgbClr val="F2F2F2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614" autoAdjust="0"/>
    <p:restoredTop sz="94087" autoAdjust="0"/>
  </p:normalViewPr>
  <p:slideViewPr>
    <p:cSldViewPr snapToGrid="0">
      <p:cViewPr varScale="1">
        <p:scale>
          <a:sx n="90" d="100"/>
          <a:sy n="90" d="100"/>
        </p:scale>
        <p:origin x="-642" y="-108"/>
      </p:cViewPr>
      <p:guideLst>
        <p:guide orient="horz" pos="2112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84C42-0B9A-428A-9A5D-F172AAEBF129}" type="doc">
      <dgm:prSet loTypeId="urn:microsoft.com/office/officeart/2005/8/layout/radial5" loCatId="cycle" qsTypeId="urn:microsoft.com/office/officeart/2005/8/quickstyle/3d1#2" qsCatId="3D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A81DE5DF-B986-4F57-AD61-72AAE0B57208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深化设计</a:t>
          </a:r>
        </a:p>
      </dgm:t>
    </dgm:pt>
    <dgm:pt modelId="{B8D2DFFA-9448-484C-A061-C510FB3B49FA}" cxnId="{51598F1A-EBCD-4EE1-8045-67E6FDAAB036}" type="parTrans">
      <dgm:prSet/>
      <dgm:spPr/>
      <dgm:t>
        <a:bodyPr/>
        <a:lstStyle/>
        <a:p>
          <a:endParaRPr lang="zh-CN" altLang="en-US"/>
        </a:p>
      </dgm:t>
    </dgm:pt>
    <dgm:pt modelId="{19745D26-C402-428D-BBA0-AAF6543A939E}" cxnId="{51598F1A-EBCD-4EE1-8045-67E6FDAAB036}" type="sibTrans">
      <dgm:prSet/>
      <dgm:spPr/>
      <dgm:t>
        <a:bodyPr/>
        <a:lstStyle/>
        <a:p>
          <a:endParaRPr lang="zh-CN" altLang="en-US"/>
        </a:p>
      </dgm:t>
    </dgm:pt>
    <dgm:pt modelId="{34148054-D60D-4FC1-9118-08924C8E12FF}">
      <dgm:prSet phldrT="[文本]" custT="1"/>
      <dgm:spPr/>
      <dgm:t>
        <a:bodyPr/>
        <a:lstStyle/>
        <a:p>
          <a:r>
            <a:rPr lang="zh-CN" altLang="en-US" sz="1300" dirty="0">
              <a:solidFill>
                <a:schemeClr val="tx2"/>
              </a:solidFill>
            </a:rPr>
            <a:t>建筑设计</a:t>
          </a:r>
        </a:p>
      </dgm:t>
    </dgm:pt>
    <dgm:pt modelId="{64834869-1834-4D3A-BC0D-05B8C6A01BE4}" cxnId="{4F112CDD-3315-444E-BF7C-CDBAEADF1593}" type="parTrans">
      <dgm:prSet/>
      <dgm:spPr/>
      <dgm:t>
        <a:bodyPr/>
        <a:lstStyle/>
        <a:p>
          <a:endParaRPr lang="zh-CN" altLang="en-US"/>
        </a:p>
      </dgm:t>
    </dgm:pt>
    <dgm:pt modelId="{20CF64D8-1E83-4AA6-932E-52A184927932}" cxnId="{4F112CDD-3315-444E-BF7C-CDBAEADF1593}" type="sibTrans">
      <dgm:prSet/>
      <dgm:spPr/>
      <dgm:t>
        <a:bodyPr/>
        <a:lstStyle/>
        <a:p>
          <a:endParaRPr lang="zh-CN" altLang="en-US"/>
        </a:p>
      </dgm:t>
    </dgm:pt>
    <dgm:pt modelId="{32F81F2F-BA75-475B-9403-B2F46568AAAA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结构设计</a:t>
          </a:r>
        </a:p>
      </dgm:t>
    </dgm:pt>
    <dgm:pt modelId="{AEDE53BD-214F-48D8-9904-FA37C4C9CE3D}" cxnId="{4C0D9D71-69C5-4E1F-A601-91A2F2EC8A10}" type="parTrans">
      <dgm:prSet/>
      <dgm:spPr/>
      <dgm:t>
        <a:bodyPr/>
        <a:lstStyle/>
        <a:p>
          <a:endParaRPr lang="zh-CN" altLang="en-US"/>
        </a:p>
      </dgm:t>
    </dgm:pt>
    <dgm:pt modelId="{C84AA896-BFA8-4139-BBCE-82E8EAF25A96}" cxnId="{4C0D9D71-69C5-4E1F-A601-91A2F2EC8A10}" type="sibTrans">
      <dgm:prSet/>
      <dgm:spPr/>
      <dgm:t>
        <a:bodyPr/>
        <a:lstStyle/>
        <a:p>
          <a:endParaRPr lang="zh-CN" altLang="en-US"/>
        </a:p>
      </dgm:t>
    </dgm:pt>
    <dgm:pt modelId="{2D9C1564-8FE3-4BC3-AF1C-3D35C1945F92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机电设计</a:t>
          </a:r>
        </a:p>
      </dgm:t>
    </dgm:pt>
    <dgm:pt modelId="{F03E7CB8-6441-4A1C-8370-2A3539DEADB4}" cxnId="{6BF77E64-82FA-4C0B-93F9-366142524047}" type="parTrans">
      <dgm:prSet/>
      <dgm:spPr/>
      <dgm:t>
        <a:bodyPr/>
        <a:lstStyle/>
        <a:p>
          <a:endParaRPr lang="zh-CN" altLang="en-US"/>
        </a:p>
      </dgm:t>
    </dgm:pt>
    <dgm:pt modelId="{7D55DFFB-489B-4263-A70E-5CF976773CA2}" cxnId="{6BF77E64-82FA-4C0B-93F9-366142524047}" type="sibTrans">
      <dgm:prSet/>
      <dgm:spPr/>
      <dgm:t>
        <a:bodyPr/>
        <a:lstStyle/>
        <a:p>
          <a:endParaRPr lang="zh-CN" altLang="en-US"/>
        </a:p>
      </dgm:t>
    </dgm:pt>
    <dgm:pt modelId="{424D1DC7-451D-4FC7-9257-B10D0F8C56D4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精装设计</a:t>
          </a:r>
        </a:p>
      </dgm:t>
    </dgm:pt>
    <dgm:pt modelId="{C8226D7B-236C-4164-A9F0-C46B1979A1DA}" cxnId="{D021C6A5-4689-4C00-92BA-3AD9863BA6C5}" type="parTrans">
      <dgm:prSet/>
      <dgm:spPr/>
      <dgm:t>
        <a:bodyPr/>
        <a:lstStyle/>
        <a:p>
          <a:endParaRPr lang="zh-CN" altLang="en-US"/>
        </a:p>
      </dgm:t>
    </dgm:pt>
    <dgm:pt modelId="{421A3339-7536-4E13-8368-E1543C674B21}" cxnId="{D021C6A5-4689-4C00-92BA-3AD9863BA6C5}" type="sibTrans">
      <dgm:prSet/>
      <dgm:spPr/>
      <dgm:t>
        <a:bodyPr/>
        <a:lstStyle/>
        <a:p>
          <a:endParaRPr lang="zh-CN" altLang="en-US"/>
        </a:p>
      </dgm:t>
    </dgm:pt>
    <dgm:pt modelId="{DD48EE24-EA65-4E15-873D-06553FD8B8CF}">
      <dgm:prSet phldrT="[文本]" custT="1"/>
      <dgm:spPr/>
      <dgm:t>
        <a:bodyPr/>
        <a:lstStyle/>
        <a:p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其他</a:t>
          </a:r>
        </a:p>
      </dgm:t>
    </dgm:pt>
    <dgm:pt modelId="{4A6CA4B4-A220-4F56-8B34-DC89B4B033D4}" cxnId="{95B15C17-1B41-4745-B89A-388C2E3963BB}" type="parTrans">
      <dgm:prSet/>
      <dgm:spPr/>
      <dgm:t>
        <a:bodyPr/>
        <a:lstStyle/>
        <a:p>
          <a:endParaRPr lang="zh-CN" altLang="en-US"/>
        </a:p>
      </dgm:t>
    </dgm:pt>
    <dgm:pt modelId="{E0427A05-7DB2-44A9-A305-C96D0F8F8EFC}" cxnId="{95B15C17-1B41-4745-B89A-388C2E3963BB}" type="sibTrans">
      <dgm:prSet/>
      <dgm:spPr/>
      <dgm:t>
        <a:bodyPr/>
        <a:lstStyle/>
        <a:p>
          <a:endParaRPr lang="zh-CN" altLang="en-US"/>
        </a:p>
      </dgm:t>
    </dgm:pt>
    <dgm:pt modelId="{533B53CA-C603-4F12-8C85-118434953AD6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部品设计</a:t>
          </a:r>
        </a:p>
      </dgm:t>
    </dgm:pt>
    <dgm:pt modelId="{417D5E44-C80E-4C91-8F64-F98840637E57}" cxnId="{9C8CB933-175A-4ADA-83D1-D6FC4E2795EF}" type="parTrans">
      <dgm:prSet/>
      <dgm:spPr/>
      <dgm:t>
        <a:bodyPr/>
        <a:lstStyle/>
        <a:p>
          <a:endParaRPr lang="zh-CN" altLang="en-US"/>
        </a:p>
      </dgm:t>
    </dgm:pt>
    <dgm:pt modelId="{5C83140D-2BAD-4B90-88D5-49E3CDE9A053}" cxnId="{9C8CB933-175A-4ADA-83D1-D6FC4E2795EF}" type="sibTrans">
      <dgm:prSet/>
      <dgm:spPr/>
      <dgm:t>
        <a:bodyPr/>
        <a:lstStyle/>
        <a:p>
          <a:endParaRPr lang="zh-CN" altLang="en-US"/>
        </a:p>
      </dgm:t>
    </dgm:pt>
    <dgm:pt modelId="{F99EAECC-898C-4BAA-997B-7315BE3B1003}">
      <dgm:prSet phldrT="[文本]" custT="1"/>
      <dgm:spPr/>
      <dgm:t>
        <a:bodyPr/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1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施工组织设计</a:t>
          </a:r>
        </a:p>
      </dgm:t>
    </dgm:pt>
    <dgm:pt modelId="{715849BA-D372-46AA-A5AE-6CF6AA0A1128}" cxnId="{997BCCCA-656B-4A43-8A20-ACBB812810BF}" type="parTrans">
      <dgm:prSet/>
      <dgm:spPr/>
      <dgm:t>
        <a:bodyPr/>
        <a:lstStyle/>
        <a:p>
          <a:endParaRPr lang="zh-CN" altLang="en-US"/>
        </a:p>
      </dgm:t>
    </dgm:pt>
    <dgm:pt modelId="{60C0E95A-5B5D-4BC4-8AA1-6BE1B5E231CF}" cxnId="{997BCCCA-656B-4A43-8A20-ACBB812810BF}" type="sibTrans">
      <dgm:prSet/>
      <dgm:spPr/>
      <dgm:t>
        <a:bodyPr/>
        <a:lstStyle/>
        <a:p>
          <a:endParaRPr lang="zh-CN" altLang="en-US"/>
        </a:p>
      </dgm:t>
    </dgm:pt>
    <dgm:pt modelId="{D574B747-9BE6-46B2-AF62-7987553D2C26}">
      <dgm:prSet phldrT="[文本]" custT="1"/>
      <dgm:spPr/>
      <dgm:t>
        <a:bodyPr/>
        <a:lstStyle/>
        <a:p>
          <a:r>
            <a:rPr lang="zh-CN" altLang="en-US" sz="1300" dirty="0">
              <a:solidFill>
                <a:schemeClr val="tx1"/>
              </a:solidFill>
            </a:rPr>
            <a:t>构件加工</a:t>
          </a:r>
        </a:p>
      </dgm:t>
    </dgm:pt>
    <dgm:pt modelId="{DAF694C7-8FAB-45D4-B5FB-599C178156A5}" cxnId="{D1575FD9-4C53-4169-97E5-BF30E0F0FEDC}" type="parTrans">
      <dgm:prSet/>
      <dgm:spPr/>
      <dgm:t>
        <a:bodyPr/>
        <a:lstStyle/>
        <a:p>
          <a:endParaRPr lang="zh-CN" altLang="en-US"/>
        </a:p>
      </dgm:t>
    </dgm:pt>
    <dgm:pt modelId="{95DDFE6D-6D6C-42E9-B308-EA5294F926A0}" cxnId="{D1575FD9-4C53-4169-97E5-BF30E0F0FEDC}" type="sibTrans">
      <dgm:prSet/>
      <dgm:spPr/>
      <dgm:t>
        <a:bodyPr/>
        <a:lstStyle/>
        <a:p>
          <a:endParaRPr lang="zh-CN" altLang="en-US"/>
        </a:p>
      </dgm:t>
    </dgm:pt>
    <dgm:pt modelId="{6B59F2F0-12F2-488A-8510-56DFA1CC4155}" type="pres">
      <dgm:prSet presAssocID="{BFB84C42-0B9A-428A-9A5D-F172AAEBF12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9F60312-AEB6-4C89-BB10-7DC47AE77CB2}" type="pres">
      <dgm:prSet presAssocID="{A81DE5DF-B986-4F57-AD61-72AAE0B57208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4E751F98-8FF0-4C98-909D-3E265E9863B3}" type="pres">
      <dgm:prSet presAssocID="{64834869-1834-4D3A-BC0D-05B8C6A01BE4}" presName="parTrans" presStyleLbl="sibTrans2D1" presStyleIdx="0" presStyleCnt="8"/>
      <dgm:spPr/>
      <dgm:t>
        <a:bodyPr/>
        <a:lstStyle/>
        <a:p>
          <a:endParaRPr lang="zh-CN" altLang="en-US"/>
        </a:p>
      </dgm:t>
    </dgm:pt>
    <dgm:pt modelId="{8B9458BF-1E24-40AB-968C-694B14FDDCF5}" type="pres">
      <dgm:prSet presAssocID="{64834869-1834-4D3A-BC0D-05B8C6A01BE4}" presName="connectorText" presStyleLbl="sibTrans2D1" presStyleIdx="0" presStyleCnt="8"/>
      <dgm:spPr/>
      <dgm:t>
        <a:bodyPr/>
        <a:lstStyle/>
        <a:p>
          <a:endParaRPr lang="zh-CN" altLang="en-US"/>
        </a:p>
      </dgm:t>
    </dgm:pt>
    <dgm:pt modelId="{D4C39058-8281-45FD-A146-E831CBC8A463}" type="pres">
      <dgm:prSet presAssocID="{34148054-D60D-4FC1-9118-08924C8E12FF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E31864-7977-4255-82B3-ED6234C2DC3C}" type="pres">
      <dgm:prSet presAssocID="{AEDE53BD-214F-48D8-9904-FA37C4C9CE3D}" presName="parTrans" presStyleLbl="sibTrans2D1" presStyleIdx="1" presStyleCnt="8"/>
      <dgm:spPr/>
      <dgm:t>
        <a:bodyPr/>
        <a:lstStyle/>
        <a:p>
          <a:endParaRPr lang="zh-CN" altLang="en-US"/>
        </a:p>
      </dgm:t>
    </dgm:pt>
    <dgm:pt modelId="{EC492CF9-61CD-4DDB-AEAB-3CE4318E3EB8}" type="pres">
      <dgm:prSet presAssocID="{AEDE53BD-214F-48D8-9904-FA37C4C9CE3D}" presName="connectorText" presStyleLbl="sibTrans2D1" presStyleIdx="1" presStyleCnt="8"/>
      <dgm:spPr/>
      <dgm:t>
        <a:bodyPr/>
        <a:lstStyle/>
        <a:p>
          <a:endParaRPr lang="zh-CN" altLang="en-US"/>
        </a:p>
      </dgm:t>
    </dgm:pt>
    <dgm:pt modelId="{A109BAE4-ECE5-4C3D-8AB9-8F1DA0E2E698}" type="pres">
      <dgm:prSet presAssocID="{32F81F2F-BA75-475B-9403-B2F46568AAAA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EAC130-594F-4E31-8365-4C6AB9C51227}" type="pres">
      <dgm:prSet presAssocID="{F03E7CB8-6441-4A1C-8370-2A3539DEADB4}" presName="parTrans" presStyleLbl="sibTrans2D1" presStyleIdx="2" presStyleCnt="8"/>
      <dgm:spPr/>
      <dgm:t>
        <a:bodyPr/>
        <a:lstStyle/>
        <a:p>
          <a:endParaRPr lang="zh-CN" altLang="en-US"/>
        </a:p>
      </dgm:t>
    </dgm:pt>
    <dgm:pt modelId="{659D9020-8678-49AE-BC48-419A96549592}" type="pres">
      <dgm:prSet presAssocID="{F03E7CB8-6441-4A1C-8370-2A3539DEADB4}" presName="connectorText" presStyleLbl="sibTrans2D1" presStyleIdx="2" presStyleCnt="8"/>
      <dgm:spPr/>
      <dgm:t>
        <a:bodyPr/>
        <a:lstStyle/>
        <a:p>
          <a:endParaRPr lang="zh-CN" altLang="en-US"/>
        </a:p>
      </dgm:t>
    </dgm:pt>
    <dgm:pt modelId="{B97B1FAB-2C6B-42A9-987D-9CE08DCF1E34}" type="pres">
      <dgm:prSet presAssocID="{2D9C1564-8FE3-4BC3-AF1C-3D35C1945F92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E68E19-B21D-44B8-98EB-1D68100883C9}" type="pres">
      <dgm:prSet presAssocID="{C8226D7B-236C-4164-A9F0-C46B1979A1DA}" presName="parTrans" presStyleLbl="sibTrans2D1" presStyleIdx="3" presStyleCnt="8"/>
      <dgm:spPr/>
      <dgm:t>
        <a:bodyPr/>
        <a:lstStyle/>
        <a:p>
          <a:endParaRPr lang="zh-CN" altLang="en-US"/>
        </a:p>
      </dgm:t>
    </dgm:pt>
    <dgm:pt modelId="{08FD412E-31C5-4DDD-8659-CE10403136BC}" type="pres">
      <dgm:prSet presAssocID="{C8226D7B-236C-4164-A9F0-C46B1979A1DA}" presName="connectorText" presStyleLbl="sibTrans2D1" presStyleIdx="3" presStyleCnt="8"/>
      <dgm:spPr/>
      <dgm:t>
        <a:bodyPr/>
        <a:lstStyle/>
        <a:p>
          <a:endParaRPr lang="zh-CN" altLang="en-US"/>
        </a:p>
      </dgm:t>
    </dgm:pt>
    <dgm:pt modelId="{D08F6693-CFD3-493F-88D3-783687BBE06A}" type="pres">
      <dgm:prSet presAssocID="{424D1DC7-451D-4FC7-9257-B10D0F8C56D4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E09B8D-33B7-4C75-9E05-49931CC00BEC}" type="pres">
      <dgm:prSet presAssocID="{4A6CA4B4-A220-4F56-8B34-DC89B4B033D4}" presName="parTrans" presStyleLbl="sibTrans2D1" presStyleIdx="4" presStyleCnt="8"/>
      <dgm:spPr/>
      <dgm:t>
        <a:bodyPr/>
        <a:lstStyle/>
        <a:p>
          <a:endParaRPr lang="zh-CN" altLang="en-US"/>
        </a:p>
      </dgm:t>
    </dgm:pt>
    <dgm:pt modelId="{8E46616D-6D4D-46A5-9E60-65971301CC1C}" type="pres">
      <dgm:prSet presAssocID="{4A6CA4B4-A220-4F56-8B34-DC89B4B033D4}" presName="connectorText" presStyleLbl="sibTrans2D1" presStyleIdx="4" presStyleCnt="8"/>
      <dgm:spPr/>
      <dgm:t>
        <a:bodyPr/>
        <a:lstStyle/>
        <a:p>
          <a:endParaRPr lang="zh-CN" altLang="en-US"/>
        </a:p>
      </dgm:t>
    </dgm:pt>
    <dgm:pt modelId="{37EB9A50-CBE3-45ED-9514-27E027CB503B}" type="pres">
      <dgm:prSet presAssocID="{DD48EE24-EA65-4E15-873D-06553FD8B8CF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FA61ED-B80A-4600-B4FF-E11078D5B670}" type="pres">
      <dgm:prSet presAssocID="{417D5E44-C80E-4C91-8F64-F98840637E57}" presName="parTrans" presStyleLbl="sibTrans2D1" presStyleIdx="5" presStyleCnt="8"/>
      <dgm:spPr/>
      <dgm:t>
        <a:bodyPr/>
        <a:lstStyle/>
        <a:p>
          <a:endParaRPr lang="zh-CN" altLang="en-US"/>
        </a:p>
      </dgm:t>
    </dgm:pt>
    <dgm:pt modelId="{D2DC38BC-FCCB-4062-B2C5-E33ED5DA2D26}" type="pres">
      <dgm:prSet presAssocID="{417D5E44-C80E-4C91-8F64-F98840637E57}" presName="connectorText" presStyleLbl="sibTrans2D1" presStyleIdx="5" presStyleCnt="8"/>
      <dgm:spPr/>
      <dgm:t>
        <a:bodyPr/>
        <a:lstStyle/>
        <a:p>
          <a:endParaRPr lang="zh-CN" altLang="en-US"/>
        </a:p>
      </dgm:t>
    </dgm:pt>
    <dgm:pt modelId="{D1852E63-B266-45A4-99FA-3351EC85731A}" type="pres">
      <dgm:prSet presAssocID="{533B53CA-C603-4F12-8C85-118434953AD6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34D326-3898-4F77-8822-DB70100C637B}" type="pres">
      <dgm:prSet presAssocID="{715849BA-D372-46AA-A5AE-6CF6AA0A1128}" presName="parTrans" presStyleLbl="sibTrans2D1" presStyleIdx="6" presStyleCnt="8"/>
      <dgm:spPr/>
      <dgm:t>
        <a:bodyPr/>
        <a:lstStyle/>
        <a:p>
          <a:endParaRPr lang="zh-CN" altLang="en-US"/>
        </a:p>
      </dgm:t>
    </dgm:pt>
    <dgm:pt modelId="{FD581BFA-DED2-48E2-89AA-D51D2BCE84C0}" type="pres">
      <dgm:prSet presAssocID="{715849BA-D372-46AA-A5AE-6CF6AA0A1128}" presName="connectorText" presStyleLbl="sibTrans2D1" presStyleIdx="6" presStyleCnt="8"/>
      <dgm:spPr/>
      <dgm:t>
        <a:bodyPr/>
        <a:lstStyle/>
        <a:p>
          <a:endParaRPr lang="zh-CN" altLang="en-US"/>
        </a:p>
      </dgm:t>
    </dgm:pt>
    <dgm:pt modelId="{8FEAFDC4-4695-4823-8A73-19FCAC5F4BFC}" type="pres">
      <dgm:prSet presAssocID="{F99EAECC-898C-4BAA-997B-7315BE3B1003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56119D-1D29-4842-A8D0-F35CF23995E4}" type="pres">
      <dgm:prSet presAssocID="{DAF694C7-8FAB-45D4-B5FB-599C178156A5}" presName="parTrans" presStyleLbl="sibTrans2D1" presStyleIdx="7" presStyleCnt="8"/>
      <dgm:spPr/>
      <dgm:t>
        <a:bodyPr/>
        <a:lstStyle/>
        <a:p>
          <a:endParaRPr lang="zh-CN" altLang="en-US"/>
        </a:p>
      </dgm:t>
    </dgm:pt>
    <dgm:pt modelId="{0BF057FA-F249-4173-87CE-BC4C1FB55491}" type="pres">
      <dgm:prSet presAssocID="{DAF694C7-8FAB-45D4-B5FB-599C178156A5}" presName="connectorText" presStyleLbl="sibTrans2D1" presStyleIdx="7" presStyleCnt="8"/>
      <dgm:spPr/>
      <dgm:t>
        <a:bodyPr/>
        <a:lstStyle/>
        <a:p>
          <a:endParaRPr lang="zh-CN" altLang="en-US"/>
        </a:p>
      </dgm:t>
    </dgm:pt>
    <dgm:pt modelId="{7DF42111-9645-4BFD-9B87-145CFA60A5AF}" type="pres">
      <dgm:prSet presAssocID="{D574B747-9BE6-46B2-AF62-7987553D2C26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796CEF3-9427-47C7-9A5A-36A037029012}" type="presOf" srcId="{533B53CA-C603-4F12-8C85-118434953AD6}" destId="{D1852E63-B266-45A4-99FA-3351EC85731A}" srcOrd="0" destOrd="0" presId="urn:microsoft.com/office/officeart/2005/8/layout/radial5"/>
    <dgm:cxn modelId="{D021C6A5-4689-4C00-92BA-3AD9863BA6C5}" srcId="{A81DE5DF-B986-4F57-AD61-72AAE0B57208}" destId="{424D1DC7-451D-4FC7-9257-B10D0F8C56D4}" srcOrd="3" destOrd="0" parTransId="{C8226D7B-236C-4164-A9F0-C46B1979A1DA}" sibTransId="{421A3339-7536-4E13-8368-E1543C674B21}"/>
    <dgm:cxn modelId="{D7B3FE6D-0B4E-412E-B9ED-8620BF9B46C6}" type="presOf" srcId="{BFB84C42-0B9A-428A-9A5D-F172AAEBF129}" destId="{6B59F2F0-12F2-488A-8510-56DFA1CC4155}" srcOrd="0" destOrd="0" presId="urn:microsoft.com/office/officeart/2005/8/layout/radial5"/>
    <dgm:cxn modelId="{AB2559D5-61A1-4F34-AC1E-15358E0CC76A}" type="presOf" srcId="{D574B747-9BE6-46B2-AF62-7987553D2C26}" destId="{7DF42111-9645-4BFD-9B87-145CFA60A5AF}" srcOrd="0" destOrd="0" presId="urn:microsoft.com/office/officeart/2005/8/layout/radial5"/>
    <dgm:cxn modelId="{C30ADE8D-6A61-4BED-A853-D7A8BA17981F}" type="presOf" srcId="{64834869-1834-4D3A-BC0D-05B8C6A01BE4}" destId="{8B9458BF-1E24-40AB-968C-694B14FDDCF5}" srcOrd="1" destOrd="0" presId="urn:microsoft.com/office/officeart/2005/8/layout/radial5"/>
    <dgm:cxn modelId="{EF410B75-1FF6-4DCD-9447-4666BB4B7C5D}" type="presOf" srcId="{32F81F2F-BA75-475B-9403-B2F46568AAAA}" destId="{A109BAE4-ECE5-4C3D-8AB9-8F1DA0E2E698}" srcOrd="0" destOrd="0" presId="urn:microsoft.com/office/officeart/2005/8/layout/radial5"/>
    <dgm:cxn modelId="{B9B81F95-350C-4E4E-B843-86DF4BAB2EDF}" type="presOf" srcId="{AEDE53BD-214F-48D8-9904-FA37C4C9CE3D}" destId="{C8E31864-7977-4255-82B3-ED6234C2DC3C}" srcOrd="0" destOrd="0" presId="urn:microsoft.com/office/officeart/2005/8/layout/radial5"/>
    <dgm:cxn modelId="{997BCCCA-656B-4A43-8A20-ACBB812810BF}" srcId="{A81DE5DF-B986-4F57-AD61-72AAE0B57208}" destId="{F99EAECC-898C-4BAA-997B-7315BE3B1003}" srcOrd="6" destOrd="0" parTransId="{715849BA-D372-46AA-A5AE-6CF6AA0A1128}" sibTransId="{60C0E95A-5B5D-4BC4-8AA1-6BE1B5E231CF}"/>
    <dgm:cxn modelId="{B10A594C-AD2B-4452-9763-BBD61FEA6C51}" type="presOf" srcId="{C8226D7B-236C-4164-A9F0-C46B1979A1DA}" destId="{0AE68E19-B21D-44B8-98EB-1D68100883C9}" srcOrd="0" destOrd="0" presId="urn:microsoft.com/office/officeart/2005/8/layout/radial5"/>
    <dgm:cxn modelId="{9C8CB933-175A-4ADA-83D1-D6FC4E2795EF}" srcId="{A81DE5DF-B986-4F57-AD61-72AAE0B57208}" destId="{533B53CA-C603-4F12-8C85-118434953AD6}" srcOrd="5" destOrd="0" parTransId="{417D5E44-C80E-4C91-8F64-F98840637E57}" sibTransId="{5C83140D-2BAD-4B90-88D5-49E3CDE9A053}"/>
    <dgm:cxn modelId="{14E1A8B6-6A79-4485-A35D-20DE22D41DA6}" type="presOf" srcId="{715849BA-D372-46AA-A5AE-6CF6AA0A1128}" destId="{FD581BFA-DED2-48E2-89AA-D51D2BCE84C0}" srcOrd="1" destOrd="0" presId="urn:microsoft.com/office/officeart/2005/8/layout/radial5"/>
    <dgm:cxn modelId="{51598F1A-EBCD-4EE1-8045-67E6FDAAB036}" srcId="{BFB84C42-0B9A-428A-9A5D-F172AAEBF129}" destId="{A81DE5DF-B986-4F57-AD61-72AAE0B57208}" srcOrd="0" destOrd="0" parTransId="{B8D2DFFA-9448-484C-A061-C510FB3B49FA}" sibTransId="{19745D26-C402-428D-BBA0-AAF6543A939E}"/>
    <dgm:cxn modelId="{4C0D9D71-69C5-4E1F-A601-91A2F2EC8A10}" srcId="{A81DE5DF-B986-4F57-AD61-72AAE0B57208}" destId="{32F81F2F-BA75-475B-9403-B2F46568AAAA}" srcOrd="1" destOrd="0" parTransId="{AEDE53BD-214F-48D8-9904-FA37C4C9CE3D}" sibTransId="{C84AA896-BFA8-4139-BBCE-82E8EAF25A96}"/>
    <dgm:cxn modelId="{DF9060FF-AE1E-41B7-9A67-5331E1E9BCAB}" type="presOf" srcId="{4A6CA4B4-A220-4F56-8B34-DC89B4B033D4}" destId="{8E46616D-6D4D-46A5-9E60-65971301CC1C}" srcOrd="1" destOrd="0" presId="urn:microsoft.com/office/officeart/2005/8/layout/radial5"/>
    <dgm:cxn modelId="{6BF77E64-82FA-4C0B-93F9-366142524047}" srcId="{A81DE5DF-B986-4F57-AD61-72AAE0B57208}" destId="{2D9C1564-8FE3-4BC3-AF1C-3D35C1945F92}" srcOrd="2" destOrd="0" parTransId="{F03E7CB8-6441-4A1C-8370-2A3539DEADB4}" sibTransId="{7D55DFFB-489B-4263-A70E-5CF976773CA2}"/>
    <dgm:cxn modelId="{AF5ED7D2-19CB-48C8-9DF7-D34B9A0C35F4}" type="presOf" srcId="{AEDE53BD-214F-48D8-9904-FA37C4C9CE3D}" destId="{EC492CF9-61CD-4DDB-AEAB-3CE4318E3EB8}" srcOrd="1" destOrd="0" presId="urn:microsoft.com/office/officeart/2005/8/layout/radial5"/>
    <dgm:cxn modelId="{A4F8F10E-A439-4D6A-BE84-1D1C8BD2FF3A}" type="presOf" srcId="{2D9C1564-8FE3-4BC3-AF1C-3D35C1945F92}" destId="{B97B1FAB-2C6B-42A9-987D-9CE08DCF1E34}" srcOrd="0" destOrd="0" presId="urn:microsoft.com/office/officeart/2005/8/layout/radial5"/>
    <dgm:cxn modelId="{7FE99879-E739-4431-8529-EB28314A800D}" type="presOf" srcId="{64834869-1834-4D3A-BC0D-05B8C6A01BE4}" destId="{4E751F98-8FF0-4C98-909D-3E265E9863B3}" srcOrd="0" destOrd="0" presId="urn:microsoft.com/office/officeart/2005/8/layout/radial5"/>
    <dgm:cxn modelId="{F7EA5F91-8A1D-4446-96B3-CA318878FBE4}" type="presOf" srcId="{DD48EE24-EA65-4E15-873D-06553FD8B8CF}" destId="{37EB9A50-CBE3-45ED-9514-27E027CB503B}" srcOrd="0" destOrd="0" presId="urn:microsoft.com/office/officeart/2005/8/layout/radial5"/>
    <dgm:cxn modelId="{CA94B27D-59A6-4585-AC3C-EF60A1F26067}" type="presOf" srcId="{F99EAECC-898C-4BAA-997B-7315BE3B1003}" destId="{8FEAFDC4-4695-4823-8A73-19FCAC5F4BFC}" srcOrd="0" destOrd="0" presId="urn:microsoft.com/office/officeart/2005/8/layout/radial5"/>
    <dgm:cxn modelId="{D1575FD9-4C53-4169-97E5-BF30E0F0FEDC}" srcId="{A81DE5DF-B986-4F57-AD61-72AAE0B57208}" destId="{D574B747-9BE6-46B2-AF62-7987553D2C26}" srcOrd="7" destOrd="0" parTransId="{DAF694C7-8FAB-45D4-B5FB-599C178156A5}" sibTransId="{95DDFE6D-6D6C-42E9-B308-EA5294F926A0}"/>
    <dgm:cxn modelId="{912DF9BC-FF2B-4E07-8B05-AE74DCC9290C}" type="presOf" srcId="{DAF694C7-8FAB-45D4-B5FB-599C178156A5}" destId="{6256119D-1D29-4842-A8D0-F35CF23995E4}" srcOrd="0" destOrd="0" presId="urn:microsoft.com/office/officeart/2005/8/layout/radial5"/>
    <dgm:cxn modelId="{92BB66DE-DD22-4203-AA5F-9547E3436050}" type="presOf" srcId="{C8226D7B-236C-4164-A9F0-C46B1979A1DA}" destId="{08FD412E-31C5-4DDD-8659-CE10403136BC}" srcOrd="1" destOrd="0" presId="urn:microsoft.com/office/officeart/2005/8/layout/radial5"/>
    <dgm:cxn modelId="{AF6A187F-5279-44E0-9E0B-CD0A34908C23}" type="presOf" srcId="{417D5E44-C80E-4C91-8F64-F98840637E57}" destId="{E0FA61ED-B80A-4600-B4FF-E11078D5B670}" srcOrd="0" destOrd="0" presId="urn:microsoft.com/office/officeart/2005/8/layout/radial5"/>
    <dgm:cxn modelId="{4F112CDD-3315-444E-BF7C-CDBAEADF1593}" srcId="{A81DE5DF-B986-4F57-AD61-72AAE0B57208}" destId="{34148054-D60D-4FC1-9118-08924C8E12FF}" srcOrd="0" destOrd="0" parTransId="{64834869-1834-4D3A-BC0D-05B8C6A01BE4}" sibTransId="{20CF64D8-1E83-4AA6-932E-52A184927932}"/>
    <dgm:cxn modelId="{7FF8144F-5DF6-4AD2-9CC6-A372C46EA8BC}" type="presOf" srcId="{F03E7CB8-6441-4A1C-8370-2A3539DEADB4}" destId="{EAEAC130-594F-4E31-8365-4C6AB9C51227}" srcOrd="0" destOrd="0" presId="urn:microsoft.com/office/officeart/2005/8/layout/radial5"/>
    <dgm:cxn modelId="{4CE3E92D-2754-4F65-AF30-B47EC2054D84}" type="presOf" srcId="{417D5E44-C80E-4C91-8F64-F98840637E57}" destId="{D2DC38BC-FCCB-4062-B2C5-E33ED5DA2D26}" srcOrd="1" destOrd="0" presId="urn:microsoft.com/office/officeart/2005/8/layout/radial5"/>
    <dgm:cxn modelId="{FE545C94-E73E-4F75-B96F-DA63620C51D8}" type="presOf" srcId="{A81DE5DF-B986-4F57-AD61-72AAE0B57208}" destId="{E9F60312-AEB6-4C89-BB10-7DC47AE77CB2}" srcOrd="0" destOrd="0" presId="urn:microsoft.com/office/officeart/2005/8/layout/radial5"/>
    <dgm:cxn modelId="{72C1189B-A4D9-4301-8E88-67B0C2DB68E7}" type="presOf" srcId="{715849BA-D372-46AA-A5AE-6CF6AA0A1128}" destId="{9C34D326-3898-4F77-8822-DB70100C637B}" srcOrd="0" destOrd="0" presId="urn:microsoft.com/office/officeart/2005/8/layout/radial5"/>
    <dgm:cxn modelId="{52EAF17C-892F-40CF-A621-D8F73182D8C8}" type="presOf" srcId="{424D1DC7-451D-4FC7-9257-B10D0F8C56D4}" destId="{D08F6693-CFD3-493F-88D3-783687BBE06A}" srcOrd="0" destOrd="0" presId="urn:microsoft.com/office/officeart/2005/8/layout/radial5"/>
    <dgm:cxn modelId="{8E82EE26-B2B9-43B5-A08F-05A966209222}" type="presOf" srcId="{F03E7CB8-6441-4A1C-8370-2A3539DEADB4}" destId="{659D9020-8678-49AE-BC48-419A96549592}" srcOrd="1" destOrd="0" presId="urn:microsoft.com/office/officeart/2005/8/layout/radial5"/>
    <dgm:cxn modelId="{43BFB999-00AF-4239-AF88-FA5504B96100}" type="presOf" srcId="{34148054-D60D-4FC1-9118-08924C8E12FF}" destId="{D4C39058-8281-45FD-A146-E831CBC8A463}" srcOrd="0" destOrd="0" presId="urn:microsoft.com/office/officeart/2005/8/layout/radial5"/>
    <dgm:cxn modelId="{95B15C17-1B41-4745-B89A-388C2E3963BB}" srcId="{A81DE5DF-B986-4F57-AD61-72AAE0B57208}" destId="{DD48EE24-EA65-4E15-873D-06553FD8B8CF}" srcOrd="4" destOrd="0" parTransId="{4A6CA4B4-A220-4F56-8B34-DC89B4B033D4}" sibTransId="{E0427A05-7DB2-44A9-A305-C96D0F8F8EFC}"/>
    <dgm:cxn modelId="{A60A2809-025D-4246-A053-4A6E573661C5}" type="presOf" srcId="{DAF694C7-8FAB-45D4-B5FB-599C178156A5}" destId="{0BF057FA-F249-4173-87CE-BC4C1FB55491}" srcOrd="1" destOrd="0" presId="urn:microsoft.com/office/officeart/2005/8/layout/radial5"/>
    <dgm:cxn modelId="{8C9334DA-FB94-4BB8-9311-8FFCED6B66BB}" type="presOf" srcId="{4A6CA4B4-A220-4F56-8B34-DC89B4B033D4}" destId="{3BE09B8D-33B7-4C75-9E05-49931CC00BEC}" srcOrd="0" destOrd="0" presId="urn:microsoft.com/office/officeart/2005/8/layout/radial5"/>
    <dgm:cxn modelId="{D40E5B6D-3064-4063-BD02-A8DE55C48A28}" type="presParOf" srcId="{6B59F2F0-12F2-488A-8510-56DFA1CC4155}" destId="{E9F60312-AEB6-4C89-BB10-7DC47AE77CB2}" srcOrd="0" destOrd="0" presId="urn:microsoft.com/office/officeart/2005/8/layout/radial5"/>
    <dgm:cxn modelId="{175C22C5-5CCD-4008-9B29-0D46C51E055F}" type="presParOf" srcId="{6B59F2F0-12F2-488A-8510-56DFA1CC4155}" destId="{4E751F98-8FF0-4C98-909D-3E265E9863B3}" srcOrd="1" destOrd="0" presId="urn:microsoft.com/office/officeart/2005/8/layout/radial5"/>
    <dgm:cxn modelId="{989D0626-848D-4AC2-8A8D-4F0B7C114C8D}" type="presParOf" srcId="{4E751F98-8FF0-4C98-909D-3E265E9863B3}" destId="{8B9458BF-1E24-40AB-968C-694B14FDDCF5}" srcOrd="0" destOrd="0" presId="urn:microsoft.com/office/officeart/2005/8/layout/radial5"/>
    <dgm:cxn modelId="{20ADF119-E0DA-449B-A7D3-C42F39A136D0}" type="presParOf" srcId="{6B59F2F0-12F2-488A-8510-56DFA1CC4155}" destId="{D4C39058-8281-45FD-A146-E831CBC8A463}" srcOrd="2" destOrd="0" presId="urn:microsoft.com/office/officeart/2005/8/layout/radial5"/>
    <dgm:cxn modelId="{14CDD562-09A8-4DD9-891A-D19FAD27E1C0}" type="presParOf" srcId="{6B59F2F0-12F2-488A-8510-56DFA1CC4155}" destId="{C8E31864-7977-4255-82B3-ED6234C2DC3C}" srcOrd="3" destOrd="0" presId="urn:microsoft.com/office/officeart/2005/8/layout/radial5"/>
    <dgm:cxn modelId="{421533EE-5BA6-4339-A31A-A6EAD444A194}" type="presParOf" srcId="{C8E31864-7977-4255-82B3-ED6234C2DC3C}" destId="{EC492CF9-61CD-4DDB-AEAB-3CE4318E3EB8}" srcOrd="0" destOrd="0" presId="urn:microsoft.com/office/officeart/2005/8/layout/radial5"/>
    <dgm:cxn modelId="{E2797566-89F6-48FF-9CE7-66DCF7C31671}" type="presParOf" srcId="{6B59F2F0-12F2-488A-8510-56DFA1CC4155}" destId="{A109BAE4-ECE5-4C3D-8AB9-8F1DA0E2E698}" srcOrd="4" destOrd="0" presId="urn:microsoft.com/office/officeart/2005/8/layout/radial5"/>
    <dgm:cxn modelId="{23B8ED5C-CE8E-43A9-837E-004BDAA2FC9B}" type="presParOf" srcId="{6B59F2F0-12F2-488A-8510-56DFA1CC4155}" destId="{EAEAC130-594F-4E31-8365-4C6AB9C51227}" srcOrd="5" destOrd="0" presId="urn:microsoft.com/office/officeart/2005/8/layout/radial5"/>
    <dgm:cxn modelId="{CA4F3149-BEEF-4E27-AFE1-C10CACB6784F}" type="presParOf" srcId="{EAEAC130-594F-4E31-8365-4C6AB9C51227}" destId="{659D9020-8678-49AE-BC48-419A96549592}" srcOrd="0" destOrd="0" presId="urn:microsoft.com/office/officeart/2005/8/layout/radial5"/>
    <dgm:cxn modelId="{FF812D68-B692-44CE-AAA4-1B8EFCB6FD76}" type="presParOf" srcId="{6B59F2F0-12F2-488A-8510-56DFA1CC4155}" destId="{B97B1FAB-2C6B-42A9-987D-9CE08DCF1E34}" srcOrd="6" destOrd="0" presId="urn:microsoft.com/office/officeart/2005/8/layout/radial5"/>
    <dgm:cxn modelId="{18C5FDFA-CC9C-4509-A3E2-B79F68C44DE5}" type="presParOf" srcId="{6B59F2F0-12F2-488A-8510-56DFA1CC4155}" destId="{0AE68E19-B21D-44B8-98EB-1D68100883C9}" srcOrd="7" destOrd="0" presId="urn:microsoft.com/office/officeart/2005/8/layout/radial5"/>
    <dgm:cxn modelId="{82598330-EB0B-4B5E-916C-14BE3CFE3E0D}" type="presParOf" srcId="{0AE68E19-B21D-44B8-98EB-1D68100883C9}" destId="{08FD412E-31C5-4DDD-8659-CE10403136BC}" srcOrd="0" destOrd="0" presId="urn:microsoft.com/office/officeart/2005/8/layout/radial5"/>
    <dgm:cxn modelId="{ED6A9E99-CAE4-40BC-BC6A-3571403AE81B}" type="presParOf" srcId="{6B59F2F0-12F2-488A-8510-56DFA1CC4155}" destId="{D08F6693-CFD3-493F-88D3-783687BBE06A}" srcOrd="8" destOrd="0" presId="urn:microsoft.com/office/officeart/2005/8/layout/radial5"/>
    <dgm:cxn modelId="{A40F043E-66AD-4B1E-8A06-FC89D7B41D4B}" type="presParOf" srcId="{6B59F2F0-12F2-488A-8510-56DFA1CC4155}" destId="{3BE09B8D-33B7-4C75-9E05-49931CC00BEC}" srcOrd="9" destOrd="0" presId="urn:microsoft.com/office/officeart/2005/8/layout/radial5"/>
    <dgm:cxn modelId="{E30A9358-16B7-40A4-BF62-DE8FCC0A7566}" type="presParOf" srcId="{3BE09B8D-33B7-4C75-9E05-49931CC00BEC}" destId="{8E46616D-6D4D-46A5-9E60-65971301CC1C}" srcOrd="0" destOrd="0" presId="urn:microsoft.com/office/officeart/2005/8/layout/radial5"/>
    <dgm:cxn modelId="{F25DB735-9F6F-43B9-BC4F-65E5244515A2}" type="presParOf" srcId="{6B59F2F0-12F2-488A-8510-56DFA1CC4155}" destId="{37EB9A50-CBE3-45ED-9514-27E027CB503B}" srcOrd="10" destOrd="0" presId="urn:microsoft.com/office/officeart/2005/8/layout/radial5"/>
    <dgm:cxn modelId="{8810D1FF-36AB-461E-9D8C-271DB43617C9}" type="presParOf" srcId="{6B59F2F0-12F2-488A-8510-56DFA1CC4155}" destId="{E0FA61ED-B80A-4600-B4FF-E11078D5B670}" srcOrd="11" destOrd="0" presId="urn:microsoft.com/office/officeart/2005/8/layout/radial5"/>
    <dgm:cxn modelId="{4768708F-EF49-4B57-909D-D7FB632FEA4D}" type="presParOf" srcId="{E0FA61ED-B80A-4600-B4FF-E11078D5B670}" destId="{D2DC38BC-FCCB-4062-B2C5-E33ED5DA2D26}" srcOrd="0" destOrd="0" presId="urn:microsoft.com/office/officeart/2005/8/layout/radial5"/>
    <dgm:cxn modelId="{3FC83D97-BB1A-41F1-845B-C5F1D154CAE5}" type="presParOf" srcId="{6B59F2F0-12F2-488A-8510-56DFA1CC4155}" destId="{D1852E63-B266-45A4-99FA-3351EC85731A}" srcOrd="12" destOrd="0" presId="urn:microsoft.com/office/officeart/2005/8/layout/radial5"/>
    <dgm:cxn modelId="{15E62B71-AF8F-4CCA-9434-F5563E90AC27}" type="presParOf" srcId="{6B59F2F0-12F2-488A-8510-56DFA1CC4155}" destId="{9C34D326-3898-4F77-8822-DB70100C637B}" srcOrd="13" destOrd="0" presId="urn:microsoft.com/office/officeart/2005/8/layout/radial5"/>
    <dgm:cxn modelId="{FD6D2BC3-7153-449A-8FC4-CC944F52906B}" type="presParOf" srcId="{9C34D326-3898-4F77-8822-DB70100C637B}" destId="{FD581BFA-DED2-48E2-89AA-D51D2BCE84C0}" srcOrd="0" destOrd="0" presId="urn:microsoft.com/office/officeart/2005/8/layout/radial5"/>
    <dgm:cxn modelId="{8D256007-5770-494D-8662-82BB604931FC}" type="presParOf" srcId="{6B59F2F0-12F2-488A-8510-56DFA1CC4155}" destId="{8FEAFDC4-4695-4823-8A73-19FCAC5F4BFC}" srcOrd="14" destOrd="0" presId="urn:microsoft.com/office/officeart/2005/8/layout/radial5"/>
    <dgm:cxn modelId="{60488CA5-B45E-4FDA-ACA7-4B500F2300BF}" type="presParOf" srcId="{6B59F2F0-12F2-488A-8510-56DFA1CC4155}" destId="{6256119D-1D29-4842-A8D0-F35CF23995E4}" srcOrd="15" destOrd="0" presId="urn:microsoft.com/office/officeart/2005/8/layout/radial5"/>
    <dgm:cxn modelId="{131F6243-876A-473F-88C9-A2046E6555B9}" type="presParOf" srcId="{6256119D-1D29-4842-A8D0-F35CF23995E4}" destId="{0BF057FA-F249-4173-87CE-BC4C1FB55491}" srcOrd="0" destOrd="0" presId="urn:microsoft.com/office/officeart/2005/8/layout/radial5"/>
    <dgm:cxn modelId="{828911A1-F104-4D61-A3FA-45B156CC83B7}" type="presParOf" srcId="{6B59F2F0-12F2-488A-8510-56DFA1CC4155}" destId="{7DF42111-9645-4BFD-9B87-145CFA60A5AF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594010" cy="4773144"/>
        <a:chOff x="0" y="0"/>
        <a:chExt cx="7594010" cy="4773144"/>
      </a:xfrm>
    </dsp:grpSpPr>
    <dsp:sp modelId="{E9F60312-AEB6-4C89-BB10-7DC47AE77CB2}">
      <dsp:nvSpPr>
        <dsp:cNvPr id="3" name="椭圆 2"/>
        <dsp:cNvSpPr/>
      </dsp:nvSpPr>
      <dsp:spPr bwMode="white">
        <a:xfrm>
          <a:off x="3254240" y="1843807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4"/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深化设计</a:t>
          </a:r>
        </a:p>
      </dsp:txBody>
      <dsp:txXfrm>
        <a:off x="3254240" y="1843807"/>
        <a:ext cx="1085530" cy="1085530"/>
      </dsp:txXfrm>
    </dsp:sp>
    <dsp:sp modelId="{4E751F98-8FF0-4C98-909D-3E265E9863B3}">
      <dsp:nvSpPr>
        <dsp:cNvPr id="4" name="右箭头 3"/>
        <dsp:cNvSpPr/>
      </dsp:nvSpPr>
      <dsp:spPr bwMode="white">
        <a:xfrm rot="16199999">
          <a:off x="3596062" y="1280128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16199999">
        <a:off x="3596062" y="1280128"/>
        <a:ext cx="401887" cy="369080"/>
      </dsp:txXfrm>
    </dsp:sp>
    <dsp:sp modelId="{D4C39058-8281-45FD-A146-E831CBC8A463}">
      <dsp:nvSpPr>
        <dsp:cNvPr id="6" name="椭圆 5"/>
        <dsp:cNvSpPr/>
      </dsp:nvSpPr>
      <dsp:spPr bwMode="white">
        <a:xfrm>
          <a:off x="3254240" y="0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dirty="0">
              <a:solidFill>
                <a:schemeClr val="tx2"/>
              </a:solidFill>
            </a:rPr>
            <a:t>建筑设计</a:t>
          </a:r>
        </a:p>
      </dsp:txBody>
      <dsp:txXfrm>
        <a:off x="3254240" y="0"/>
        <a:ext cx="1085530" cy="1085530"/>
      </dsp:txXfrm>
    </dsp:sp>
    <dsp:sp modelId="{C8E31864-7977-4255-82B3-ED6234C2DC3C}">
      <dsp:nvSpPr>
        <dsp:cNvPr id="7" name="右箭头 6"/>
        <dsp:cNvSpPr/>
      </dsp:nvSpPr>
      <dsp:spPr bwMode="white">
        <a:xfrm rot="-2699999">
          <a:off x="4247946" y="1550148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1054285"/>
            <a:satOff val="-1456"/>
            <a:lumOff val="-55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-2699999">
        <a:off x="4247946" y="1550148"/>
        <a:ext cx="401887" cy="369080"/>
      </dsp:txXfrm>
    </dsp:sp>
    <dsp:sp modelId="{A109BAE4-ECE5-4C3D-8AB9-8F1DA0E2E698}">
      <dsp:nvSpPr>
        <dsp:cNvPr id="9" name="椭圆 8"/>
        <dsp:cNvSpPr/>
      </dsp:nvSpPr>
      <dsp:spPr bwMode="white">
        <a:xfrm>
          <a:off x="4558009" y="540039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1054285"/>
            <a:satOff val="-1456"/>
            <a:lumOff val="-55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结构设计</a:t>
          </a:r>
        </a:p>
      </dsp:txBody>
      <dsp:txXfrm>
        <a:off x="4558009" y="540039"/>
        <a:ext cx="1085530" cy="1085530"/>
      </dsp:txXfrm>
    </dsp:sp>
    <dsp:sp modelId="{EAEAC130-594F-4E31-8365-4C6AB9C51227}">
      <dsp:nvSpPr>
        <dsp:cNvPr id="10" name="右箭头 9"/>
        <dsp:cNvSpPr/>
      </dsp:nvSpPr>
      <dsp:spPr bwMode="white">
        <a:xfrm>
          <a:off x="4517965" y="2202032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2108571"/>
            <a:satOff val="-2912"/>
            <a:lumOff val="-111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>
        <a:off x="4517965" y="2202032"/>
        <a:ext cx="401887" cy="369080"/>
      </dsp:txXfrm>
    </dsp:sp>
    <dsp:sp modelId="{B97B1FAB-2C6B-42A9-987D-9CE08DCF1E34}">
      <dsp:nvSpPr>
        <dsp:cNvPr id="12" name="椭圆 11"/>
        <dsp:cNvSpPr/>
      </dsp:nvSpPr>
      <dsp:spPr bwMode="white">
        <a:xfrm>
          <a:off x="5098047" y="1843807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2108571"/>
            <a:satOff val="-2912"/>
            <a:lumOff val="-111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机电设计</a:t>
          </a:r>
        </a:p>
      </dsp:txBody>
      <dsp:txXfrm>
        <a:off x="5098047" y="1843807"/>
        <a:ext cx="1085530" cy="1085530"/>
      </dsp:txXfrm>
    </dsp:sp>
    <dsp:sp modelId="{0AE68E19-B21D-44B8-98EB-1D68100883C9}">
      <dsp:nvSpPr>
        <dsp:cNvPr id="13" name="右箭头 12"/>
        <dsp:cNvSpPr/>
      </dsp:nvSpPr>
      <dsp:spPr bwMode="white">
        <a:xfrm rot="2699999">
          <a:off x="4247946" y="2853916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3162857"/>
            <a:satOff val="-4369"/>
            <a:lumOff val="-168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2699999">
        <a:off x="4247946" y="2853916"/>
        <a:ext cx="401887" cy="369080"/>
      </dsp:txXfrm>
    </dsp:sp>
    <dsp:sp modelId="{D08F6693-CFD3-493F-88D3-783687BBE06A}">
      <dsp:nvSpPr>
        <dsp:cNvPr id="15" name="椭圆 14"/>
        <dsp:cNvSpPr/>
      </dsp:nvSpPr>
      <dsp:spPr bwMode="white">
        <a:xfrm>
          <a:off x="4558009" y="3147576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3162857"/>
            <a:satOff val="-4369"/>
            <a:lumOff val="-168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精装设计</a:t>
          </a:r>
        </a:p>
      </dsp:txBody>
      <dsp:txXfrm>
        <a:off x="4558009" y="3147576"/>
        <a:ext cx="1085530" cy="1085530"/>
      </dsp:txXfrm>
    </dsp:sp>
    <dsp:sp modelId="{3BE09B8D-33B7-4C75-9E05-49931CC00BEC}">
      <dsp:nvSpPr>
        <dsp:cNvPr id="16" name="右箭头 15"/>
        <dsp:cNvSpPr/>
      </dsp:nvSpPr>
      <dsp:spPr bwMode="white">
        <a:xfrm rot="5400000">
          <a:off x="3596062" y="3123935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4217142"/>
            <a:satOff val="-5825"/>
            <a:lumOff val="-224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5400000">
        <a:off x="3596062" y="3123935"/>
        <a:ext cx="401887" cy="369080"/>
      </dsp:txXfrm>
    </dsp:sp>
    <dsp:sp modelId="{37EB9A50-CBE3-45ED-9514-27E027CB503B}">
      <dsp:nvSpPr>
        <dsp:cNvPr id="18" name="椭圆 17"/>
        <dsp:cNvSpPr/>
      </dsp:nvSpPr>
      <dsp:spPr bwMode="white">
        <a:xfrm>
          <a:off x="3254240" y="3687614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4217142"/>
            <a:satOff val="-5825"/>
            <a:lumOff val="-224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其他</a:t>
          </a:r>
        </a:p>
      </dsp:txBody>
      <dsp:txXfrm>
        <a:off x="3254240" y="3687614"/>
        <a:ext cx="1085530" cy="1085530"/>
      </dsp:txXfrm>
    </dsp:sp>
    <dsp:sp modelId="{E0FA61ED-B80A-4600-B4FF-E11078D5B670}">
      <dsp:nvSpPr>
        <dsp:cNvPr id="19" name="右箭头 18"/>
        <dsp:cNvSpPr/>
      </dsp:nvSpPr>
      <dsp:spPr bwMode="white">
        <a:xfrm rot="8100000">
          <a:off x="2944177" y="2853916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5271428"/>
            <a:satOff val="-7282"/>
            <a:lumOff val="-280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8100000">
        <a:off x="2944177" y="2853916"/>
        <a:ext cx="401887" cy="369080"/>
      </dsp:txXfrm>
    </dsp:sp>
    <dsp:sp modelId="{D1852E63-B266-45A4-99FA-3351EC85731A}">
      <dsp:nvSpPr>
        <dsp:cNvPr id="21" name="椭圆 20"/>
        <dsp:cNvSpPr/>
      </dsp:nvSpPr>
      <dsp:spPr bwMode="white">
        <a:xfrm>
          <a:off x="1950472" y="3147576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5271428"/>
            <a:satOff val="-7282"/>
            <a:lumOff val="-280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2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部品设计</a:t>
          </a:r>
        </a:p>
      </dsp:txBody>
      <dsp:txXfrm>
        <a:off x="1950472" y="3147576"/>
        <a:ext cx="1085530" cy="1085530"/>
      </dsp:txXfrm>
    </dsp:sp>
    <dsp:sp modelId="{9C34D326-3898-4F77-8822-DB70100C637B}">
      <dsp:nvSpPr>
        <dsp:cNvPr id="22" name="右箭头 21"/>
        <dsp:cNvSpPr/>
      </dsp:nvSpPr>
      <dsp:spPr bwMode="white">
        <a:xfrm rot="10800000">
          <a:off x="2674158" y="2202032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6325714"/>
            <a:satOff val="-8738"/>
            <a:lumOff val="-33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10800000">
        <a:off x="2674158" y="2202032"/>
        <a:ext cx="401887" cy="369080"/>
      </dsp:txXfrm>
    </dsp:sp>
    <dsp:sp modelId="{8FEAFDC4-4695-4823-8A73-19FCAC5F4BFC}">
      <dsp:nvSpPr>
        <dsp:cNvPr id="24" name="椭圆 23"/>
        <dsp:cNvSpPr/>
      </dsp:nvSpPr>
      <dsp:spPr bwMode="white">
        <a:xfrm>
          <a:off x="1410433" y="1843807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6325714"/>
            <a:satOff val="-8738"/>
            <a:lumOff val="-33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solidFill>
                <a:schemeClr val="tx1"/>
              </a:solidFill>
              <a:latin typeface="Century Gothic" panose="020B0502020202020204"/>
              <a:ea typeface="微软雅黑" panose="020B0503020204020204" pitchFamily="34" charset="-122"/>
              <a:cs typeface="+mn-cs"/>
            </a:rPr>
            <a:t>施工组织设计</a:t>
          </a:r>
        </a:p>
      </dsp:txBody>
      <dsp:txXfrm>
        <a:off x="1410433" y="1843807"/>
        <a:ext cx="1085530" cy="1085530"/>
      </dsp:txXfrm>
    </dsp:sp>
    <dsp:sp modelId="{6256119D-1D29-4842-A8D0-F35CF23995E4}">
      <dsp:nvSpPr>
        <dsp:cNvPr id="25" name="右箭头 24"/>
        <dsp:cNvSpPr/>
      </dsp:nvSpPr>
      <dsp:spPr bwMode="white">
        <a:xfrm rot="13500000">
          <a:off x="2944177" y="1550148"/>
          <a:ext cx="401887" cy="369080"/>
        </a:xfrm>
        <a:prstGeom prst="rightArrow">
          <a:avLst>
            <a:gd name="adj1" fmla="val 60000"/>
            <a:gd name="adj2" fmla="val 50000"/>
          </a:avLst>
        </a:prstGeom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 rot="13500000">
        <a:off x="2944177" y="1550148"/>
        <a:ext cx="401887" cy="369080"/>
      </dsp:txXfrm>
    </dsp:sp>
    <dsp:sp modelId="{7DF42111-9645-4BFD-9B87-145CFA60A5AF}">
      <dsp:nvSpPr>
        <dsp:cNvPr id="27" name="椭圆 26"/>
        <dsp:cNvSpPr/>
      </dsp:nvSpPr>
      <dsp:spPr bwMode="white">
        <a:xfrm>
          <a:off x="1950472" y="540039"/>
          <a:ext cx="1085530" cy="1085530"/>
        </a:xfrm>
        <a:prstGeom prst="ellipse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6510" tIns="16510" rIns="16510" bIns="1651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dirty="0">
              <a:solidFill>
                <a:schemeClr val="tx1"/>
              </a:solidFill>
            </a:rPr>
            <a:t>构件加工</a:t>
          </a:r>
        </a:p>
      </dsp:txBody>
      <dsp:txXfrm>
        <a:off x="1950472" y="540039"/>
        <a:ext cx="1085530" cy="1085530"/>
      </dsp:txXfrm>
    </dsp:sp>
    <dsp:sp modelId="{8B9458BF-1E24-40AB-968C-694B14FDDCF5}">
      <dsp:nvSpPr>
        <dsp:cNvPr id="5" name="右箭头 4"/>
        <dsp:cNvSpPr/>
      </dsp:nvSpPr>
      <dsp:spPr bwMode="white">
        <a:xfrm rot="16199999">
          <a:off x="3596062" y="1280128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6199999">
        <a:off x="3596062" y="1280128"/>
        <a:ext cx="401887" cy="369080"/>
      </dsp:txXfrm>
    </dsp:sp>
    <dsp:sp modelId="{EC492CF9-61CD-4DDB-AEAB-3CE4318E3EB8}">
      <dsp:nvSpPr>
        <dsp:cNvPr id="8" name="右箭头 7"/>
        <dsp:cNvSpPr/>
      </dsp:nvSpPr>
      <dsp:spPr bwMode="white">
        <a:xfrm rot="-2699999">
          <a:off x="4247946" y="1550148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1054285"/>
            <a:satOff val="-1456"/>
            <a:lumOff val="-55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2699999">
        <a:off x="4247946" y="1550148"/>
        <a:ext cx="401887" cy="369080"/>
      </dsp:txXfrm>
    </dsp:sp>
    <dsp:sp modelId="{659D9020-8678-49AE-BC48-419A96549592}">
      <dsp:nvSpPr>
        <dsp:cNvPr id="11" name="右箭头 10"/>
        <dsp:cNvSpPr/>
      </dsp:nvSpPr>
      <dsp:spPr bwMode="white">
        <a:xfrm>
          <a:off x="4517965" y="2202032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2108571"/>
            <a:satOff val="-2912"/>
            <a:lumOff val="-1119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4517965" y="2202032"/>
        <a:ext cx="401887" cy="369080"/>
      </dsp:txXfrm>
    </dsp:sp>
    <dsp:sp modelId="{08FD412E-31C5-4DDD-8659-CE10403136BC}">
      <dsp:nvSpPr>
        <dsp:cNvPr id="14" name="右箭头 13"/>
        <dsp:cNvSpPr/>
      </dsp:nvSpPr>
      <dsp:spPr bwMode="white">
        <a:xfrm rot="2699999">
          <a:off x="4247946" y="2853916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3162857"/>
            <a:satOff val="-4369"/>
            <a:lumOff val="-168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2699999">
        <a:off x="4247946" y="2853916"/>
        <a:ext cx="401887" cy="369080"/>
      </dsp:txXfrm>
    </dsp:sp>
    <dsp:sp modelId="{8E46616D-6D4D-46A5-9E60-65971301CC1C}">
      <dsp:nvSpPr>
        <dsp:cNvPr id="17" name="右箭头 16"/>
        <dsp:cNvSpPr/>
      </dsp:nvSpPr>
      <dsp:spPr bwMode="white">
        <a:xfrm rot="5400000">
          <a:off x="3596062" y="3123935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4217142"/>
            <a:satOff val="-5825"/>
            <a:lumOff val="-224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5400000">
        <a:off x="3596062" y="3123935"/>
        <a:ext cx="401887" cy="369080"/>
      </dsp:txXfrm>
    </dsp:sp>
    <dsp:sp modelId="{D2DC38BC-FCCB-4062-B2C5-E33ED5DA2D26}">
      <dsp:nvSpPr>
        <dsp:cNvPr id="20" name="右箭头 19"/>
        <dsp:cNvSpPr/>
      </dsp:nvSpPr>
      <dsp:spPr bwMode="white">
        <a:xfrm rot="8100000">
          <a:off x="2944177" y="2853916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5271428"/>
            <a:satOff val="-7282"/>
            <a:lumOff val="-280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8100000">
        <a:off x="2944177" y="2853916"/>
        <a:ext cx="401887" cy="369080"/>
      </dsp:txXfrm>
    </dsp:sp>
    <dsp:sp modelId="{FD581BFA-DED2-48E2-89AA-D51D2BCE84C0}">
      <dsp:nvSpPr>
        <dsp:cNvPr id="23" name="右箭头 22"/>
        <dsp:cNvSpPr/>
      </dsp:nvSpPr>
      <dsp:spPr bwMode="white">
        <a:xfrm rot="10800000">
          <a:off x="2674158" y="2202032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6325714"/>
            <a:satOff val="-8738"/>
            <a:lumOff val="-33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2674158" y="2202032"/>
        <a:ext cx="401887" cy="369080"/>
      </dsp:txXfrm>
    </dsp:sp>
    <dsp:sp modelId="{0BF057FA-F249-4173-87CE-BC4C1FB55491}">
      <dsp:nvSpPr>
        <dsp:cNvPr id="26" name="右箭头 25"/>
        <dsp:cNvSpPr/>
      </dsp:nvSpPr>
      <dsp:spPr bwMode="white">
        <a:xfrm rot="13500000">
          <a:off x="2944177" y="1550148"/>
          <a:ext cx="401887" cy="36908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sp3d z="-80000" prstMaterial="plastic">
          <a:bevelT w="50800" h="50800"/>
          <a:bevelB w="25400" h="25400" prst="angle"/>
        </a:sp3d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3500000">
        <a:off x="2944177" y="1550148"/>
        <a:ext cx="401887" cy="3690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#2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58C2E-F07F-4FB4-BF4E-FB68EEB7E0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B16EC5-18F0-437E-95A5-AA782ABB29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53841-0912-4869-813B-F060B5F07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4632-E650-4214-9D19-C72E67207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emf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78174" y="2393337"/>
            <a:ext cx="47240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集成深化设计</a:t>
            </a:r>
            <a:endParaRPr lang="en-US" altLang="zh-CN" sz="5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r"/>
            <a:r>
              <a:rPr lang="zh-CN" altLang="en-US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</a:t>
            </a:r>
            <a:r>
              <a:rPr lang="en-US" altLang="zh-CN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</a:t>
            </a:r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工厂</a:t>
            </a:r>
            <a:endParaRPr lang="zh-CN" altLang="en-US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88191" y="-15830"/>
            <a:ext cx="7535708" cy="6880450"/>
            <a:chOff x="4688191" y="-15830"/>
            <a:chExt cx="7535708" cy="6880450"/>
          </a:xfrm>
        </p:grpSpPr>
        <p:sp>
          <p:nvSpPr>
            <p:cNvPr id="15" name="等腰三角形 5"/>
            <p:cNvSpPr/>
            <p:nvPr/>
          </p:nvSpPr>
          <p:spPr>
            <a:xfrm rot="10800000" flipH="1" flipV="1">
              <a:off x="5106699" y="-15830"/>
              <a:ext cx="7117200" cy="6880450"/>
            </a:xfrm>
            <a:custGeom>
              <a:avLst/>
              <a:gdLst>
                <a:gd name="connsiteX0" fmla="*/ 0 w 6858001"/>
                <a:gd name="connsiteY0" fmla="*/ 6967535 h 6967535"/>
                <a:gd name="connsiteX1" fmla="*/ 3429001 w 6858001"/>
                <a:gd name="connsiteY1" fmla="*/ 0 h 6967535"/>
                <a:gd name="connsiteX2" fmla="*/ 6858001 w 6858001"/>
                <a:gd name="connsiteY2" fmla="*/ 6967535 h 6967535"/>
                <a:gd name="connsiteX3" fmla="*/ 0 w 6858001"/>
                <a:gd name="connsiteY3" fmla="*/ 6967535 h 6967535"/>
                <a:gd name="connsiteX0-1" fmla="*/ 0 w 6883401"/>
                <a:gd name="connsiteY0-2" fmla="*/ 6880450 h 6880450"/>
                <a:gd name="connsiteX1-3" fmla="*/ 6883401 w 6883401"/>
                <a:gd name="connsiteY1-4" fmla="*/ 0 h 6880450"/>
                <a:gd name="connsiteX2-5" fmla="*/ 6858001 w 6883401"/>
                <a:gd name="connsiteY2-6" fmla="*/ 6880450 h 6880450"/>
                <a:gd name="connsiteX3-7" fmla="*/ 0 w 6883401"/>
                <a:gd name="connsiteY3-8" fmla="*/ 6880450 h 6880450"/>
                <a:gd name="connsiteX0-9" fmla="*/ 0 w 6839858"/>
                <a:gd name="connsiteY0-10" fmla="*/ 3585707 h 6880450"/>
                <a:gd name="connsiteX1-11" fmla="*/ 6839858 w 6839858"/>
                <a:gd name="connsiteY1-12" fmla="*/ 0 h 6880450"/>
                <a:gd name="connsiteX2-13" fmla="*/ 6814458 w 6839858"/>
                <a:gd name="connsiteY2-14" fmla="*/ 6880450 h 6880450"/>
                <a:gd name="connsiteX3-15" fmla="*/ 0 w 6839858"/>
                <a:gd name="connsiteY3-16" fmla="*/ 3585707 h 6880450"/>
                <a:gd name="connsiteX0-17" fmla="*/ 0 w 7014030"/>
                <a:gd name="connsiteY0-18" fmla="*/ 3208336 h 6880450"/>
                <a:gd name="connsiteX1-19" fmla="*/ 7014030 w 7014030"/>
                <a:gd name="connsiteY1-20" fmla="*/ 0 h 6880450"/>
                <a:gd name="connsiteX2-21" fmla="*/ 6988630 w 7014030"/>
                <a:gd name="connsiteY2-22" fmla="*/ 6880450 h 6880450"/>
                <a:gd name="connsiteX3-23" fmla="*/ 0 w 7014030"/>
                <a:gd name="connsiteY3-24" fmla="*/ 3208336 h 6880450"/>
                <a:gd name="connsiteX0-25" fmla="*/ 0 w 7115630"/>
                <a:gd name="connsiteY0-26" fmla="*/ 3237364 h 6880450"/>
                <a:gd name="connsiteX1-27" fmla="*/ 7115630 w 7115630"/>
                <a:gd name="connsiteY1-28" fmla="*/ 0 h 6880450"/>
                <a:gd name="connsiteX2-29" fmla="*/ 7090230 w 7115630"/>
                <a:gd name="connsiteY2-30" fmla="*/ 6880450 h 6880450"/>
                <a:gd name="connsiteX3-31" fmla="*/ 0 w 7115630"/>
                <a:gd name="connsiteY3-32" fmla="*/ 3237364 h 6880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115630" h="6880450">
                  <a:moveTo>
                    <a:pt x="0" y="3237364"/>
                  </a:moveTo>
                  <a:lnTo>
                    <a:pt x="7115630" y="0"/>
                  </a:lnTo>
                  <a:cubicBezTo>
                    <a:pt x="7107163" y="2293483"/>
                    <a:pt x="7098697" y="4586967"/>
                    <a:pt x="7090230" y="6880450"/>
                  </a:cubicBezTo>
                  <a:lnTo>
                    <a:pt x="0" y="3237364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88191" y="2682748"/>
              <a:ext cx="38587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FOUR</a:t>
              </a:r>
              <a:endPara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</p:txBody>
        </p:sp>
        <p:sp>
          <p:nvSpPr>
            <p:cNvPr id="16" name="等腰三角形 7"/>
            <p:cNvSpPr/>
            <p:nvPr/>
          </p:nvSpPr>
          <p:spPr>
            <a:xfrm rot="5400000" flipH="1" flipV="1">
              <a:off x="7276216" y="1942217"/>
              <a:ext cx="6858002" cy="2973570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-1" fmla="*/ 0 w 6858002"/>
                <a:gd name="connsiteY0-2" fmla="*/ 1685924 h 1685924"/>
                <a:gd name="connsiteX1-3" fmla="*/ 814388 w 6858002"/>
                <a:gd name="connsiteY1-4" fmla="*/ 0 h 1685924"/>
                <a:gd name="connsiteX2-5" fmla="*/ 6858002 w 6858002"/>
                <a:gd name="connsiteY2-6" fmla="*/ 1685924 h 1685924"/>
                <a:gd name="connsiteX3-7" fmla="*/ 0 w 6858002"/>
                <a:gd name="connsiteY3-8" fmla="*/ 1685924 h 1685924"/>
                <a:gd name="connsiteX0-9" fmla="*/ 0 w 6858002"/>
                <a:gd name="connsiteY0-10" fmla="*/ 1700212 h 1700212"/>
                <a:gd name="connsiteX1-11" fmla="*/ 885825 w 6858002"/>
                <a:gd name="connsiteY1-12" fmla="*/ 0 h 1700212"/>
                <a:gd name="connsiteX2-13" fmla="*/ 6858002 w 6858002"/>
                <a:gd name="connsiteY2-14" fmla="*/ 1700212 h 1700212"/>
                <a:gd name="connsiteX3-15" fmla="*/ 0 w 6858002"/>
                <a:gd name="connsiteY3-16" fmla="*/ 1700212 h 1700212"/>
                <a:gd name="connsiteX0-17" fmla="*/ 0 w 6858002"/>
                <a:gd name="connsiteY0-18" fmla="*/ 2071687 h 2071687"/>
                <a:gd name="connsiteX1-19" fmla="*/ 1057275 w 6858002"/>
                <a:gd name="connsiteY1-20" fmla="*/ 0 h 2071687"/>
                <a:gd name="connsiteX2-21" fmla="*/ 6858002 w 6858002"/>
                <a:gd name="connsiteY2-22" fmla="*/ 2071687 h 2071687"/>
                <a:gd name="connsiteX3-23" fmla="*/ 0 w 6858002"/>
                <a:gd name="connsiteY3-24" fmla="*/ 2071687 h 2071687"/>
                <a:gd name="connsiteX0-25" fmla="*/ 0 w 6858002"/>
                <a:gd name="connsiteY0-26" fmla="*/ 2890837 h 2890837"/>
                <a:gd name="connsiteX1-27" fmla="*/ 1495422 w 6858002"/>
                <a:gd name="connsiteY1-28" fmla="*/ 0 h 2890837"/>
                <a:gd name="connsiteX2-29" fmla="*/ 6858002 w 6858002"/>
                <a:gd name="connsiteY2-30" fmla="*/ 2890837 h 2890837"/>
                <a:gd name="connsiteX3-31" fmla="*/ 0 w 6858002"/>
                <a:gd name="connsiteY3-32" fmla="*/ 2890837 h 28908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858002" h="2890837">
                  <a:moveTo>
                    <a:pt x="0" y="2890837"/>
                  </a:moveTo>
                  <a:lnTo>
                    <a:pt x="1495422" y="0"/>
                  </a:lnTo>
                  <a:lnTo>
                    <a:pt x="6858002" y="2890837"/>
                  </a:lnTo>
                  <a:lnTo>
                    <a:pt x="0" y="2890837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-673100" y="5486398"/>
            <a:ext cx="3567109" cy="1409705"/>
            <a:chOff x="9334500" y="5486398"/>
            <a:chExt cx="3567109" cy="1409705"/>
          </a:xfrm>
        </p:grpSpPr>
        <p:grpSp>
          <p:nvGrpSpPr>
            <p:cNvPr id="3" name="组合 2"/>
            <p:cNvGrpSpPr/>
            <p:nvPr/>
          </p:nvGrpSpPr>
          <p:grpSpPr>
            <a:xfrm>
              <a:off x="9886945" y="5486398"/>
              <a:ext cx="3014664" cy="1390653"/>
              <a:chOff x="9886945" y="5486398"/>
              <a:chExt cx="3014664" cy="1390653"/>
            </a:xfrm>
          </p:grpSpPr>
          <p:sp>
            <p:nvSpPr>
              <p:cNvPr id="22" name="等腰三角形 21"/>
              <p:cNvSpPr/>
              <p:nvPr/>
            </p:nvSpPr>
            <p:spPr>
              <a:xfrm>
                <a:off x="9886945" y="5505450"/>
                <a:ext cx="2990855" cy="1352550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7"/>
              <p:cNvSpPr/>
              <p:nvPr/>
            </p:nvSpPr>
            <p:spPr>
              <a:xfrm rot="16200000" flipV="1">
                <a:off x="11446664" y="5422106"/>
                <a:ext cx="1390653" cy="1519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  <a:gd name="connsiteX0-65" fmla="*/ 0 w 3109533"/>
                  <a:gd name="connsiteY0-66" fmla="*/ 947737 h 1423987"/>
                  <a:gd name="connsiteX1-67" fmla="*/ 132344 w 3109533"/>
                  <a:gd name="connsiteY1-68" fmla="*/ 0 h 1423987"/>
                  <a:gd name="connsiteX2-69" fmla="*/ 3109533 w 3109533"/>
                  <a:gd name="connsiteY2-70" fmla="*/ 1423987 h 1423987"/>
                  <a:gd name="connsiteX3-71" fmla="*/ 0 w 3109533"/>
                  <a:gd name="connsiteY3-72" fmla="*/ 947737 h 1423987"/>
                  <a:gd name="connsiteX0-73" fmla="*/ 0 w 3109533"/>
                  <a:gd name="connsiteY0-74" fmla="*/ 966787 h 1443037"/>
                  <a:gd name="connsiteX1-75" fmla="*/ 132344 w 3109533"/>
                  <a:gd name="connsiteY1-76" fmla="*/ 0 h 1443037"/>
                  <a:gd name="connsiteX2-77" fmla="*/ 3109533 w 3109533"/>
                  <a:gd name="connsiteY2-78" fmla="*/ 1443037 h 1443037"/>
                  <a:gd name="connsiteX3-79" fmla="*/ 0 w 3109533"/>
                  <a:gd name="connsiteY3-80" fmla="*/ 966787 h 1443037"/>
                  <a:gd name="connsiteX0-81" fmla="*/ 0 w 3109533"/>
                  <a:gd name="connsiteY0-82" fmla="*/ 1042987 h 1519237"/>
                  <a:gd name="connsiteX1-83" fmla="*/ 47151 w 3109533"/>
                  <a:gd name="connsiteY1-84" fmla="*/ 0 h 1519237"/>
                  <a:gd name="connsiteX2-85" fmla="*/ 3109533 w 3109533"/>
                  <a:gd name="connsiteY2-86" fmla="*/ 1519237 h 1519237"/>
                  <a:gd name="connsiteX3-87" fmla="*/ 0 w 3109533"/>
                  <a:gd name="connsiteY3-88" fmla="*/ 1042987 h 1519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519237">
                    <a:moveTo>
                      <a:pt x="0" y="1042987"/>
                    </a:moveTo>
                    <a:lnTo>
                      <a:pt x="47151" y="0"/>
                    </a:lnTo>
                    <a:lnTo>
                      <a:pt x="3109533" y="1519237"/>
                    </a:lnTo>
                    <a:lnTo>
                      <a:pt x="0" y="1042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334500" y="5505450"/>
              <a:ext cx="2271712" cy="1390653"/>
              <a:chOff x="9334500" y="5505450"/>
              <a:chExt cx="2271712" cy="1390653"/>
            </a:xfrm>
          </p:grpSpPr>
          <p:sp>
            <p:nvSpPr>
              <p:cNvPr id="23" name="等腰三角形 22"/>
              <p:cNvSpPr/>
              <p:nvPr/>
            </p:nvSpPr>
            <p:spPr>
              <a:xfrm>
                <a:off x="9334500" y="5505450"/>
                <a:ext cx="2266950" cy="1352550"/>
              </a:xfrm>
              <a:prstGeom prst="triangle">
                <a:avLst/>
              </a:prstGeom>
              <a:solidFill>
                <a:srgbClr val="2D76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7"/>
              <p:cNvSpPr/>
              <p:nvPr/>
            </p:nvSpPr>
            <p:spPr>
              <a:xfrm rot="16200000" flipV="1">
                <a:off x="10341767" y="5631658"/>
                <a:ext cx="1390653" cy="1138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138237">
                    <a:moveTo>
                      <a:pt x="0" y="661987"/>
                    </a:moveTo>
                    <a:lnTo>
                      <a:pt x="89747" y="0"/>
                    </a:lnTo>
                    <a:lnTo>
                      <a:pt x="3109533" y="113823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41005" y="1549108"/>
            <a:ext cx="52737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生产、施工阶段验算</a:t>
            </a:r>
            <a:endPara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355600" algn="just">
              <a:spcAft>
                <a:spcPts val="0"/>
              </a:spcAft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构件设计需要进行大量的生产、施工阶段验算，没有专业设计队伍的介入会造成预制件在生产、运输、安装过程的开裂、破损，产生大量废品，造成成本浪费，影响结构安全。</a:t>
            </a:r>
            <a:endParaRPr lang="zh-CN" altLang="zh-CN" sz="1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 descr="01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808000"/>
            <a:ext cx="5274310" cy="3510280"/>
          </a:xfrm>
          <a:prstGeom prst="rect">
            <a:avLst/>
          </a:prstGeom>
        </p:spPr>
      </p:pic>
      <p:pic>
        <p:nvPicPr>
          <p:cNvPr id="12" name="图片 11" descr="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917690" y="2808000"/>
            <a:ext cx="5274310" cy="35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 descr="01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017794"/>
            <a:ext cx="5274310" cy="3573780"/>
          </a:xfrm>
          <a:prstGeom prst="rect">
            <a:avLst/>
          </a:prstGeom>
        </p:spPr>
      </p:pic>
      <p:pic>
        <p:nvPicPr>
          <p:cNvPr id="11" name="图片 10" descr="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917690" y="2017794"/>
            <a:ext cx="5274310" cy="356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 descr="01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960872"/>
            <a:ext cx="5274310" cy="35883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706140" y="1984321"/>
            <a:ext cx="574158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连接节点的选择</a:t>
            </a:r>
            <a:endPara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266700" algn="just"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构件连接节点的选择，涉及到很深的专业要求，锚固长度、搭接长度、抗震等级、保护层厚度、套筒连接选择等一系列的构造要求，没有丰富的施工图设计经验，很难保证连接节点的安全可靠。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358140" algn="just">
              <a:spcAft>
                <a:spcPts val="0"/>
              </a:spcAft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目前的装配式结构施工图深度仅考虑等同现浇原则下的安全计算，节点的选择和布置，需要结合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101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图集进行，这些工作均交于构件深化设计团队负责完成，没有专业的素养，会造成极大的安全隐患，影响安装。有项目节点选择不当，导致现场无法安装，近千万构件报废，改为现浇。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83624"/>
            <a:ext cx="4713767" cy="3635929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135" y="2183624"/>
            <a:ext cx="6726865" cy="3635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6326" y="1601995"/>
            <a:ext cx="58408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 algn="just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．预制构件整合了多专业的信息</a:t>
            </a:r>
            <a:endPara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algn="just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线盒、线管、留洞等均需在构件设计图中反应，需要设计人员具有全专业的素养，整合信息。经验不足的设计队伍，造成构件预埋留洞的错漏碰缺，后期的补救必然引起对结构的破坏，造成严重安全隐患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。采用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bim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技术进行设备和预制构件的碰撞检查，确保无误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4480" y="3721388"/>
            <a:ext cx="55326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构件设计应包含构件的先后安装次序，需对施工进行指导</a:t>
            </a:r>
            <a:endPara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设计不是仅仅的绘图，应包含构件的先后安装次序，所以涉及对后期施工的指导，仅以构件的思路机械绘图，会最终导致三维空间下构件安装不上。不考虑施工安装的构件设计会造成施工进度的极大不可控，甚至造成构件报废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405" y="1781574"/>
            <a:ext cx="4506595" cy="404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工厂管理与组织：类总承包项目部管理模式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751107" y="3008074"/>
            <a:ext cx="109434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、工厂技术力量班子建设</a:t>
            </a:r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10-15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）实验室人员； 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）工艺员；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）质检员；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）现场服务人员；</a:t>
            </a:r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751107" y="1216654"/>
            <a:ext cx="109263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、深化设计组织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外部长期稳定合作模式，基于技术水平、质量、综合成本。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b="1" dirty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751107" y="4838972"/>
            <a:ext cx="109434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、工厂生产力量组织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个外包队专业化分工，区域性人员调配。</a:t>
            </a:r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 flipV="1">
            <a:off x="2758560" y="4634824"/>
            <a:ext cx="7110389" cy="2286974"/>
            <a:chOff x="2743200" y="-64473"/>
            <a:chExt cx="7110389" cy="2286974"/>
          </a:xfrm>
        </p:grpSpPr>
        <p:grpSp>
          <p:nvGrpSpPr>
            <p:cNvPr id="22" name="组合 21"/>
            <p:cNvGrpSpPr/>
            <p:nvPr/>
          </p:nvGrpSpPr>
          <p:grpSpPr>
            <a:xfrm>
              <a:off x="4327172" y="-64473"/>
              <a:ext cx="3528130" cy="2286974"/>
              <a:chOff x="4540310" y="-64474"/>
              <a:chExt cx="3182548" cy="2036641"/>
            </a:xfrm>
          </p:grpSpPr>
          <p:sp>
            <p:nvSpPr>
              <p:cNvPr id="29" name="等腰三角形 28"/>
              <p:cNvSpPr/>
              <p:nvPr/>
            </p:nvSpPr>
            <p:spPr>
              <a:xfrm flipV="1">
                <a:off x="4540310" y="-8671"/>
                <a:ext cx="3175876" cy="1980838"/>
              </a:xfrm>
              <a:prstGeom prst="triangle">
                <a:avLst/>
              </a:prstGeom>
              <a:solidFill>
                <a:srgbClr val="309ED8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7"/>
              <p:cNvSpPr/>
              <p:nvPr/>
            </p:nvSpPr>
            <p:spPr>
              <a:xfrm rot="5400000">
                <a:off x="5907233" y="156541"/>
                <a:ext cx="2036640" cy="1594610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138237">
                    <a:moveTo>
                      <a:pt x="0" y="661987"/>
                    </a:moveTo>
                    <a:lnTo>
                      <a:pt x="89747" y="0"/>
                    </a:lnTo>
                    <a:lnTo>
                      <a:pt x="3109533" y="113823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rgbClr val="309ED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311270" y="-37091"/>
              <a:ext cx="3542319" cy="1708211"/>
              <a:chOff x="5314257" y="-36573"/>
              <a:chExt cx="4223383" cy="2036640"/>
            </a:xfrm>
          </p:grpSpPr>
          <p:sp>
            <p:nvSpPr>
              <p:cNvPr id="27" name="等腰三角形 26"/>
              <p:cNvSpPr/>
              <p:nvPr/>
            </p:nvSpPr>
            <p:spPr>
              <a:xfrm flipV="1">
                <a:off x="5314257" y="-8671"/>
                <a:ext cx="4190029" cy="1980838"/>
              </a:xfrm>
              <a:prstGeom prst="triangle">
                <a:avLst/>
              </a:prstGeom>
              <a:solidFill>
                <a:srgbClr val="2D76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7"/>
              <p:cNvSpPr/>
              <p:nvPr/>
            </p:nvSpPr>
            <p:spPr>
              <a:xfrm rot="5400000">
                <a:off x="7455135" y="-82438"/>
                <a:ext cx="2036640" cy="2128370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  <a:gd name="connsiteX0-65" fmla="*/ 0 w 3109533"/>
                  <a:gd name="connsiteY0-66" fmla="*/ 947737 h 1423987"/>
                  <a:gd name="connsiteX1-67" fmla="*/ 132344 w 3109533"/>
                  <a:gd name="connsiteY1-68" fmla="*/ 0 h 1423987"/>
                  <a:gd name="connsiteX2-69" fmla="*/ 3109533 w 3109533"/>
                  <a:gd name="connsiteY2-70" fmla="*/ 1423987 h 1423987"/>
                  <a:gd name="connsiteX3-71" fmla="*/ 0 w 3109533"/>
                  <a:gd name="connsiteY3-72" fmla="*/ 947737 h 1423987"/>
                  <a:gd name="connsiteX0-73" fmla="*/ 0 w 3109533"/>
                  <a:gd name="connsiteY0-74" fmla="*/ 966787 h 1443037"/>
                  <a:gd name="connsiteX1-75" fmla="*/ 132344 w 3109533"/>
                  <a:gd name="connsiteY1-76" fmla="*/ 0 h 1443037"/>
                  <a:gd name="connsiteX2-77" fmla="*/ 3109533 w 3109533"/>
                  <a:gd name="connsiteY2-78" fmla="*/ 1443037 h 1443037"/>
                  <a:gd name="connsiteX3-79" fmla="*/ 0 w 3109533"/>
                  <a:gd name="connsiteY3-80" fmla="*/ 966787 h 1443037"/>
                  <a:gd name="connsiteX0-81" fmla="*/ 0 w 3109533"/>
                  <a:gd name="connsiteY0-82" fmla="*/ 1042987 h 1519237"/>
                  <a:gd name="connsiteX1-83" fmla="*/ 47151 w 3109533"/>
                  <a:gd name="connsiteY1-84" fmla="*/ 0 h 1519237"/>
                  <a:gd name="connsiteX2-85" fmla="*/ 3109533 w 3109533"/>
                  <a:gd name="connsiteY2-86" fmla="*/ 1519237 h 1519237"/>
                  <a:gd name="connsiteX3-87" fmla="*/ 0 w 3109533"/>
                  <a:gd name="connsiteY3-88" fmla="*/ 1042987 h 1519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519237">
                    <a:moveTo>
                      <a:pt x="0" y="1042987"/>
                    </a:moveTo>
                    <a:lnTo>
                      <a:pt x="47151" y="0"/>
                    </a:lnTo>
                    <a:lnTo>
                      <a:pt x="3109533" y="1519237"/>
                    </a:lnTo>
                    <a:lnTo>
                      <a:pt x="0" y="1042987"/>
                    </a:lnTo>
                    <a:close/>
                  </a:path>
                </a:pathLst>
              </a:cu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743200" y="-10649"/>
              <a:ext cx="3042250" cy="1394949"/>
              <a:chOff x="3318616" y="-10649"/>
              <a:chExt cx="2463960" cy="1534625"/>
            </a:xfrm>
          </p:grpSpPr>
          <p:sp>
            <p:nvSpPr>
              <p:cNvPr id="25" name="等腰三角形 24"/>
              <p:cNvSpPr/>
              <p:nvPr/>
            </p:nvSpPr>
            <p:spPr>
              <a:xfrm flipV="1">
                <a:off x="3318616" y="0"/>
                <a:ext cx="2443388" cy="1523975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7"/>
              <p:cNvSpPr/>
              <p:nvPr/>
            </p:nvSpPr>
            <p:spPr>
              <a:xfrm rot="5400000">
                <a:off x="4391756" y="133157"/>
                <a:ext cx="1534625" cy="1247014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  <a:gd name="connsiteX0-65" fmla="*/ 0 w 3109533"/>
                  <a:gd name="connsiteY0-66" fmla="*/ 343072 h 819322"/>
                  <a:gd name="connsiteX1-67" fmla="*/ 1083753 w 3109533"/>
                  <a:gd name="connsiteY1-68" fmla="*/ 0 h 819322"/>
                  <a:gd name="connsiteX2-69" fmla="*/ 3109533 w 3109533"/>
                  <a:gd name="connsiteY2-70" fmla="*/ 819322 h 819322"/>
                  <a:gd name="connsiteX3-71" fmla="*/ 0 w 3109533"/>
                  <a:gd name="connsiteY3-72" fmla="*/ 343072 h 819322"/>
                  <a:gd name="connsiteX0-73" fmla="*/ 104211 w 2025780"/>
                  <a:gd name="connsiteY0-74" fmla="*/ 502530 h 819322"/>
                  <a:gd name="connsiteX1-75" fmla="*/ 0 w 2025780"/>
                  <a:gd name="connsiteY1-76" fmla="*/ 0 h 819322"/>
                  <a:gd name="connsiteX2-77" fmla="*/ 2025780 w 2025780"/>
                  <a:gd name="connsiteY2-78" fmla="*/ 819322 h 819322"/>
                  <a:gd name="connsiteX3-79" fmla="*/ 104211 w 2025780"/>
                  <a:gd name="connsiteY3-80" fmla="*/ 502530 h 819322"/>
                  <a:gd name="connsiteX0-81" fmla="*/ 31479 w 1953048"/>
                  <a:gd name="connsiteY0-82" fmla="*/ 490264 h 807056"/>
                  <a:gd name="connsiteX1-83" fmla="*/ 0 w 1953048"/>
                  <a:gd name="connsiteY1-84" fmla="*/ 0 h 807056"/>
                  <a:gd name="connsiteX2-85" fmla="*/ 1953048 w 1953048"/>
                  <a:gd name="connsiteY2-86" fmla="*/ 807056 h 807056"/>
                  <a:gd name="connsiteX3-87" fmla="*/ 31479 w 1953048"/>
                  <a:gd name="connsiteY3-88" fmla="*/ 490264 h 807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53048" h="807056">
                    <a:moveTo>
                      <a:pt x="31479" y="490264"/>
                    </a:moveTo>
                    <a:lnTo>
                      <a:pt x="0" y="0"/>
                    </a:lnTo>
                    <a:lnTo>
                      <a:pt x="1953048" y="807056"/>
                    </a:lnTo>
                    <a:lnTo>
                      <a:pt x="31479" y="4902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  <a:alpha val="1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3411403" y="3374787"/>
            <a:ext cx="54498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未来发展展望</a:t>
            </a:r>
            <a:endParaRPr lang="en-US" altLang="zh-CN" sz="4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2589" y="-18894"/>
            <a:ext cx="12251342" cy="3085481"/>
            <a:chOff x="-12589" y="-18894"/>
            <a:chExt cx="12251342" cy="3085481"/>
          </a:xfrm>
        </p:grpSpPr>
        <p:sp>
          <p:nvSpPr>
            <p:cNvPr id="17" name="等腰三角形 5"/>
            <p:cNvSpPr/>
            <p:nvPr/>
          </p:nvSpPr>
          <p:spPr>
            <a:xfrm rot="10800000" flipH="1" flipV="1">
              <a:off x="-12589" y="-18894"/>
              <a:ext cx="12251342" cy="3077706"/>
            </a:xfrm>
            <a:custGeom>
              <a:avLst/>
              <a:gdLst>
                <a:gd name="connsiteX0" fmla="*/ 0 w 6858001"/>
                <a:gd name="connsiteY0" fmla="*/ 6967535 h 6967535"/>
                <a:gd name="connsiteX1" fmla="*/ 3429001 w 6858001"/>
                <a:gd name="connsiteY1" fmla="*/ 0 h 6967535"/>
                <a:gd name="connsiteX2" fmla="*/ 6858001 w 6858001"/>
                <a:gd name="connsiteY2" fmla="*/ 6967535 h 6967535"/>
                <a:gd name="connsiteX3" fmla="*/ 0 w 6858001"/>
                <a:gd name="connsiteY3" fmla="*/ 6967535 h 6967535"/>
                <a:gd name="connsiteX0-1" fmla="*/ 0 w 6883401"/>
                <a:gd name="connsiteY0-2" fmla="*/ 6880450 h 6880450"/>
                <a:gd name="connsiteX1-3" fmla="*/ 6883401 w 6883401"/>
                <a:gd name="connsiteY1-4" fmla="*/ 0 h 6880450"/>
                <a:gd name="connsiteX2-5" fmla="*/ 6858001 w 6883401"/>
                <a:gd name="connsiteY2-6" fmla="*/ 6880450 h 6880450"/>
                <a:gd name="connsiteX3-7" fmla="*/ 0 w 6883401"/>
                <a:gd name="connsiteY3-8" fmla="*/ 6880450 h 6880450"/>
                <a:gd name="connsiteX0-9" fmla="*/ 0 w 6839858"/>
                <a:gd name="connsiteY0-10" fmla="*/ 3585707 h 6880450"/>
                <a:gd name="connsiteX1-11" fmla="*/ 6839858 w 6839858"/>
                <a:gd name="connsiteY1-12" fmla="*/ 0 h 6880450"/>
                <a:gd name="connsiteX2-13" fmla="*/ 6814458 w 6839858"/>
                <a:gd name="connsiteY2-14" fmla="*/ 6880450 h 6880450"/>
                <a:gd name="connsiteX3-15" fmla="*/ 0 w 6839858"/>
                <a:gd name="connsiteY3-16" fmla="*/ 3585707 h 6880450"/>
                <a:gd name="connsiteX0-17" fmla="*/ 0 w 7014030"/>
                <a:gd name="connsiteY0-18" fmla="*/ 3208336 h 6880450"/>
                <a:gd name="connsiteX1-19" fmla="*/ 7014030 w 7014030"/>
                <a:gd name="connsiteY1-20" fmla="*/ 0 h 6880450"/>
                <a:gd name="connsiteX2-21" fmla="*/ 6988630 w 7014030"/>
                <a:gd name="connsiteY2-22" fmla="*/ 6880450 h 6880450"/>
                <a:gd name="connsiteX3-23" fmla="*/ 0 w 7014030"/>
                <a:gd name="connsiteY3-24" fmla="*/ 3208336 h 6880450"/>
                <a:gd name="connsiteX0-25" fmla="*/ 0 w 7115630"/>
                <a:gd name="connsiteY0-26" fmla="*/ 3237364 h 6880450"/>
                <a:gd name="connsiteX1-27" fmla="*/ 7115630 w 7115630"/>
                <a:gd name="connsiteY1-28" fmla="*/ 0 h 6880450"/>
                <a:gd name="connsiteX2-29" fmla="*/ 7090230 w 7115630"/>
                <a:gd name="connsiteY2-30" fmla="*/ 6880450 h 6880450"/>
                <a:gd name="connsiteX3-31" fmla="*/ 0 w 7115630"/>
                <a:gd name="connsiteY3-32" fmla="*/ 3237364 h 6880450"/>
                <a:gd name="connsiteX0-33" fmla="*/ 0 w 11622357"/>
                <a:gd name="connsiteY0-34" fmla="*/ 2598735 h 6241821"/>
                <a:gd name="connsiteX1-35" fmla="*/ 11622357 w 11622357"/>
                <a:gd name="connsiteY1-36" fmla="*/ 0 h 6241821"/>
                <a:gd name="connsiteX2-37" fmla="*/ 7090230 w 11622357"/>
                <a:gd name="connsiteY2-38" fmla="*/ 6241821 h 6241821"/>
                <a:gd name="connsiteX3-39" fmla="*/ 0 w 11622357"/>
                <a:gd name="connsiteY3-40" fmla="*/ 2598735 h 6241821"/>
                <a:gd name="connsiteX0-41" fmla="*/ 0 w 12722662"/>
                <a:gd name="connsiteY0-42" fmla="*/ 313274 h 6539903"/>
                <a:gd name="connsiteX1-43" fmla="*/ 12722662 w 12722662"/>
                <a:gd name="connsiteY1-44" fmla="*/ 298082 h 6539903"/>
                <a:gd name="connsiteX2-45" fmla="*/ 8190535 w 12722662"/>
                <a:gd name="connsiteY2-46" fmla="*/ 6539903 h 6539903"/>
                <a:gd name="connsiteX3-47" fmla="*/ 0 w 12722662"/>
                <a:gd name="connsiteY3-48" fmla="*/ 313274 h 6539903"/>
                <a:gd name="connsiteX0-49" fmla="*/ 0 w 12722662"/>
                <a:gd name="connsiteY0-50" fmla="*/ 313274 h 2243674"/>
                <a:gd name="connsiteX1-51" fmla="*/ 12722662 w 12722662"/>
                <a:gd name="connsiteY1-52" fmla="*/ 298082 h 2243674"/>
                <a:gd name="connsiteX2-53" fmla="*/ 6336598 w 12722662"/>
                <a:gd name="connsiteY2-54" fmla="*/ 2243674 h 2243674"/>
                <a:gd name="connsiteX3-55" fmla="*/ 0 w 12722662"/>
                <a:gd name="connsiteY3-56" fmla="*/ 313274 h 2243674"/>
                <a:gd name="connsiteX0-57" fmla="*/ 0 w 12722662"/>
                <a:gd name="connsiteY0-58" fmla="*/ 313274 h 3375788"/>
                <a:gd name="connsiteX1-59" fmla="*/ 12722662 w 12722662"/>
                <a:gd name="connsiteY1-60" fmla="*/ 298082 h 3375788"/>
                <a:gd name="connsiteX2-61" fmla="*/ 6351671 w 12722662"/>
                <a:gd name="connsiteY2-62" fmla="*/ 3375788 h 3375788"/>
                <a:gd name="connsiteX3-63" fmla="*/ 0 w 12722662"/>
                <a:gd name="connsiteY3-64" fmla="*/ 313274 h 3375788"/>
                <a:gd name="connsiteX0-65" fmla="*/ 0 w 12722662"/>
                <a:gd name="connsiteY0-66" fmla="*/ 313274 h 3375788"/>
                <a:gd name="connsiteX1-67" fmla="*/ 12722662 w 12722662"/>
                <a:gd name="connsiteY1-68" fmla="*/ 298082 h 3375788"/>
                <a:gd name="connsiteX2-69" fmla="*/ 6351671 w 12722662"/>
                <a:gd name="connsiteY2-70" fmla="*/ 3375788 h 3375788"/>
                <a:gd name="connsiteX3-71" fmla="*/ 0 w 12722662"/>
                <a:gd name="connsiteY3-72" fmla="*/ 313274 h 3375788"/>
                <a:gd name="connsiteX0-73" fmla="*/ 0 w 12722662"/>
                <a:gd name="connsiteY0-74" fmla="*/ 313274 h 3375788"/>
                <a:gd name="connsiteX1-75" fmla="*/ 12722662 w 12722662"/>
                <a:gd name="connsiteY1-76" fmla="*/ 298082 h 3375788"/>
                <a:gd name="connsiteX2-77" fmla="*/ 6351671 w 12722662"/>
                <a:gd name="connsiteY2-78" fmla="*/ 3375788 h 3375788"/>
                <a:gd name="connsiteX3-79" fmla="*/ 0 w 12722662"/>
                <a:gd name="connsiteY3-80" fmla="*/ 313274 h 3375788"/>
                <a:gd name="connsiteX0-81" fmla="*/ 0 w 12722662"/>
                <a:gd name="connsiteY0-82" fmla="*/ 482440 h 3544954"/>
                <a:gd name="connsiteX1-83" fmla="*/ 12722662 w 12722662"/>
                <a:gd name="connsiteY1-84" fmla="*/ 467248 h 3544954"/>
                <a:gd name="connsiteX2-85" fmla="*/ 6351671 w 12722662"/>
                <a:gd name="connsiteY2-86" fmla="*/ 3544954 h 3544954"/>
                <a:gd name="connsiteX3-87" fmla="*/ 0 w 12722662"/>
                <a:gd name="connsiteY3-88" fmla="*/ 482440 h 3544954"/>
                <a:gd name="connsiteX0-89" fmla="*/ 0 w 12722662"/>
                <a:gd name="connsiteY0-90" fmla="*/ 15192 h 3077706"/>
                <a:gd name="connsiteX1-91" fmla="*/ 12722662 w 12722662"/>
                <a:gd name="connsiteY1-92" fmla="*/ 0 h 3077706"/>
                <a:gd name="connsiteX2-93" fmla="*/ 6351671 w 12722662"/>
                <a:gd name="connsiteY2-94" fmla="*/ 3077706 h 3077706"/>
                <a:gd name="connsiteX3-95" fmla="*/ 0 w 12722662"/>
                <a:gd name="connsiteY3-96" fmla="*/ 15192 h 3077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22662" h="3077706">
                  <a:moveTo>
                    <a:pt x="0" y="15192"/>
                  </a:moveTo>
                  <a:cubicBezTo>
                    <a:pt x="12756942" y="-4386"/>
                    <a:pt x="56156" y="5064"/>
                    <a:pt x="12722662" y="0"/>
                  </a:cubicBezTo>
                  <a:cubicBezTo>
                    <a:pt x="6353531" y="3062740"/>
                    <a:pt x="12750947" y="14965"/>
                    <a:pt x="6351671" y="3077706"/>
                  </a:cubicBezTo>
                  <a:lnTo>
                    <a:pt x="0" y="15192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80000" b="-11936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等腰三角形 7"/>
            <p:cNvSpPr/>
            <p:nvPr/>
          </p:nvSpPr>
          <p:spPr>
            <a:xfrm rot="16200000" flipH="1" flipV="1">
              <a:off x="7637497" y="-1517289"/>
              <a:ext cx="3074920" cy="6077283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-1" fmla="*/ 0 w 6858002"/>
                <a:gd name="connsiteY0-2" fmla="*/ 1685924 h 1685924"/>
                <a:gd name="connsiteX1-3" fmla="*/ 814388 w 6858002"/>
                <a:gd name="connsiteY1-4" fmla="*/ 0 h 1685924"/>
                <a:gd name="connsiteX2-5" fmla="*/ 6858002 w 6858002"/>
                <a:gd name="connsiteY2-6" fmla="*/ 1685924 h 1685924"/>
                <a:gd name="connsiteX3-7" fmla="*/ 0 w 6858002"/>
                <a:gd name="connsiteY3-8" fmla="*/ 1685924 h 1685924"/>
                <a:gd name="connsiteX0-9" fmla="*/ 0 w 6858002"/>
                <a:gd name="connsiteY0-10" fmla="*/ 1700212 h 1700212"/>
                <a:gd name="connsiteX1-11" fmla="*/ 885825 w 6858002"/>
                <a:gd name="connsiteY1-12" fmla="*/ 0 h 1700212"/>
                <a:gd name="connsiteX2-13" fmla="*/ 6858002 w 6858002"/>
                <a:gd name="connsiteY2-14" fmla="*/ 1700212 h 1700212"/>
                <a:gd name="connsiteX3-15" fmla="*/ 0 w 6858002"/>
                <a:gd name="connsiteY3-16" fmla="*/ 1700212 h 1700212"/>
                <a:gd name="connsiteX0-17" fmla="*/ 0 w 6858002"/>
                <a:gd name="connsiteY0-18" fmla="*/ 2071687 h 2071687"/>
                <a:gd name="connsiteX1-19" fmla="*/ 1057275 w 6858002"/>
                <a:gd name="connsiteY1-20" fmla="*/ 0 h 2071687"/>
                <a:gd name="connsiteX2-21" fmla="*/ 6858002 w 6858002"/>
                <a:gd name="connsiteY2-22" fmla="*/ 2071687 h 2071687"/>
                <a:gd name="connsiteX3-23" fmla="*/ 0 w 6858002"/>
                <a:gd name="connsiteY3-24" fmla="*/ 2071687 h 2071687"/>
                <a:gd name="connsiteX0-25" fmla="*/ 0 w 6858002"/>
                <a:gd name="connsiteY0-26" fmla="*/ 2890837 h 2890837"/>
                <a:gd name="connsiteX1-27" fmla="*/ 1495422 w 6858002"/>
                <a:gd name="connsiteY1-28" fmla="*/ 0 h 2890837"/>
                <a:gd name="connsiteX2-29" fmla="*/ 6858002 w 6858002"/>
                <a:gd name="connsiteY2-30" fmla="*/ 2890837 h 2890837"/>
                <a:gd name="connsiteX3-31" fmla="*/ 0 w 6858002"/>
                <a:gd name="connsiteY3-32" fmla="*/ 2890837 h 2890837"/>
                <a:gd name="connsiteX0-33" fmla="*/ 0 w 6858002"/>
                <a:gd name="connsiteY0-34" fmla="*/ 6076951 h 6076951"/>
                <a:gd name="connsiteX1-35" fmla="*/ 3881435 w 6858002"/>
                <a:gd name="connsiteY1-36" fmla="*/ 0 h 6076951"/>
                <a:gd name="connsiteX2-37" fmla="*/ 6858002 w 6858002"/>
                <a:gd name="connsiteY2-38" fmla="*/ 6076951 h 6076951"/>
                <a:gd name="connsiteX3-39" fmla="*/ 0 w 6858002"/>
                <a:gd name="connsiteY3-40" fmla="*/ 6076951 h 6076951"/>
                <a:gd name="connsiteX0-41" fmla="*/ 0 w 2986089"/>
                <a:gd name="connsiteY0-42" fmla="*/ 2276476 h 6076951"/>
                <a:gd name="connsiteX1-43" fmla="*/ 9522 w 2986089"/>
                <a:gd name="connsiteY1-44" fmla="*/ 0 h 6076951"/>
                <a:gd name="connsiteX2-45" fmla="*/ 2986089 w 2986089"/>
                <a:gd name="connsiteY2-46" fmla="*/ 6076951 h 6076951"/>
                <a:gd name="connsiteX3-47" fmla="*/ 0 w 2986089"/>
                <a:gd name="connsiteY3-48" fmla="*/ 2276476 h 6076951"/>
                <a:gd name="connsiteX0-49" fmla="*/ 0 w 3005078"/>
                <a:gd name="connsiteY0-50" fmla="*/ 2276476 h 6057962"/>
                <a:gd name="connsiteX1-51" fmla="*/ 9522 w 3005078"/>
                <a:gd name="connsiteY1-52" fmla="*/ 0 h 6057962"/>
                <a:gd name="connsiteX2-53" fmla="*/ 3005078 w 3005078"/>
                <a:gd name="connsiteY2-54" fmla="*/ 6057962 h 6057962"/>
                <a:gd name="connsiteX3-55" fmla="*/ 0 w 3005078"/>
                <a:gd name="connsiteY3-56" fmla="*/ 2276476 h 60579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005078" h="6057962">
                  <a:moveTo>
                    <a:pt x="0" y="2276476"/>
                  </a:moveTo>
                  <a:lnTo>
                    <a:pt x="9522" y="0"/>
                  </a:lnTo>
                  <a:lnTo>
                    <a:pt x="3005078" y="6057962"/>
                  </a:lnTo>
                  <a:lnTo>
                    <a:pt x="0" y="2276476"/>
                  </a:ln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163428" y="1866258"/>
              <a:ext cx="38587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FIVE</a:t>
              </a:r>
              <a:endPara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/>
          <a:srcRect l="25292"/>
          <a:stretch>
            <a:fillRect/>
          </a:stretch>
        </p:blipFill>
        <p:spPr>
          <a:xfrm>
            <a:off x="-63500" y="-5777"/>
            <a:ext cx="9121889" cy="6869555"/>
          </a:xfrm>
          <a:prstGeom prst="rect">
            <a:avLst/>
          </a:prstGeom>
          <a:solidFill>
            <a:schemeClr val="accent1"/>
          </a:solidFill>
        </p:spPr>
      </p:pic>
      <p:grpSp>
        <p:nvGrpSpPr>
          <p:cNvPr id="4" name="组合 12"/>
          <p:cNvGrpSpPr/>
          <p:nvPr/>
        </p:nvGrpSpPr>
        <p:grpSpPr>
          <a:xfrm>
            <a:off x="-77586" y="-20247"/>
            <a:ext cx="6795886" cy="6898495"/>
            <a:chOff x="-77586" y="-20247"/>
            <a:chExt cx="6795886" cy="6898495"/>
          </a:xfrm>
        </p:grpSpPr>
        <p:sp>
          <p:nvSpPr>
            <p:cNvPr id="33" name="矩形 32"/>
            <p:cNvSpPr/>
            <p:nvPr/>
          </p:nvSpPr>
          <p:spPr>
            <a:xfrm>
              <a:off x="-25400" y="-20247"/>
              <a:ext cx="6743700" cy="687824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直角三角形 79"/>
            <p:cNvSpPr/>
            <p:nvPr/>
          </p:nvSpPr>
          <p:spPr>
            <a:xfrm>
              <a:off x="-77586" y="2998975"/>
              <a:ext cx="6045200" cy="3879273"/>
            </a:xfrm>
            <a:prstGeom prst="rtTriangl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9548" y="1773299"/>
              <a:ext cx="4959276" cy="19953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5000" b="1" dirty="0" smtClean="0">
                  <a:solidFill>
                    <a:prstClr val="white"/>
                  </a:solidFill>
                  <a:effectLst>
                    <a:outerShdw blurRad="317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装配式建筑</a:t>
              </a:r>
              <a:endParaRPr lang="en-US" altLang="zh-CN" sz="5000" b="1" dirty="0" smtClean="0">
                <a:solidFill>
                  <a:prstClr val="white"/>
                </a:solidFill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5000" b="1" dirty="0" smtClean="0">
                  <a:solidFill>
                    <a:prstClr val="white"/>
                  </a:solidFill>
                  <a:effectLst>
                    <a:outerShdw blurRad="317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几个弊病</a:t>
              </a:r>
              <a:endParaRPr lang="zh-CN" altLang="en-US" sz="5000" b="1" dirty="0">
                <a:solidFill>
                  <a:prstClr val="white"/>
                </a:solidFill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1"/>
          <p:cNvGrpSpPr/>
          <p:nvPr/>
        </p:nvGrpSpPr>
        <p:grpSpPr>
          <a:xfrm>
            <a:off x="5938862" y="-18546"/>
            <a:ext cx="6367886" cy="6878247"/>
            <a:chOff x="5981700" y="-20247"/>
            <a:chExt cx="6367886" cy="6878247"/>
          </a:xfrm>
        </p:grpSpPr>
        <p:sp>
          <p:nvSpPr>
            <p:cNvPr id="2" name="矩形 1"/>
            <p:cNvSpPr/>
            <p:nvPr/>
          </p:nvSpPr>
          <p:spPr>
            <a:xfrm>
              <a:off x="6046500" y="-20247"/>
              <a:ext cx="6172200" cy="6858000"/>
            </a:xfrm>
            <a:prstGeom prst="rect">
              <a:avLst/>
            </a:prstGeom>
            <a:solidFill>
              <a:srgbClr val="2D7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981700" y="0"/>
              <a:ext cx="648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10"/>
            <p:cNvGrpSpPr/>
            <p:nvPr/>
          </p:nvGrpSpPr>
          <p:grpSpPr>
            <a:xfrm>
              <a:off x="6326331" y="1101543"/>
              <a:ext cx="6023255" cy="3322873"/>
              <a:chOff x="6326331" y="1101543"/>
              <a:chExt cx="6023255" cy="3322873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6327359" y="1101543"/>
                <a:ext cx="6022227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1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、快速退化是由于使用了廉价材料和快速施工造成的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6326331" y="2152711"/>
                <a:ext cx="590748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2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、模块化设计不能满足高度的个性化需求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6327359" y="2730827"/>
                <a:ext cx="56618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3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、构件需要长途运输，受加工能力限制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327359" y="3408753"/>
                <a:ext cx="590953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4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、如果装配过程不够精确，则会出现结构故障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15" name="文本框 29"/>
          <p:cNvSpPr txBox="1"/>
          <p:nvPr/>
        </p:nvSpPr>
        <p:spPr>
          <a:xfrm>
            <a:off x="6285548" y="4493948"/>
            <a:ext cx="5908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5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、降低了现场调整建筑设计的灵活性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8038" y="-10160"/>
            <a:ext cx="7140413" cy="6870363"/>
            <a:chOff x="5748038" y="-10160"/>
            <a:chExt cx="7140413" cy="687036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76560" y="0"/>
              <a:ext cx="4715439" cy="686020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5748038" y="-10160"/>
              <a:ext cx="7140413" cy="6870363"/>
              <a:chOff x="5748038" y="-10160"/>
              <a:chExt cx="7140413" cy="6870363"/>
            </a:xfrm>
          </p:grpSpPr>
          <p:sp>
            <p:nvSpPr>
              <p:cNvPr id="10" name="平行四边形 9"/>
              <p:cNvSpPr/>
              <p:nvPr/>
            </p:nvSpPr>
            <p:spPr>
              <a:xfrm flipH="1">
                <a:off x="5748038" y="-10160"/>
                <a:ext cx="2340000" cy="6870363"/>
              </a:xfrm>
              <a:prstGeom prst="parallelogram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 flipH="1">
                <a:off x="10548451" y="-10160"/>
                <a:ext cx="2340000" cy="6870363"/>
              </a:xfrm>
              <a:prstGeom prst="parallelogram">
                <a:avLst/>
              </a:prstGeom>
              <a:solidFill>
                <a:schemeClr val="bg1">
                  <a:lumMod val="50000"/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 flipH="1">
                <a:off x="9023792" y="-10160"/>
                <a:ext cx="2340000" cy="6870363"/>
              </a:xfrm>
              <a:prstGeom prst="parallelogram">
                <a:avLst/>
              </a:prstGeom>
              <a:solidFill>
                <a:schemeClr val="tx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 flipH="1">
                <a:off x="7499794" y="-10160"/>
                <a:ext cx="2340000" cy="6870363"/>
              </a:xfrm>
              <a:prstGeom prst="parallelogram">
                <a:avLst/>
              </a:prstGeom>
              <a:solidFill>
                <a:srgbClr val="2E75B6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3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部品工艺持续创新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5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8" name="图片 17" descr="屏幕剪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039" y="1293325"/>
            <a:ext cx="3104426" cy="207423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64" y="1237602"/>
            <a:ext cx="3407938" cy="212996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224" y="3534415"/>
            <a:ext cx="2558239" cy="2639270"/>
          </a:xfrm>
          <a:prstGeom prst="rect">
            <a:avLst/>
          </a:prstGeom>
        </p:spPr>
      </p:pic>
      <p:pic>
        <p:nvPicPr>
          <p:cNvPr id="24" name="图片 23" descr="屏幕剪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0244" y="3650658"/>
            <a:ext cx="3315516" cy="2523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8038" y="-10160"/>
            <a:ext cx="7140413" cy="6870363"/>
            <a:chOff x="5748038" y="-10160"/>
            <a:chExt cx="7140413" cy="687036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76560" y="0"/>
              <a:ext cx="4715439" cy="686020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5748038" y="-10160"/>
              <a:ext cx="7140413" cy="6870363"/>
              <a:chOff x="5748038" y="-10160"/>
              <a:chExt cx="7140413" cy="6870363"/>
            </a:xfrm>
          </p:grpSpPr>
          <p:sp>
            <p:nvSpPr>
              <p:cNvPr id="10" name="平行四边形 9"/>
              <p:cNvSpPr/>
              <p:nvPr/>
            </p:nvSpPr>
            <p:spPr>
              <a:xfrm flipH="1">
                <a:off x="5748038" y="-10160"/>
                <a:ext cx="2340000" cy="6870363"/>
              </a:xfrm>
              <a:prstGeom prst="parallelogram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 flipH="1">
                <a:off x="10548451" y="-10160"/>
                <a:ext cx="2340000" cy="6870363"/>
              </a:xfrm>
              <a:prstGeom prst="parallelogram">
                <a:avLst/>
              </a:prstGeom>
              <a:solidFill>
                <a:schemeClr val="bg1">
                  <a:lumMod val="50000"/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 flipH="1">
                <a:off x="9023792" y="-10160"/>
                <a:ext cx="2340000" cy="6870363"/>
              </a:xfrm>
              <a:prstGeom prst="parallelogram">
                <a:avLst/>
              </a:prstGeom>
              <a:solidFill>
                <a:schemeClr val="tx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 flipH="1">
                <a:off x="7499794" y="-10160"/>
                <a:ext cx="2340000" cy="6870363"/>
              </a:xfrm>
              <a:prstGeom prst="parallelogram">
                <a:avLst/>
              </a:prstGeom>
              <a:solidFill>
                <a:srgbClr val="2E75B6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3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64737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EPC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集成化设计与管理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5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44" y="1876395"/>
            <a:ext cx="6927616" cy="3561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3906" name="Picture 2" descr="C:\Documents and Settings\Administrator\桌面\培训课件\李晓明140\2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84300" y="0"/>
            <a:ext cx="9017000" cy="676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8038" y="-10160"/>
            <a:ext cx="7140413" cy="6870363"/>
            <a:chOff x="5748038" y="-10160"/>
            <a:chExt cx="7140413" cy="687036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76560" y="0"/>
              <a:ext cx="4715439" cy="686020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5748038" y="-10160"/>
              <a:ext cx="7140413" cy="6870363"/>
              <a:chOff x="5748038" y="-10160"/>
              <a:chExt cx="7140413" cy="6870363"/>
            </a:xfrm>
          </p:grpSpPr>
          <p:sp>
            <p:nvSpPr>
              <p:cNvPr id="10" name="平行四边形 9"/>
              <p:cNvSpPr/>
              <p:nvPr/>
            </p:nvSpPr>
            <p:spPr>
              <a:xfrm flipH="1">
                <a:off x="5748038" y="-10160"/>
                <a:ext cx="2340000" cy="6870363"/>
              </a:xfrm>
              <a:prstGeom prst="parallelogram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 flipH="1">
                <a:off x="10548451" y="-10160"/>
                <a:ext cx="2340000" cy="6870363"/>
              </a:xfrm>
              <a:prstGeom prst="parallelogram">
                <a:avLst/>
              </a:prstGeom>
              <a:solidFill>
                <a:schemeClr val="bg1">
                  <a:lumMod val="50000"/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 flipH="1">
                <a:off x="9023792" y="-10160"/>
                <a:ext cx="2340000" cy="6870363"/>
              </a:xfrm>
              <a:prstGeom prst="parallelogram">
                <a:avLst/>
              </a:prstGeom>
              <a:solidFill>
                <a:schemeClr val="tx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 flipH="1">
                <a:off x="7499794" y="-10160"/>
                <a:ext cx="2340000" cy="6870363"/>
              </a:xfrm>
              <a:prstGeom prst="parallelogram">
                <a:avLst/>
              </a:prstGeom>
              <a:solidFill>
                <a:srgbClr val="2E75B6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3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64737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BIM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平台沉淀与高效保证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5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40" y="1903736"/>
            <a:ext cx="9287954" cy="3655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8038" y="-10160"/>
            <a:ext cx="7140413" cy="6870363"/>
            <a:chOff x="5748038" y="-10160"/>
            <a:chExt cx="7140413" cy="687036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76560" y="0"/>
              <a:ext cx="4715439" cy="686020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5748038" y="-10160"/>
              <a:ext cx="7140413" cy="6870363"/>
              <a:chOff x="5748038" y="-10160"/>
              <a:chExt cx="7140413" cy="6870363"/>
            </a:xfrm>
          </p:grpSpPr>
          <p:sp>
            <p:nvSpPr>
              <p:cNvPr id="10" name="平行四边形 9"/>
              <p:cNvSpPr/>
              <p:nvPr/>
            </p:nvSpPr>
            <p:spPr>
              <a:xfrm flipH="1">
                <a:off x="5748038" y="-10160"/>
                <a:ext cx="2340000" cy="6870363"/>
              </a:xfrm>
              <a:prstGeom prst="parallelogram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 flipH="1">
                <a:off x="10548451" y="-10160"/>
                <a:ext cx="2340000" cy="6870363"/>
              </a:xfrm>
              <a:prstGeom prst="parallelogram">
                <a:avLst/>
              </a:prstGeom>
              <a:solidFill>
                <a:schemeClr val="bg1">
                  <a:lumMod val="50000"/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 flipH="1">
                <a:off x="9023792" y="-10160"/>
                <a:ext cx="2340000" cy="6870363"/>
              </a:xfrm>
              <a:prstGeom prst="parallelogram">
                <a:avLst/>
              </a:prstGeom>
              <a:solidFill>
                <a:schemeClr val="tx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 flipH="1">
                <a:off x="7499794" y="-10160"/>
                <a:ext cx="2340000" cy="6870363"/>
              </a:xfrm>
              <a:prstGeom prst="parallelogram">
                <a:avLst/>
              </a:prstGeom>
              <a:solidFill>
                <a:srgbClr val="2E75B6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3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稻壳儿春秋广告/盗版必究        原创来源：http://chn.docer.com/works?userid=199329941#!/work_time"/>
            <p:cNvSpPr txBox="1"/>
            <p:nvPr/>
          </p:nvSpPr>
          <p:spPr>
            <a:xfrm>
              <a:off x="966577" y="305976"/>
              <a:ext cx="649836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技术创新专业化分工、共建共享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5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34106" y="3037592"/>
            <a:ext cx="1495239" cy="11364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高校教授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国家中心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（</a:t>
            </a:r>
            <a:r>
              <a:rPr lang="en-US" altLang="zh-CN" dirty="0" smtClean="0"/>
              <a:t>S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652281" y="3040164"/>
            <a:ext cx="1892096" cy="1106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设计、研究单位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（</a:t>
            </a:r>
            <a:r>
              <a:rPr lang="en-US" altLang="zh-CN" b="1" dirty="0" smtClean="0"/>
              <a:t>T/E</a:t>
            </a:r>
            <a:r>
              <a:rPr lang="zh-CN" altLang="en-US" b="1" dirty="0" smtClean="0"/>
              <a:t>）</a:t>
            </a:r>
            <a:endParaRPr lang="zh-CN" altLang="en-US" b="1" dirty="0"/>
          </a:p>
        </p:txBody>
      </p:sp>
      <p:sp>
        <p:nvSpPr>
          <p:cNvPr id="22" name="矩形 21"/>
          <p:cNvSpPr/>
          <p:nvPr/>
        </p:nvSpPr>
        <p:spPr>
          <a:xfrm>
            <a:off x="5177744" y="1903736"/>
            <a:ext cx="1892096" cy="1106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各方向技术共建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合作伙伴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（</a:t>
            </a:r>
            <a:r>
              <a:rPr lang="en-US" altLang="zh-CN" dirty="0" smtClean="0"/>
              <a:t>I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379158" y="4130281"/>
            <a:ext cx="1892096" cy="1106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zh-CN" altLang="en-US" dirty="0" smtClean="0"/>
              <a:t>技术共享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合作伙伴</a:t>
            </a:r>
            <a:endParaRPr lang="en-US" altLang="zh-CN" dirty="0" smtClean="0"/>
          </a:p>
          <a:p>
            <a:pPr algn="ctr"/>
            <a:r>
              <a:rPr lang="zh-CN" altLang="en-US" dirty="0"/>
              <a:t>（</a:t>
            </a:r>
            <a:r>
              <a:rPr lang="en-US" altLang="zh-CN" dirty="0"/>
              <a:t>I</a:t>
            </a:r>
            <a:r>
              <a:rPr lang="zh-CN" altLang="en-US" dirty="0"/>
              <a:t>）</a:t>
            </a:r>
            <a:endParaRPr lang="zh-CN" altLang="en-US" dirty="0"/>
          </a:p>
          <a:p>
            <a:pPr algn="ctr"/>
            <a:endParaRPr lang="zh-CN" altLang="en-US" dirty="0"/>
          </a:p>
        </p:txBody>
      </p:sp>
      <p:cxnSp>
        <p:nvCxnSpPr>
          <p:cNvPr id="24" name="直接箭头连接符 23"/>
          <p:cNvCxnSpPr>
            <a:stCxn id="18" idx="3"/>
            <a:endCxn id="21" idx="1"/>
          </p:cNvCxnSpPr>
          <p:nvPr/>
        </p:nvCxnSpPr>
        <p:spPr>
          <a:xfrm flipV="1">
            <a:off x="1729345" y="3593376"/>
            <a:ext cx="922936" cy="1243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21" idx="0"/>
            <a:endCxn id="22" idx="1"/>
          </p:cNvCxnSpPr>
          <p:nvPr/>
        </p:nvCxnSpPr>
        <p:spPr>
          <a:xfrm flipV="1">
            <a:off x="3598329" y="2456948"/>
            <a:ext cx="1579415" cy="58321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stCxn id="21" idx="3"/>
            <a:endCxn id="23" idx="0"/>
          </p:cNvCxnSpPr>
          <p:nvPr/>
        </p:nvCxnSpPr>
        <p:spPr>
          <a:xfrm>
            <a:off x="4544377" y="3593376"/>
            <a:ext cx="1780829" cy="5369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stCxn id="23" idx="1"/>
          </p:cNvCxnSpPr>
          <p:nvPr/>
        </p:nvCxnSpPr>
        <p:spPr>
          <a:xfrm flipH="1" flipV="1">
            <a:off x="3698624" y="4146589"/>
            <a:ext cx="1680534" cy="5369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115576" y="3492497"/>
            <a:ext cx="17799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单向或系列技术输出</a:t>
            </a:r>
            <a:endParaRPr lang="zh-CN" altLang="en-US" sz="1200" dirty="0"/>
          </a:p>
        </p:txBody>
      </p:sp>
      <p:sp>
        <p:nvSpPr>
          <p:cNvPr id="32" name="文本框 31"/>
          <p:cNvSpPr txBox="1"/>
          <p:nvPr/>
        </p:nvSpPr>
        <p:spPr>
          <a:xfrm>
            <a:off x="3873935" y="4544600"/>
            <a:ext cx="1197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问题反馈</a:t>
            </a:r>
            <a:endParaRPr lang="zh-CN" altLang="en-US" sz="1200" dirty="0"/>
          </a:p>
        </p:txBody>
      </p:sp>
      <p:sp>
        <p:nvSpPr>
          <p:cNvPr id="33" name="文本框 32"/>
          <p:cNvSpPr txBox="1"/>
          <p:nvPr/>
        </p:nvSpPr>
        <p:spPr>
          <a:xfrm>
            <a:off x="3112673" y="2345072"/>
            <a:ext cx="17799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共同建设、率先产业化</a:t>
            </a:r>
            <a:endParaRPr lang="zh-CN" altLang="en-US" sz="1200" dirty="0"/>
          </a:p>
        </p:txBody>
      </p:sp>
      <p:sp>
        <p:nvSpPr>
          <p:cNvPr id="34" name="文本框 33"/>
          <p:cNvSpPr txBox="1"/>
          <p:nvPr/>
        </p:nvSpPr>
        <p:spPr>
          <a:xfrm>
            <a:off x="1802739" y="3256120"/>
            <a:ext cx="1197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引领指导</a:t>
            </a:r>
            <a:endParaRPr lang="zh-CN" altLang="en-US" sz="1200" dirty="0"/>
          </a:p>
        </p:txBody>
      </p:sp>
      <p:sp>
        <p:nvSpPr>
          <p:cNvPr id="35" name="文本框 34"/>
          <p:cNvSpPr txBox="1"/>
          <p:nvPr/>
        </p:nvSpPr>
        <p:spPr>
          <a:xfrm>
            <a:off x="-4712" y="5133457"/>
            <a:ext cx="54498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专业人做专业事！</a:t>
            </a:r>
            <a:endParaRPr lang="en-US" altLang="zh-CN" sz="4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8038" y="-10160"/>
            <a:ext cx="7140413" cy="6870363"/>
            <a:chOff x="5748038" y="-10160"/>
            <a:chExt cx="7140413" cy="687036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76560" y="0"/>
              <a:ext cx="4715439" cy="686020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5748038" y="-10160"/>
              <a:ext cx="7140413" cy="6870363"/>
              <a:chOff x="5748038" y="-10160"/>
              <a:chExt cx="7140413" cy="6870363"/>
            </a:xfrm>
          </p:grpSpPr>
          <p:sp>
            <p:nvSpPr>
              <p:cNvPr id="10" name="平行四边形 9"/>
              <p:cNvSpPr/>
              <p:nvPr/>
            </p:nvSpPr>
            <p:spPr>
              <a:xfrm flipH="1">
                <a:off x="5748038" y="-10160"/>
                <a:ext cx="2340000" cy="6870363"/>
              </a:xfrm>
              <a:prstGeom prst="parallelogram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 flipH="1">
                <a:off x="10548451" y="-10160"/>
                <a:ext cx="2340000" cy="6870363"/>
              </a:xfrm>
              <a:prstGeom prst="parallelogram">
                <a:avLst/>
              </a:prstGeom>
              <a:solidFill>
                <a:schemeClr val="bg1">
                  <a:lumMod val="50000"/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 flipH="1">
                <a:off x="9023792" y="-10160"/>
                <a:ext cx="2340000" cy="6870363"/>
              </a:xfrm>
              <a:prstGeom prst="parallelogram">
                <a:avLst/>
              </a:prstGeom>
              <a:solidFill>
                <a:schemeClr val="tx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 flipH="1">
                <a:off x="7499794" y="-10160"/>
                <a:ext cx="2340000" cy="6870363"/>
              </a:xfrm>
              <a:prstGeom prst="parallelogram">
                <a:avLst/>
              </a:prstGeom>
              <a:solidFill>
                <a:srgbClr val="2E75B6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3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64737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年突破、五年成熟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5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1" y="2086381"/>
            <a:ext cx="7374942" cy="346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/>
          <a:srcRect l="25292"/>
          <a:stretch>
            <a:fillRect/>
          </a:stretch>
        </p:blipFill>
        <p:spPr>
          <a:xfrm>
            <a:off x="-63500" y="-5777"/>
            <a:ext cx="9121889" cy="6869555"/>
          </a:xfrm>
          <a:prstGeom prst="rect">
            <a:avLst/>
          </a:prstGeom>
          <a:solidFill>
            <a:schemeClr val="accent1"/>
          </a:solidFill>
        </p:spPr>
      </p:pic>
      <p:grpSp>
        <p:nvGrpSpPr>
          <p:cNvPr id="13" name="组合 12"/>
          <p:cNvGrpSpPr/>
          <p:nvPr/>
        </p:nvGrpSpPr>
        <p:grpSpPr>
          <a:xfrm>
            <a:off x="-77586" y="-20247"/>
            <a:ext cx="6795886" cy="6898495"/>
            <a:chOff x="-77586" y="-20247"/>
            <a:chExt cx="6795886" cy="6898495"/>
          </a:xfrm>
        </p:grpSpPr>
        <p:sp>
          <p:nvSpPr>
            <p:cNvPr id="33" name="矩形 32"/>
            <p:cNvSpPr/>
            <p:nvPr/>
          </p:nvSpPr>
          <p:spPr>
            <a:xfrm>
              <a:off x="-25400" y="-20247"/>
              <a:ext cx="6743700" cy="687824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直角三角形 79"/>
            <p:cNvSpPr/>
            <p:nvPr/>
          </p:nvSpPr>
          <p:spPr>
            <a:xfrm>
              <a:off x="-77586" y="2998975"/>
              <a:ext cx="6045200" cy="3879273"/>
            </a:xfrm>
            <a:prstGeom prst="rtTriangl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9548" y="1773299"/>
              <a:ext cx="4959276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5000" b="1" dirty="0" smtClean="0">
                  <a:solidFill>
                    <a:prstClr val="white"/>
                  </a:solidFill>
                  <a:effectLst>
                    <a:outerShdw blurRad="317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推动装配式建筑</a:t>
              </a:r>
              <a:endParaRPr lang="en-US" altLang="zh-CN" sz="5000" b="1" dirty="0" smtClean="0">
                <a:solidFill>
                  <a:prstClr val="white"/>
                </a:solidFill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5000" b="1" dirty="0" smtClean="0">
                  <a:solidFill>
                    <a:prstClr val="white"/>
                  </a:solidFill>
                  <a:effectLst>
                    <a:outerShdw blurRad="317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做到“四个不变”</a:t>
              </a:r>
              <a:endParaRPr lang="zh-CN" altLang="en-US" sz="5000" b="1" dirty="0">
                <a:solidFill>
                  <a:prstClr val="white"/>
                </a:solidFill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53975" y="-20247"/>
            <a:ext cx="6237000" cy="6878247"/>
            <a:chOff x="5981700" y="-20247"/>
            <a:chExt cx="6237000" cy="6878247"/>
          </a:xfrm>
        </p:grpSpPr>
        <p:sp>
          <p:nvSpPr>
            <p:cNvPr id="2" name="矩形 1"/>
            <p:cNvSpPr/>
            <p:nvPr/>
          </p:nvSpPr>
          <p:spPr>
            <a:xfrm>
              <a:off x="6046500" y="-20247"/>
              <a:ext cx="6172200" cy="6858000"/>
            </a:xfrm>
            <a:prstGeom prst="rect">
              <a:avLst/>
            </a:prstGeom>
            <a:solidFill>
              <a:srgbClr val="2D7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981700" y="0"/>
              <a:ext cx="648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538594" y="1542466"/>
              <a:ext cx="3496767" cy="3324266"/>
              <a:chOff x="7538594" y="1542466"/>
              <a:chExt cx="3496767" cy="3324266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7538594" y="1542466"/>
                <a:ext cx="28232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第一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 </a:t>
                </a:r>
                <a:r>
                  <a:rPr lang="en-US" altLang="zh-CN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  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决心不变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7538594" y="2484390"/>
                <a:ext cx="3496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第二   标准不变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7538594" y="3464433"/>
                <a:ext cx="33812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第三   目标不变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7538594" y="4405067"/>
                <a:ext cx="33812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第四   思路不变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49899" y="185635"/>
            <a:ext cx="6642101" cy="6681375"/>
            <a:chOff x="5549899" y="185635"/>
            <a:chExt cx="6642101" cy="6681375"/>
          </a:xfrm>
        </p:grpSpPr>
        <p:sp>
          <p:nvSpPr>
            <p:cNvPr id="6" name="Freeform 7"/>
            <p:cNvSpPr/>
            <p:nvPr/>
          </p:nvSpPr>
          <p:spPr bwMode="auto">
            <a:xfrm>
              <a:off x="7416800" y="185635"/>
              <a:ext cx="4775200" cy="6681375"/>
            </a:xfrm>
            <a:custGeom>
              <a:avLst/>
              <a:gdLst>
                <a:gd name="T0" fmla="*/ 2261 w 2261"/>
                <a:gd name="T1" fmla="*/ 0 h 3145"/>
                <a:gd name="T2" fmla="*/ 2261 w 2261"/>
                <a:gd name="T3" fmla="*/ 3145 h 3145"/>
                <a:gd name="T4" fmla="*/ 883 w 2261"/>
                <a:gd name="T5" fmla="*/ 3145 h 3145"/>
                <a:gd name="T6" fmla="*/ 0 w 2261"/>
                <a:gd name="T7" fmla="*/ 2260 h 3145"/>
                <a:gd name="T8" fmla="*/ 2261 w 2261"/>
                <a:gd name="T9" fmla="*/ 0 h 3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1" h="3145">
                  <a:moveTo>
                    <a:pt x="2261" y="0"/>
                  </a:moveTo>
                  <a:lnTo>
                    <a:pt x="2261" y="3145"/>
                  </a:lnTo>
                  <a:lnTo>
                    <a:pt x="883" y="3145"/>
                  </a:lnTo>
                  <a:lnTo>
                    <a:pt x="0" y="2260"/>
                  </a:lnTo>
                  <a:lnTo>
                    <a:pt x="2261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l="-84452" t="-4678" r="-45064" b="-4678"/>
              </a:stretch>
            </a:blipFill>
            <a:ln w="0">
              <a:noFill/>
              <a:prstDash val="solid"/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endParaRPr lang="zh-CN" altLang="en-US" sz="960" dirty="0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549899" y="5090025"/>
              <a:ext cx="3517307" cy="1767976"/>
              <a:chOff x="4150000" y="3803663"/>
              <a:chExt cx="2665266" cy="1339697"/>
            </a:xfrm>
          </p:grpSpPr>
          <p:sp>
            <p:nvSpPr>
              <p:cNvPr id="7" name="Freeform 8"/>
              <p:cNvSpPr/>
              <p:nvPr/>
            </p:nvSpPr>
            <p:spPr bwMode="auto">
              <a:xfrm>
                <a:off x="4150000" y="3803663"/>
                <a:ext cx="2665266" cy="1339696"/>
              </a:xfrm>
              <a:custGeom>
                <a:avLst/>
                <a:gdLst>
                  <a:gd name="T0" fmla="*/ 839 w 1679"/>
                  <a:gd name="T1" fmla="*/ 0 h 839"/>
                  <a:gd name="T2" fmla="*/ 1679 w 1679"/>
                  <a:gd name="T3" fmla="*/ 839 h 839"/>
                  <a:gd name="T4" fmla="*/ 0 w 1679"/>
                  <a:gd name="T5" fmla="*/ 839 h 839"/>
                  <a:gd name="T6" fmla="*/ 839 w 1679"/>
                  <a:gd name="T7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79" h="839">
                    <a:moveTo>
                      <a:pt x="839" y="0"/>
                    </a:moveTo>
                    <a:lnTo>
                      <a:pt x="1679" y="839"/>
                    </a:lnTo>
                    <a:lnTo>
                      <a:pt x="0" y="839"/>
                    </a:lnTo>
                    <a:lnTo>
                      <a:pt x="839" y="0"/>
                    </a:lnTo>
                    <a:close/>
                  </a:path>
                </a:pathLst>
              </a:custGeom>
              <a:blipFill dpi="0" rotWithShape="1">
                <a:blip r:embed="rId2" cstate="print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20000" contrast="40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16314" b="-16314"/>
                </a:stretch>
              </a:blipFill>
              <a:ln w="0">
                <a:noFill/>
                <a:prstDash val="solid"/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endParaRPr lang="zh-CN" altLang="en-US" sz="960"/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4250915" y="3897136"/>
                <a:ext cx="2479307" cy="1246224"/>
              </a:xfrm>
              <a:custGeom>
                <a:avLst/>
                <a:gdLst>
                  <a:gd name="T0" fmla="*/ 839 w 1679"/>
                  <a:gd name="T1" fmla="*/ 0 h 839"/>
                  <a:gd name="T2" fmla="*/ 1679 w 1679"/>
                  <a:gd name="T3" fmla="*/ 839 h 839"/>
                  <a:gd name="T4" fmla="*/ 0 w 1679"/>
                  <a:gd name="T5" fmla="*/ 839 h 839"/>
                  <a:gd name="T6" fmla="*/ 839 w 1679"/>
                  <a:gd name="T7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79" h="839">
                    <a:moveTo>
                      <a:pt x="839" y="0"/>
                    </a:moveTo>
                    <a:lnTo>
                      <a:pt x="1679" y="839"/>
                    </a:lnTo>
                    <a:lnTo>
                      <a:pt x="0" y="839"/>
                    </a:lnTo>
                    <a:lnTo>
                      <a:pt x="839" y="0"/>
                    </a:lnTo>
                    <a:close/>
                  </a:path>
                </a:pathLst>
              </a:custGeom>
              <a:solidFill>
                <a:srgbClr val="6E6E6E">
                  <a:alpha val="69804"/>
                </a:srgb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endParaRPr lang="zh-CN" altLang="en-US" sz="960"/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392895" y="6128276"/>
            <a:ext cx="4804299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：内蒙古包头市建筑设计研究院有限责任公司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677761" y="1956662"/>
            <a:ext cx="554849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solidFill>
                  <a:srgbClr val="0070C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感谢聆听！</a:t>
            </a:r>
            <a:endParaRPr lang="zh-CN" altLang="en-US" sz="9600" b="1" dirty="0">
              <a:solidFill>
                <a:srgbClr val="0070C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4930" name="Picture 2" descr="C:\Documents and Settings\Administrator\桌面\培训课件\李晓明140\2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32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圆角矩形 1"/>
          <p:cNvSpPr/>
          <p:nvPr/>
        </p:nvSpPr>
        <p:spPr>
          <a:xfrm>
            <a:off x="8822120" y="2295486"/>
            <a:ext cx="1979613" cy="669925"/>
          </a:xfrm>
          <a:prstGeom prst="roundRect">
            <a:avLst/>
          </a:prstGeom>
          <a:solidFill>
            <a:srgbClr val="95775B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方案设计阶段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圆角矩形 2"/>
          <p:cNvSpPr/>
          <p:nvPr/>
        </p:nvSpPr>
        <p:spPr>
          <a:xfrm>
            <a:off x="8822120" y="3336886"/>
            <a:ext cx="1979613" cy="669925"/>
          </a:xfrm>
          <a:prstGeom prst="roundRect">
            <a:avLst/>
          </a:prstGeom>
          <a:solidFill>
            <a:srgbClr val="95775B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初步设计阶段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圆角矩形 3"/>
          <p:cNvSpPr/>
          <p:nvPr/>
        </p:nvSpPr>
        <p:spPr>
          <a:xfrm>
            <a:off x="8822120" y="4424323"/>
            <a:ext cx="1979613" cy="671513"/>
          </a:xfrm>
          <a:prstGeom prst="roundRect">
            <a:avLst/>
          </a:prstGeom>
          <a:solidFill>
            <a:srgbClr val="95775B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施工图设计阶段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2" descr="羊皮纸"/>
          <p:cNvSpPr txBox="1">
            <a:spLocks noChangeArrowheads="1"/>
          </p:cNvSpPr>
          <p:nvPr/>
        </p:nvSpPr>
        <p:spPr bwMode="auto">
          <a:xfrm>
            <a:off x="5101020" y="3616286"/>
            <a:ext cx="2601913" cy="733425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algn="ctr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传统建筑设计</a:t>
            </a:r>
            <a:endParaRPr lang="zh-CN" altLang="en-US" sz="2000">
              <a:ea typeface="微软雅黑" panose="020B0503020204020204" pitchFamily="34" charset="-122"/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9661482" y="1931912"/>
            <a:ext cx="254000" cy="336550"/>
          </a:xfrm>
          <a:prstGeom prst="downArrow">
            <a:avLst>
              <a:gd name="adj1" fmla="val 50000"/>
              <a:gd name="adj2" fmla="val 33125"/>
            </a:avLst>
          </a:prstGeom>
          <a:gradFill rotWithShape="1">
            <a:gsLst>
              <a:gs pos="0">
                <a:srgbClr val="C6D9F1"/>
              </a:gs>
              <a:gs pos="100000">
                <a:srgbClr val="5C647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</a:ln>
          <a:effectLst>
            <a:softEdge rad="12700"/>
          </a:effectLst>
        </p:spPr>
        <p:txBody>
          <a:bodyPr vert="eaVert"/>
          <a:lstStyle/>
          <a:p>
            <a:pPr>
              <a:defRPr/>
            </a:pPr>
            <a:endParaRPr lang="zh-CN" altLang="en-US"/>
          </a:p>
        </p:txBody>
      </p:sp>
      <p:sp>
        <p:nvSpPr>
          <p:cNvPr id="18" name="圆角矩形 22"/>
          <p:cNvSpPr/>
          <p:nvPr/>
        </p:nvSpPr>
        <p:spPr>
          <a:xfrm>
            <a:off x="8822120" y="1200111"/>
            <a:ext cx="1979613" cy="669925"/>
          </a:xfrm>
          <a:prstGeom prst="roundRect">
            <a:avLst/>
          </a:prstGeom>
          <a:solidFill>
            <a:srgbClr val="54BC7C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预制装配式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技术策划阶段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圆角矩形 23"/>
          <p:cNvSpPr/>
          <p:nvPr/>
        </p:nvSpPr>
        <p:spPr>
          <a:xfrm>
            <a:off x="8822120" y="5519698"/>
            <a:ext cx="1979613" cy="669925"/>
          </a:xfrm>
          <a:prstGeom prst="roundRect">
            <a:avLst/>
          </a:prstGeom>
          <a:solidFill>
            <a:srgbClr val="54BC7C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预制构件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深化设计阶段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utoShape 16"/>
          <p:cNvSpPr>
            <a:spLocks noChangeArrowheads="1"/>
          </p:cNvSpPr>
          <p:nvPr/>
        </p:nvSpPr>
        <p:spPr bwMode="auto">
          <a:xfrm>
            <a:off x="9661482" y="2995169"/>
            <a:ext cx="254000" cy="336550"/>
          </a:xfrm>
          <a:prstGeom prst="downArrow">
            <a:avLst>
              <a:gd name="adj1" fmla="val 50000"/>
              <a:gd name="adj2" fmla="val 33125"/>
            </a:avLst>
          </a:prstGeom>
          <a:gradFill rotWithShape="1">
            <a:gsLst>
              <a:gs pos="0">
                <a:srgbClr val="C6D9F1"/>
              </a:gs>
              <a:gs pos="100000">
                <a:srgbClr val="5C647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</a:ln>
          <a:effectLst>
            <a:softEdge rad="12700"/>
          </a:effectLst>
        </p:spPr>
        <p:txBody>
          <a:bodyPr vert="eaVert"/>
          <a:lstStyle/>
          <a:p>
            <a:pPr>
              <a:defRPr/>
            </a:pPr>
            <a:endParaRPr lang="zh-CN" altLang="en-US"/>
          </a:p>
        </p:txBody>
      </p:sp>
      <p:sp>
        <p:nvSpPr>
          <p:cNvPr id="21" name="AutoShape 16"/>
          <p:cNvSpPr>
            <a:spLocks noChangeArrowheads="1"/>
          </p:cNvSpPr>
          <p:nvPr/>
        </p:nvSpPr>
        <p:spPr bwMode="auto">
          <a:xfrm>
            <a:off x="9661482" y="4058425"/>
            <a:ext cx="254000" cy="336550"/>
          </a:xfrm>
          <a:prstGeom prst="downArrow">
            <a:avLst>
              <a:gd name="adj1" fmla="val 50000"/>
              <a:gd name="adj2" fmla="val 33125"/>
            </a:avLst>
          </a:prstGeom>
          <a:gradFill rotWithShape="1">
            <a:gsLst>
              <a:gs pos="0">
                <a:srgbClr val="C6D9F1"/>
              </a:gs>
              <a:gs pos="100000">
                <a:srgbClr val="5C647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</a:ln>
          <a:effectLst>
            <a:softEdge rad="12700"/>
          </a:effectLst>
        </p:spPr>
        <p:txBody>
          <a:bodyPr vert="eaVert"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AutoShape 16"/>
          <p:cNvSpPr>
            <a:spLocks noChangeArrowheads="1"/>
          </p:cNvSpPr>
          <p:nvPr/>
        </p:nvSpPr>
        <p:spPr bwMode="auto">
          <a:xfrm>
            <a:off x="9661482" y="5153579"/>
            <a:ext cx="254000" cy="336550"/>
          </a:xfrm>
          <a:prstGeom prst="downArrow">
            <a:avLst>
              <a:gd name="adj1" fmla="val 50000"/>
              <a:gd name="adj2" fmla="val 33125"/>
            </a:avLst>
          </a:prstGeom>
          <a:gradFill rotWithShape="1">
            <a:gsLst>
              <a:gs pos="0">
                <a:srgbClr val="C6D9F1"/>
              </a:gs>
              <a:gs pos="100000">
                <a:srgbClr val="5C647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</a:ln>
          <a:effectLst>
            <a:softEdge rad="12700"/>
          </a:effectLst>
        </p:spPr>
        <p:txBody>
          <a:bodyPr vert="eaVert"/>
          <a:lstStyle/>
          <a:p>
            <a:pPr>
              <a:defRPr/>
            </a:pPr>
            <a:endParaRPr lang="zh-CN" altLang="en-US"/>
          </a:p>
        </p:txBody>
      </p:sp>
      <p:cxnSp>
        <p:nvCxnSpPr>
          <p:cNvPr id="23" name="直接箭头连接符 22"/>
          <p:cNvCxnSpPr>
            <a:stCxn id="16" idx="3"/>
            <a:endCxn id="13" idx="1"/>
          </p:cNvCxnSpPr>
          <p:nvPr/>
        </p:nvCxnSpPr>
        <p:spPr>
          <a:xfrm flipV="1">
            <a:off x="7702933" y="2630448"/>
            <a:ext cx="1119187" cy="1352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6" idx="3"/>
            <a:endCxn id="14" idx="1"/>
          </p:cNvCxnSpPr>
          <p:nvPr/>
        </p:nvCxnSpPr>
        <p:spPr>
          <a:xfrm flipV="1">
            <a:off x="7702933" y="3671848"/>
            <a:ext cx="1119187" cy="311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16" idx="3"/>
            <a:endCxn id="15" idx="1"/>
          </p:cNvCxnSpPr>
          <p:nvPr/>
        </p:nvCxnSpPr>
        <p:spPr>
          <a:xfrm>
            <a:off x="7702933" y="3982998"/>
            <a:ext cx="1119187" cy="776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 descr="羊皮纸"/>
          <p:cNvSpPr txBox="1">
            <a:spLocks noChangeArrowheads="1"/>
          </p:cNvSpPr>
          <p:nvPr/>
        </p:nvSpPr>
        <p:spPr bwMode="auto">
          <a:xfrm>
            <a:off x="5110545" y="3625811"/>
            <a:ext cx="2601913" cy="733425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algn="ctr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装配式建筑设计</a:t>
            </a:r>
            <a:endParaRPr lang="zh-CN" altLang="en-US" sz="2000">
              <a:ea typeface="微软雅黑" panose="020B0503020204020204" pitchFamily="34" charset="-122"/>
            </a:endParaRPr>
          </a:p>
        </p:txBody>
      </p:sp>
      <p:sp>
        <p:nvSpPr>
          <p:cNvPr id="27" name="Rectangle 2"/>
          <p:cNvSpPr txBox="1"/>
          <p:nvPr/>
        </p:nvSpPr>
        <p:spPr bwMode="auto">
          <a:xfrm>
            <a:off x="991168" y="1200111"/>
            <a:ext cx="3954720" cy="51739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 </a:t>
            </a: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装配式建筑设计与传统建筑设计差异对比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300" dirty="0">
                <a:ea typeface="微软雅黑" panose="020B0503020204020204" pitchFamily="34" charset="-122"/>
              </a:rPr>
              <a:t>       装配式建筑设计阶段相比传统建筑设计增加了两个设计阶段及内容：技术策划、构件深化设计。</a:t>
            </a:r>
            <a:endParaRPr lang="en-US" altLang="zh-CN" sz="1300" dirty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1300" dirty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装配式建筑方案策划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装配方案策划是整体项目成败的关键，</a:t>
            </a:r>
            <a:r>
              <a:rPr lang="zh-CN" altLang="en-US" sz="1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应关注产业链关键环节主控成本的综合性分析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基本原则：拆分合理、制作简单、施工方便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涉及到建筑、结构、设备等专业的方案策划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方案：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PC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建筑单体选择 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预制率估算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PC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构件初步布置方案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保温 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>
            <a:stCxn id="26" idx="3"/>
            <a:endCxn id="18" idx="1"/>
          </p:cNvCxnSpPr>
          <p:nvPr/>
        </p:nvCxnSpPr>
        <p:spPr>
          <a:xfrm flipV="1">
            <a:off x="7712458" y="1535073"/>
            <a:ext cx="1109662" cy="2457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6" idx="3"/>
            <a:endCxn id="19" idx="1"/>
          </p:cNvCxnSpPr>
          <p:nvPr/>
        </p:nvCxnSpPr>
        <p:spPr>
          <a:xfrm>
            <a:off x="7712458" y="3992523"/>
            <a:ext cx="1109662" cy="1862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29" name="Rectangle 2"/>
          <p:cNvSpPr txBox="1"/>
          <p:nvPr/>
        </p:nvSpPr>
        <p:spPr bwMode="auto">
          <a:xfrm>
            <a:off x="8676301" y="1365053"/>
            <a:ext cx="2653737" cy="22358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5.3 </a:t>
            </a: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预制构件深化设计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预制构件深化设计时需考虑到其与产业链各环节的关系。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运输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施工安装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各专业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7" descr="DSC00957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53865" y="1652699"/>
            <a:ext cx="2642304" cy="194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 descr="C:\Users\ssss\Desktop\新建文件夹\76129912_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6467" y="1644885"/>
            <a:ext cx="2542029" cy="194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 descr="C:\Users\ssss\Desktop\新建文件夹\76129912_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52699"/>
            <a:ext cx="2581098" cy="1948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C:\Users\ssss\Desktop\新建文件夹\76129912_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20250"/>
            <a:ext cx="3655926" cy="2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C:\Users\ssss\Desktop\新建文件夹\76129912_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9949" y="4128062"/>
            <a:ext cx="224155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矩形 8"/>
          <p:cNvSpPr>
            <a:spLocks noChangeArrowheads="1"/>
          </p:cNvSpPr>
          <p:nvPr/>
        </p:nvSpPr>
        <p:spPr bwMode="auto">
          <a:xfrm>
            <a:off x="8676301" y="4119076"/>
            <a:ext cx="2922141" cy="14080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与生产的关系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生产工艺（正、反、立、组）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生产设备条件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6"/>
          <p:cNvSpPr txBox="1">
            <a:spLocks noChangeArrowheads="1"/>
          </p:cNvSpPr>
          <p:nvPr/>
        </p:nvSpPr>
        <p:spPr bwMode="auto">
          <a:xfrm>
            <a:off x="0" y="6156452"/>
            <a:ext cx="942693" cy="4524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外墙正打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6"/>
          <p:cNvSpPr txBox="1">
            <a:spLocks noChangeArrowheads="1"/>
          </p:cNvSpPr>
          <p:nvPr/>
        </p:nvSpPr>
        <p:spPr bwMode="auto">
          <a:xfrm>
            <a:off x="3581014" y="6156452"/>
            <a:ext cx="889637" cy="4524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外墙反打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6"/>
          <p:cNvSpPr txBox="1">
            <a:spLocks noChangeArrowheads="1"/>
          </p:cNvSpPr>
          <p:nvPr/>
        </p:nvSpPr>
        <p:spPr bwMode="auto">
          <a:xfrm>
            <a:off x="6274993" y="6156452"/>
            <a:ext cx="940855" cy="4524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成组立模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" name="Picture 2" descr="C:\Users\ssss\Desktop\新建文件夹\76129912_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5926" y="4128064"/>
            <a:ext cx="2684023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28700" y="3980712"/>
            <a:ext cx="2922141" cy="2446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与施工、安装的关系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塔吊布置位置与预制构件重量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塔吊扶壁对预制构件的影响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施工安全防护架：挂架、爬架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施工电梯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3" descr="C:\Users\ssss\Desktop\新建文件夹\76129912_2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26077" y="1659632"/>
            <a:ext cx="2532499" cy="195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C:\Users\ssss\Desktop\新建文件夹\76129912_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59632"/>
            <a:ext cx="3526077" cy="19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C:\Users\ssss\Desktop\新建文件夹\76129912_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8576" y="1653403"/>
            <a:ext cx="2579153" cy="195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/>
          <a:srcRect l="961" t="3334" r="4797"/>
          <a:stretch>
            <a:fillRect/>
          </a:stretch>
        </p:blipFill>
        <p:spPr bwMode="auto">
          <a:xfrm>
            <a:off x="0" y="3980713"/>
            <a:ext cx="4860136" cy="2877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5" name="图片 10" descr="DSC0095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60135" y="3980712"/>
            <a:ext cx="3836383" cy="287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8828699" y="1659632"/>
            <a:ext cx="2922141" cy="19593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与运输的关系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厂内倒运，构件堆放形式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场外运输，道路限高、限宽、构件的运输方式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施工现场运输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28700" y="1507153"/>
            <a:ext cx="2922141" cy="298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与施工、安装的关系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模板的支护方案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临时支撑方案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预制构件吊装方案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吊装顺序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场地条件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2" descr="C:\Users\ssss\Desktop\新建文件夹\76129912_2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24693" y="1507153"/>
            <a:ext cx="3160528" cy="228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7255" y="1507153"/>
            <a:ext cx="3289300" cy="228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ssss\Desktop\新建文件夹\76129912_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7255" y="4201141"/>
            <a:ext cx="3289300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F:\预制装配通用素材\12333\南站展板照片2016.3.15\IMG_13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4693" y="4199554"/>
            <a:ext cx="3160528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6"/>
          <p:cNvSpPr txBox="1">
            <a:spLocks noChangeArrowheads="1"/>
          </p:cNvSpPr>
          <p:nvPr/>
        </p:nvSpPr>
        <p:spPr bwMode="auto">
          <a:xfrm>
            <a:off x="1386155" y="3762000"/>
            <a:ext cx="2914650" cy="402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铝模板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6"/>
          <p:cNvSpPr txBox="1">
            <a:spLocks noChangeArrowheads="1"/>
          </p:cNvSpPr>
          <p:nvPr/>
        </p:nvSpPr>
        <p:spPr bwMode="auto">
          <a:xfrm>
            <a:off x="4983430" y="3762000"/>
            <a:ext cx="2916238" cy="402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支撑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983430" y="6455987"/>
            <a:ext cx="2916238" cy="402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梁柱交叉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6"/>
          <p:cNvSpPr txBox="1">
            <a:spLocks noChangeArrowheads="1"/>
          </p:cNvSpPr>
          <p:nvPr/>
        </p:nvSpPr>
        <p:spPr bwMode="auto">
          <a:xfrm>
            <a:off x="1414730" y="6455987"/>
            <a:ext cx="2916238" cy="402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梁吊装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28700" y="1507153"/>
            <a:ext cx="2922141" cy="170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与各专业的关系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理论设计向工程设计转化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专业割裂向集成设计转化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装配式建筑实施的关键环节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1330250" y="1500065"/>
          <a:ext cx="7594010" cy="4773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 descr="01.jpg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135231"/>
            <a:ext cx="5274310" cy="3551555"/>
          </a:xfrm>
          <a:prstGeom prst="rect">
            <a:avLst/>
          </a:prstGeom>
        </p:spPr>
      </p:pic>
      <p:pic>
        <p:nvPicPr>
          <p:cNvPr id="11" name="图片 10" descr="0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917690" y="2133961"/>
            <a:ext cx="527431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50000"/>
            <a:alpha val="85000"/>
          </a:schemeClr>
        </a:solid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1767</Words>
  <Application>WPS 演示</Application>
  <PresentationFormat>自定义</PresentationFormat>
  <Paragraphs>242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Tahoma</vt:lpstr>
      <vt:lpstr>Segoe UI Black</vt:lpstr>
      <vt:lpstr>Impact</vt:lpstr>
      <vt:lpstr>Calibri</vt:lpstr>
      <vt:lpstr>Arial Unicode MS</vt:lpstr>
      <vt:lpstr>Calibri Light</vt:lpstr>
      <vt:lpstr>Times New Roman</vt:lpstr>
      <vt:lpstr>Century Gothic</vt:lpstr>
      <vt:lpstr>等线</vt:lpstr>
      <vt:lpstr>华文琥珀</vt:lpstr>
      <vt:lpstr>Yu Gothic UI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智聚创新公司介绍_20180406</dc:title>
  <dc:creator>alison</dc:creator>
  <cp:lastModifiedBy>dr</cp:lastModifiedBy>
  <cp:revision>550</cp:revision>
  <dcterms:created xsi:type="dcterms:W3CDTF">2015-02-16T08:21:00Z</dcterms:created>
  <dcterms:modified xsi:type="dcterms:W3CDTF">2018-12-17T06:21:09Z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