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0"/>
  </p:notesMasterIdLst>
  <p:sldIdLst>
    <p:sldId id="256" r:id="rId2"/>
    <p:sldId id="261" r:id="rId3"/>
    <p:sldId id="273" r:id="rId4"/>
    <p:sldId id="265" r:id="rId5"/>
    <p:sldId id="263" r:id="rId6"/>
    <p:sldId id="277" r:id="rId7"/>
    <p:sldId id="262" r:id="rId8"/>
    <p:sldId id="267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41" autoAdjust="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2BB7D-A126-41E6-B14D-43B049A18EFB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EA95-EF1A-4F9C-AD2F-D41A39C7E6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就安管人员一些问题做一简单梳理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EA95-EF1A-4F9C-AD2F-D41A39C7E62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在此文件中详细介绍了“安管人员”包括哪几类，具体指哪些人员，考核内容及方式、考核应具备的条件，及各业务所需材料等，这里不再累述 先就将企业在申报中金川出现的问题在这里简单讲述一下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EA95-EF1A-4F9C-AD2F-D41A39C7E62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zh-CN" altLang="en-US" sz="1200" dirty="0" smtClean="0">
                <a:latin typeface="+mn-ea"/>
              </a:rPr>
              <a:t>首次申报、延期申报、变更、调转、遗失补办、注销</a:t>
            </a:r>
            <a:r>
              <a:rPr lang="zh-CN" altLang="en-US" sz="1200" dirty="0" smtClean="0"/>
              <a:t>）申报流程针对所有业务   公式中有公示截止日期，如果对公示有异议、可在公示期内（近期）联系当地盟市进行申诉（验证）</a:t>
            </a:r>
            <a:endParaRPr lang="en-US" altLang="zh-CN" sz="1200" dirty="0" smtClean="0"/>
          </a:p>
          <a:p>
            <a:r>
              <a:rPr lang="zh-CN" altLang="en-US" sz="1200" dirty="0" smtClean="0"/>
              <a:t>对提供的附件材料进行验证，由于复印不清晰、不完整、也存在其他情况的，进行进一步核验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EA95-EF1A-4F9C-AD2F-D41A39C7E62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EA95-EF1A-4F9C-AD2F-D41A39C7E62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2017/6/16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8800" dirty="0" smtClean="0"/>
              <a:t>安管人员</a:t>
            </a:r>
            <a:endParaRPr lang="zh-CN" altLang="en-US" sz="8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zh-CN" sz="4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关于</a:t>
            </a:r>
            <a:r>
              <a:rPr lang="zh-CN" altLang="en-US" sz="3200" dirty="0" smtClean="0"/>
              <a:t>“安管人员”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b="1" dirty="0" smtClean="0">
                <a:latin typeface="+mn-ea"/>
              </a:rPr>
              <a:t>“安管人员”分为以下三类：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企业主要负责人</a:t>
            </a:r>
            <a:r>
              <a:rPr lang="en-US" sz="2000" dirty="0" smtClean="0">
                <a:latin typeface="+mn-ea"/>
              </a:rPr>
              <a:t>（A</a:t>
            </a:r>
            <a:r>
              <a:rPr lang="zh-CN" altLang="en-US" sz="2000" dirty="0" smtClean="0">
                <a:latin typeface="+mn-ea"/>
              </a:rPr>
              <a:t>类）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项目负责人（</a:t>
            </a:r>
            <a:r>
              <a:rPr lang="en-US" altLang="zh-CN" sz="2000" dirty="0" smtClean="0">
                <a:latin typeface="+mn-ea"/>
              </a:rPr>
              <a:t>B</a:t>
            </a:r>
            <a:r>
              <a:rPr lang="zh-CN" altLang="en-US" sz="2000" dirty="0" smtClean="0">
                <a:latin typeface="+mn-ea"/>
              </a:rPr>
              <a:t>类）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专职安全生产管理人员（</a:t>
            </a:r>
            <a:r>
              <a:rPr lang="en-US" altLang="zh-CN" sz="2000" dirty="0" smtClean="0">
                <a:latin typeface="+mn-ea"/>
              </a:rPr>
              <a:t>C</a:t>
            </a:r>
            <a:r>
              <a:rPr lang="zh-CN" altLang="en-US" sz="2000" dirty="0" smtClean="0">
                <a:latin typeface="+mn-ea"/>
              </a:rPr>
              <a:t>类）</a:t>
            </a:r>
            <a:r>
              <a:rPr lang="en-US" altLang="zh-CN" sz="2000" dirty="0" smtClean="0">
                <a:latin typeface="+mn-ea"/>
              </a:rPr>
              <a:t>(</a:t>
            </a:r>
            <a:r>
              <a:rPr lang="zh-CN" altLang="en-US" sz="2000" dirty="0" smtClean="0">
                <a:latin typeface="+mn-ea"/>
              </a:rPr>
              <a:t>机械类（</a:t>
            </a:r>
            <a:r>
              <a:rPr lang="en-US" altLang="zh-CN" sz="2000" dirty="0" smtClean="0">
                <a:latin typeface="+mn-ea"/>
              </a:rPr>
              <a:t>C1</a:t>
            </a:r>
            <a:r>
              <a:rPr lang="zh-CN" altLang="en-US" sz="2000" dirty="0" smtClean="0">
                <a:latin typeface="+mn-ea"/>
              </a:rPr>
              <a:t>类）、土建类（</a:t>
            </a:r>
            <a:r>
              <a:rPr lang="en-US" altLang="zh-CN" sz="2000" dirty="0" smtClean="0">
                <a:latin typeface="+mn-ea"/>
              </a:rPr>
              <a:t>C2</a:t>
            </a:r>
            <a:r>
              <a:rPr lang="zh-CN" altLang="en-US" sz="2000" dirty="0" smtClean="0">
                <a:latin typeface="+mn-ea"/>
              </a:rPr>
              <a:t>类）、综合类（</a:t>
            </a:r>
            <a:r>
              <a:rPr lang="en-US" altLang="zh-CN" sz="2000" dirty="0" smtClean="0">
                <a:latin typeface="+mn-ea"/>
              </a:rPr>
              <a:t>C3</a:t>
            </a:r>
            <a:r>
              <a:rPr lang="zh-CN" altLang="en-US" sz="2000" dirty="0" smtClean="0">
                <a:latin typeface="+mn-ea"/>
              </a:rPr>
              <a:t>类）</a:t>
            </a:r>
            <a:r>
              <a:rPr lang="en-US" altLang="zh-CN" sz="2000" dirty="0" smtClean="0">
                <a:latin typeface="+mn-ea"/>
              </a:rPr>
              <a:t>)</a:t>
            </a:r>
          </a:p>
          <a:p>
            <a:r>
              <a:rPr lang="zh-CN" altLang="en-US" sz="2000" b="1" dirty="0" smtClean="0">
                <a:latin typeface="+mn-ea"/>
              </a:rPr>
              <a:t>住</a:t>
            </a:r>
            <a:r>
              <a:rPr lang="zh-CN" altLang="en-US" sz="2000" b="1" dirty="0" smtClean="0">
                <a:latin typeface="+mn-ea"/>
              </a:rPr>
              <a:t>建厅网站</a:t>
            </a: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 http://www.nmgjsw.gov.cn</a:t>
            </a:r>
            <a:r>
              <a:rPr lang="zh-CN" altLang="en-US" sz="2000" dirty="0" smtClean="0">
                <a:latin typeface="+mn-ea"/>
              </a:rPr>
              <a:t>）中，</a:t>
            </a:r>
            <a:r>
              <a:rPr lang="zh-CN" altLang="en-US" sz="2000" b="1" dirty="0" smtClean="0">
                <a:latin typeface="+mn-ea"/>
              </a:rPr>
              <a:t>建筑业管理</a:t>
            </a:r>
            <a:r>
              <a:rPr lang="zh-CN" altLang="en-US" sz="2000" dirty="0" smtClean="0">
                <a:latin typeface="+mn-ea"/>
              </a:rPr>
              <a:t>栏目下，</a:t>
            </a:r>
            <a:r>
              <a:rPr lang="zh-CN" altLang="en-US" sz="2000" b="1" dirty="0" smtClean="0">
                <a:latin typeface="+mn-ea"/>
              </a:rPr>
              <a:t>处室文件</a:t>
            </a:r>
            <a:r>
              <a:rPr lang="zh-CN" altLang="en-US" sz="2000" dirty="0" smtClean="0">
                <a:latin typeface="+mn-ea"/>
              </a:rPr>
              <a:t>，</a:t>
            </a:r>
            <a:r>
              <a:rPr lang="en-US" altLang="zh-CN" sz="2000" dirty="0" smtClean="0">
                <a:latin typeface="+mn-ea"/>
              </a:rPr>
              <a:t>2016</a:t>
            </a:r>
            <a:r>
              <a:rPr lang="zh-CN" altLang="en-US" sz="2000" dirty="0" smtClean="0">
                <a:latin typeface="+mn-ea"/>
              </a:rPr>
              <a:t>年</a:t>
            </a:r>
            <a:r>
              <a:rPr lang="en-US" altLang="zh-CN" sz="2000" dirty="0" smtClean="0">
                <a:latin typeface="+mn-ea"/>
              </a:rPr>
              <a:t>7</a:t>
            </a:r>
            <a:r>
              <a:rPr lang="zh-CN" altLang="en-US" sz="2000" dirty="0" smtClean="0">
                <a:latin typeface="+mn-ea"/>
              </a:rPr>
              <a:t>月</a:t>
            </a:r>
            <a:r>
              <a:rPr lang="en-US" altLang="zh-CN" sz="2000" dirty="0" smtClean="0">
                <a:latin typeface="+mn-ea"/>
              </a:rPr>
              <a:t>6</a:t>
            </a:r>
            <a:r>
              <a:rPr lang="zh-CN" altLang="en-US" sz="2000" dirty="0" smtClean="0">
                <a:latin typeface="+mn-ea"/>
              </a:rPr>
              <a:t>日（</a:t>
            </a:r>
            <a:r>
              <a:rPr lang="en-US" altLang="zh-CN" sz="2000" b="1" dirty="0" smtClean="0">
                <a:latin typeface="+mn-ea"/>
              </a:rPr>
              <a:t>221</a:t>
            </a:r>
            <a:r>
              <a:rPr lang="zh-CN" altLang="en-US" sz="2000" b="1" dirty="0" smtClean="0">
                <a:latin typeface="+mn-ea"/>
              </a:rPr>
              <a:t>号文件</a:t>
            </a:r>
            <a:r>
              <a:rPr lang="zh-CN" altLang="en-US" sz="2000" dirty="0" smtClean="0">
                <a:latin typeface="+mn-ea"/>
              </a:rPr>
              <a:t>）</a:t>
            </a: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一、安全生产考核申报流程（所有业务）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dirty="0" err="1" smtClean="0">
                <a:latin typeface="+mn-ea"/>
              </a:rPr>
              <a:t>建筑施工企业登陆信息管理系统</a:t>
            </a:r>
            <a:r>
              <a:rPr lang="en-US" sz="1700" dirty="0" smtClean="0">
                <a:latin typeface="+mn-ea"/>
              </a:rPr>
              <a:t>，</a:t>
            </a:r>
            <a:r>
              <a:rPr lang="zh-CN" altLang="en-US" sz="1700" dirty="0" smtClean="0">
                <a:latin typeface="+mn-ea"/>
              </a:rPr>
              <a:t>针对不同业务填写相应</a:t>
            </a:r>
            <a:r>
              <a:rPr lang="en-US" sz="1700" dirty="0" smtClean="0">
                <a:latin typeface="+mn-ea"/>
              </a:rPr>
              <a:t>“</a:t>
            </a:r>
            <a:r>
              <a:rPr lang="zh-CN" altLang="en-US" sz="1700" dirty="0" smtClean="0">
                <a:latin typeface="+mn-ea"/>
              </a:rPr>
              <a:t>安管</a:t>
            </a:r>
            <a:r>
              <a:rPr lang="en-US" sz="1700" dirty="0" err="1" smtClean="0">
                <a:latin typeface="+mn-ea"/>
              </a:rPr>
              <a:t>人员”考核申请表</a:t>
            </a:r>
            <a:r>
              <a:rPr lang="zh-CN" altLang="en-US" sz="1700" dirty="0" smtClean="0">
                <a:latin typeface="+mn-ea"/>
              </a:rPr>
              <a:t>，同时向</a:t>
            </a:r>
            <a:r>
              <a:rPr lang="en-US" sz="1700" dirty="0" err="1" smtClean="0">
                <a:latin typeface="+mn-ea"/>
              </a:rPr>
              <a:t>盟市主管部门</a:t>
            </a:r>
            <a:r>
              <a:rPr lang="zh-CN" altLang="en-US" sz="1700" dirty="0" smtClean="0">
                <a:latin typeface="+mn-ea"/>
              </a:rPr>
              <a:t>提交书面申请材料（包括原件）；</a:t>
            </a:r>
            <a:endParaRPr lang="en-US" sz="1700" dirty="0" smtClean="0">
              <a:latin typeface="+mn-ea"/>
            </a:endParaRPr>
          </a:p>
          <a:p>
            <a:r>
              <a:rPr lang="en-US" sz="1700" dirty="0" err="1" smtClean="0">
                <a:latin typeface="+mn-ea"/>
              </a:rPr>
              <a:t>盟市主管部门接到</a:t>
            </a:r>
            <a:r>
              <a:rPr lang="en-US" sz="1700" dirty="0" smtClean="0">
                <a:latin typeface="+mn-ea"/>
              </a:rPr>
              <a:t>“</a:t>
            </a:r>
            <a:r>
              <a:rPr lang="zh-CN" altLang="en-US" sz="1700" dirty="0" smtClean="0">
                <a:latin typeface="+mn-ea"/>
              </a:rPr>
              <a:t>安管</a:t>
            </a:r>
            <a:r>
              <a:rPr lang="en-US" sz="1700" dirty="0" err="1" smtClean="0">
                <a:latin typeface="+mn-ea"/>
              </a:rPr>
              <a:t>人员”书面申请资料后进行审核</a:t>
            </a:r>
            <a:r>
              <a:rPr lang="zh-CN" altLang="en-US" sz="1700" dirty="0" smtClean="0">
                <a:latin typeface="+mn-ea"/>
              </a:rPr>
              <a:t>（</a:t>
            </a:r>
            <a:r>
              <a:rPr lang="en-US" sz="1700" dirty="0" err="1" smtClean="0">
                <a:latin typeface="+mn-ea"/>
              </a:rPr>
              <a:t>核验原件</a:t>
            </a:r>
            <a:r>
              <a:rPr lang="zh-CN" altLang="en-US" sz="1700" dirty="0" smtClean="0">
                <a:latin typeface="+mn-ea"/>
              </a:rPr>
              <a:t>）</a:t>
            </a:r>
            <a:r>
              <a:rPr lang="en-US" sz="1700" dirty="0" smtClean="0">
                <a:latin typeface="+mn-ea"/>
              </a:rPr>
              <a:t>，</a:t>
            </a:r>
            <a:r>
              <a:rPr lang="zh-CN" altLang="en-US" sz="1700" dirty="0" smtClean="0">
                <a:latin typeface="+mn-ea"/>
              </a:rPr>
              <a:t>审核</a:t>
            </a:r>
            <a:r>
              <a:rPr lang="en-US" sz="1700" dirty="0" err="1" smtClean="0">
                <a:latin typeface="+mn-ea"/>
              </a:rPr>
              <a:t>合格的</a:t>
            </a:r>
            <a:r>
              <a:rPr lang="zh-CN" altLang="en-US" sz="1700" dirty="0" smtClean="0">
                <a:latin typeface="+mn-ea"/>
              </a:rPr>
              <a:t>进行</a:t>
            </a:r>
            <a:r>
              <a:rPr lang="en-US" sz="1700" dirty="0" err="1" smtClean="0">
                <a:latin typeface="+mn-ea"/>
              </a:rPr>
              <a:t>网上审核，并连同书面资料上报</a:t>
            </a:r>
            <a:r>
              <a:rPr lang="zh-CN" altLang="en-US" sz="1700" dirty="0" smtClean="0">
                <a:latin typeface="+mn-ea"/>
              </a:rPr>
              <a:t>住建厅；</a:t>
            </a:r>
            <a:r>
              <a:rPr lang="en-US" sz="1700" dirty="0" err="1" smtClean="0">
                <a:latin typeface="+mn-ea"/>
              </a:rPr>
              <a:t>初审不合格提出整改意见，连同申报资料一并退回原申请单位</a:t>
            </a:r>
            <a:r>
              <a:rPr lang="en-US" sz="1700" dirty="0" smtClean="0">
                <a:latin typeface="+mn-ea"/>
              </a:rPr>
              <a:t>。</a:t>
            </a:r>
            <a:r>
              <a:rPr lang="zh-CN" altLang="en-US" sz="1700" dirty="0" smtClean="0">
                <a:latin typeface="+mn-ea"/>
              </a:rPr>
              <a:t>（</a:t>
            </a:r>
            <a:r>
              <a:rPr lang="en-US" sz="1700" dirty="0" err="1" smtClean="0">
                <a:latin typeface="+mn-ea"/>
              </a:rPr>
              <a:t>企业整改后</a:t>
            </a:r>
            <a:r>
              <a:rPr lang="zh-CN" altLang="en-US" sz="1700" dirty="0" smtClean="0">
                <a:latin typeface="+mn-ea"/>
              </a:rPr>
              <a:t>，可</a:t>
            </a:r>
            <a:r>
              <a:rPr lang="en-US" sz="1700" dirty="0" err="1" smtClean="0">
                <a:latin typeface="+mn-ea"/>
              </a:rPr>
              <a:t>向盟市级主管部门</a:t>
            </a:r>
            <a:r>
              <a:rPr lang="zh-CN" altLang="en-US" sz="1700" dirty="0" smtClean="0">
                <a:latin typeface="+mn-ea"/>
              </a:rPr>
              <a:t>重新</a:t>
            </a:r>
            <a:r>
              <a:rPr lang="en-US" sz="1700" dirty="0" err="1" smtClean="0">
                <a:latin typeface="+mn-ea"/>
              </a:rPr>
              <a:t>上报</a:t>
            </a:r>
            <a:r>
              <a:rPr lang="zh-CN" altLang="en-US" sz="1700" dirty="0" smtClean="0">
                <a:latin typeface="+mn-ea"/>
              </a:rPr>
              <a:t>纸质</a:t>
            </a:r>
            <a:r>
              <a:rPr lang="en-US" sz="1700" dirty="0" err="1" smtClean="0">
                <a:latin typeface="+mn-ea"/>
              </a:rPr>
              <a:t>资料</a:t>
            </a:r>
            <a:r>
              <a:rPr lang="zh-CN" altLang="en-US" sz="1700" dirty="0" smtClean="0">
                <a:latin typeface="+mn-ea"/>
              </a:rPr>
              <a:t>及网上信息）</a:t>
            </a:r>
            <a:endParaRPr lang="en-US" sz="1700" dirty="0" smtClean="0">
              <a:latin typeface="+mn-ea"/>
            </a:endParaRPr>
          </a:p>
          <a:p>
            <a:r>
              <a:rPr lang="zh-CN" altLang="en-US" sz="1700" dirty="0" smtClean="0">
                <a:latin typeface="+mn-ea"/>
              </a:rPr>
              <a:t>住建厅</a:t>
            </a:r>
            <a:r>
              <a:rPr lang="en-US" sz="1700" dirty="0" err="1" smtClean="0">
                <a:latin typeface="+mn-ea"/>
              </a:rPr>
              <a:t>接到盟市上报申请资料后，按报送先后顺序审核</a:t>
            </a:r>
            <a:r>
              <a:rPr lang="zh-CN" altLang="en-US" sz="1700" dirty="0" smtClean="0">
                <a:latin typeface="+mn-ea"/>
              </a:rPr>
              <a:t>（纸质材料、系统信息）</a:t>
            </a:r>
            <a:r>
              <a:rPr lang="en-US" sz="1700" dirty="0" smtClean="0">
                <a:latin typeface="+mn-ea"/>
              </a:rPr>
              <a:t>，</a:t>
            </a:r>
            <a:r>
              <a:rPr lang="zh-CN" altLang="en-US" sz="1700" dirty="0" smtClean="0">
                <a:latin typeface="+mn-ea"/>
              </a:rPr>
              <a:t>并在</a:t>
            </a:r>
            <a:r>
              <a:rPr lang="en-US" sz="1700" dirty="0" err="1" smtClean="0">
                <a:latin typeface="+mn-ea"/>
              </a:rPr>
              <a:t>住建厅网页上</a:t>
            </a:r>
            <a:r>
              <a:rPr lang="en-US" sz="1700" dirty="0" err="1" smtClean="0">
                <a:solidFill>
                  <a:srgbClr val="FF0000"/>
                </a:solidFill>
                <a:latin typeface="+mn-ea"/>
              </a:rPr>
              <a:t>公示</a:t>
            </a:r>
            <a:r>
              <a:rPr lang="zh-CN" altLang="en-US" sz="1700" dirty="0" smtClean="0">
                <a:latin typeface="+mn-ea"/>
              </a:rPr>
              <a:t>审核结果</a:t>
            </a:r>
            <a:r>
              <a:rPr lang="en-US" sz="1700" dirty="0" smtClean="0">
                <a:latin typeface="+mn-ea"/>
              </a:rPr>
              <a:t>。</a:t>
            </a:r>
            <a:r>
              <a:rPr lang="zh-CN" altLang="en-US" sz="1700" dirty="0" smtClean="0">
                <a:latin typeface="+mn-ea"/>
              </a:rPr>
              <a:t>（</a:t>
            </a:r>
            <a:r>
              <a:rPr lang="zh-CN" altLang="en-US" sz="1700" dirty="0" smtClean="0">
                <a:solidFill>
                  <a:srgbClr val="FF0000"/>
                </a:solidFill>
                <a:latin typeface="+mn-ea"/>
              </a:rPr>
              <a:t>公示</a:t>
            </a:r>
            <a:r>
              <a:rPr lang="zh-CN" altLang="en-US" sz="1700" dirty="0" smtClean="0">
                <a:latin typeface="+mn-ea"/>
              </a:rPr>
              <a:t>仅针对首次</a:t>
            </a:r>
            <a:r>
              <a:rPr lang="zh-CN" altLang="en-US" sz="1700" dirty="0" smtClean="0">
                <a:latin typeface="+mn-ea"/>
              </a:rPr>
              <a:t>业务）</a:t>
            </a:r>
            <a:endParaRPr lang="en-US" altLang="zh-CN" sz="1700" dirty="0" smtClean="0">
              <a:latin typeface="+mn-ea"/>
            </a:endParaRPr>
          </a:p>
          <a:p>
            <a:r>
              <a:rPr lang="zh-CN" altLang="en-US" sz="1700" dirty="0" smtClean="0">
                <a:latin typeface="+mn-ea"/>
              </a:rPr>
              <a:t>公示期结束，住建厅网站公告考核结果。</a:t>
            </a:r>
            <a:endParaRPr lang="en-US" altLang="zh-CN" sz="1700" dirty="0" smtClean="0">
              <a:latin typeface="+mn-ea"/>
            </a:endParaRPr>
          </a:p>
          <a:p>
            <a:r>
              <a:rPr lang="en-US" sz="1700" dirty="0" err="1" smtClean="0">
                <a:latin typeface="+mn-ea"/>
              </a:rPr>
              <a:t>首次申请合格的</a:t>
            </a:r>
            <a:r>
              <a:rPr lang="zh-CN" altLang="en-US" sz="1700" dirty="0" smtClean="0">
                <a:latin typeface="+mn-ea"/>
              </a:rPr>
              <a:t>，</a:t>
            </a:r>
            <a:r>
              <a:rPr lang="en-US" sz="1700" dirty="0" err="1" smtClean="0">
                <a:latin typeface="+mn-ea"/>
              </a:rPr>
              <a:t>盟市主管部门预约做证时间</a:t>
            </a:r>
            <a:r>
              <a:rPr lang="zh-CN" altLang="en-US" sz="1700" dirty="0" smtClean="0">
                <a:latin typeface="+mn-ea"/>
              </a:rPr>
              <a:t>，统一制证；</a:t>
            </a:r>
            <a:r>
              <a:rPr lang="en-US" sz="1700" dirty="0" err="1" smtClean="0">
                <a:latin typeface="+mn-ea"/>
              </a:rPr>
              <a:t>延期</a:t>
            </a:r>
            <a:r>
              <a:rPr lang="zh-CN" altLang="en-US" sz="1700" dirty="0" smtClean="0">
                <a:latin typeface="+mn-ea"/>
              </a:rPr>
              <a:t>及其它业务，也均</a:t>
            </a:r>
            <a:r>
              <a:rPr lang="en-US" sz="1700" dirty="0" err="1" smtClean="0">
                <a:latin typeface="+mn-ea"/>
              </a:rPr>
              <a:t>由盟市专职人员到住建厅</a:t>
            </a:r>
            <a:r>
              <a:rPr lang="zh-CN" altLang="en-US" sz="1700" dirty="0" smtClean="0">
                <a:latin typeface="+mn-ea"/>
              </a:rPr>
              <a:t>统一办理</a:t>
            </a:r>
            <a:r>
              <a:rPr lang="en-US" sz="1700" dirty="0" smtClean="0">
                <a:latin typeface="+mn-ea"/>
              </a:rPr>
              <a:t>。</a:t>
            </a:r>
          </a:p>
          <a:p>
            <a:r>
              <a:rPr lang="zh-CN" altLang="en-US" sz="1700" b="1" dirty="0" smtClean="0">
                <a:latin typeface="+mn-ea"/>
              </a:rPr>
              <a:t>企业上报的信息，需经盟市审核上报、再由住建厅审核（其中首次申报、延期申报需经住建厅三级审核）审核完成，才能办理相关业务</a:t>
            </a:r>
            <a:endParaRPr lang="en-US" altLang="zh-CN" sz="1700" b="1" dirty="0" smtClean="0">
              <a:latin typeface="+mn-ea"/>
            </a:endParaRPr>
          </a:p>
          <a:p>
            <a:endParaRPr lang="en-US" altLang="zh-CN" sz="1700" b="1" dirty="0" smtClean="0">
              <a:latin typeface="+mn-ea"/>
            </a:endParaRPr>
          </a:p>
          <a:p>
            <a:endParaRPr lang="en-US" sz="2200" b="1" dirty="0" smtClean="0">
              <a:latin typeface="+mn-ea"/>
            </a:endParaRPr>
          </a:p>
          <a:p>
            <a:endParaRPr lang="en-US" b="1" dirty="0" smtClean="0">
              <a:latin typeface="+mn-ea"/>
            </a:endParaRPr>
          </a:p>
          <a:p>
            <a:endParaRPr lang="en-US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二、“安管人员” </a:t>
            </a:r>
            <a:r>
              <a:rPr lang="zh-CN" altLang="en-US" sz="3200" dirty="0" smtClean="0"/>
              <a:t>安全生产考核应具备的条件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sz="2000" b="1" dirty="0" smtClean="0"/>
              <a:t>（一）</a:t>
            </a:r>
            <a:r>
              <a:rPr lang="zh-CN" altLang="en-US" sz="2000" dirty="0" smtClean="0"/>
              <a:t>申请建筑施工企业主要负责人安全生产考核，应当具备下列条件：</a:t>
            </a:r>
            <a:endParaRPr lang="en-US" altLang="zh-CN" sz="2000" dirty="0" smtClean="0"/>
          </a:p>
          <a:p>
            <a:r>
              <a:rPr lang="en-US" sz="2000" dirty="0" smtClean="0">
                <a:latin typeface="+mn-ea"/>
              </a:rPr>
              <a:t>1</a:t>
            </a:r>
            <a:r>
              <a:rPr lang="en-US" sz="2000" dirty="0" smtClean="0">
                <a:latin typeface="+mn-ea"/>
              </a:rPr>
              <a:t>.</a:t>
            </a:r>
            <a:r>
              <a:rPr lang="zh-CN" altLang="en-US" sz="2000" dirty="0" smtClean="0">
                <a:latin typeface="+mn-ea"/>
              </a:rPr>
              <a:t>具有中专（含高中、中技、职高）及以上文化程度、中级及以上专业技术职称（法定代表人除外），其中分管安全生产的副总经理（副总裁）、技术负责人、安全总监需中级及以上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工程类</a:t>
            </a:r>
            <a:r>
              <a:rPr lang="zh-CN" altLang="en-US" sz="2000" dirty="0" smtClean="0">
                <a:latin typeface="+mn-ea"/>
              </a:rPr>
              <a:t>专业技术职称；</a:t>
            </a:r>
          </a:p>
          <a:p>
            <a:r>
              <a:rPr lang="en-US" sz="2000" dirty="0" smtClean="0">
                <a:latin typeface="+mn-ea"/>
              </a:rPr>
              <a:t>2.</a:t>
            </a:r>
            <a:r>
              <a:rPr lang="zh-CN" altLang="en-US" sz="2000" dirty="0" smtClean="0">
                <a:latin typeface="+mn-ea"/>
              </a:rPr>
              <a:t>与所在企业确立劳动关系；</a:t>
            </a:r>
          </a:p>
          <a:p>
            <a:r>
              <a:rPr lang="en-US" sz="2000" dirty="0" smtClean="0">
                <a:latin typeface="+mn-ea"/>
              </a:rPr>
              <a:t>3.</a:t>
            </a:r>
            <a:r>
              <a:rPr lang="zh-CN" altLang="en-US" sz="2000" dirty="0" smtClean="0">
                <a:latin typeface="+mn-ea"/>
              </a:rPr>
              <a:t>经所在企业年度安全生产教育培训合格。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（二）</a:t>
            </a:r>
            <a:r>
              <a:rPr lang="zh-CN" altLang="en-US" sz="2000" dirty="0" smtClean="0">
                <a:latin typeface="+mn-ea"/>
              </a:rPr>
              <a:t>申请建筑施工企业项目负责人安全生产考核，应当具备下列条件：</a:t>
            </a:r>
          </a:p>
          <a:p>
            <a:r>
              <a:rPr lang="en-US" sz="2000" dirty="0" smtClean="0">
                <a:latin typeface="+mn-ea"/>
              </a:rPr>
              <a:t>1.</a:t>
            </a:r>
            <a:r>
              <a:rPr lang="zh-CN" altLang="en-US" sz="2000" dirty="0" smtClean="0">
                <a:latin typeface="+mn-ea"/>
              </a:rPr>
              <a:t>取得相应注册执业资格；</a:t>
            </a:r>
          </a:p>
          <a:p>
            <a:r>
              <a:rPr lang="en-US" sz="2000" dirty="0" smtClean="0">
                <a:latin typeface="+mn-ea"/>
              </a:rPr>
              <a:t>2.</a:t>
            </a:r>
            <a:r>
              <a:rPr lang="zh-CN" altLang="en-US" sz="2000" dirty="0" smtClean="0">
                <a:latin typeface="+mn-ea"/>
              </a:rPr>
              <a:t>与所在企业确立劳动关系；</a:t>
            </a:r>
          </a:p>
          <a:p>
            <a:r>
              <a:rPr lang="en-US" sz="2000" dirty="0" smtClean="0">
                <a:latin typeface="+mn-ea"/>
              </a:rPr>
              <a:t>3.</a:t>
            </a:r>
            <a:r>
              <a:rPr lang="zh-CN" altLang="en-US" sz="2000" dirty="0" smtClean="0">
                <a:latin typeface="+mn-ea"/>
              </a:rPr>
              <a:t>经所在企业年度安全生产教育培训合格。</a:t>
            </a:r>
          </a:p>
          <a:p>
            <a:r>
              <a:rPr lang="zh-CN" altLang="en-US" sz="2000" b="1" dirty="0" smtClean="0">
                <a:latin typeface="+mn-ea"/>
              </a:rPr>
              <a:t>（三）</a:t>
            </a:r>
            <a:r>
              <a:rPr lang="zh-CN" altLang="en-US" sz="2000" dirty="0" smtClean="0">
                <a:latin typeface="+mn-ea"/>
              </a:rPr>
              <a:t>申请专职安全生产管理人员安全生产考核，应当具备下列条件：</a:t>
            </a:r>
          </a:p>
          <a:p>
            <a:r>
              <a:rPr lang="en-US" sz="2000" dirty="0" smtClean="0">
                <a:latin typeface="+mn-ea"/>
              </a:rPr>
              <a:t>1.</a:t>
            </a:r>
            <a:r>
              <a:rPr lang="zh-CN" altLang="en-US" sz="2000" dirty="0" smtClean="0">
                <a:latin typeface="+mn-ea"/>
              </a:rPr>
              <a:t>年龄已满</a:t>
            </a:r>
            <a:r>
              <a:rPr lang="en-US" sz="2000" dirty="0" smtClean="0">
                <a:latin typeface="+mn-ea"/>
              </a:rPr>
              <a:t>18</a:t>
            </a:r>
            <a:r>
              <a:rPr lang="zh-CN" altLang="en-US" sz="2000" dirty="0" smtClean="0">
                <a:latin typeface="+mn-ea"/>
              </a:rPr>
              <a:t>周岁未满</a:t>
            </a:r>
            <a:r>
              <a:rPr lang="en-US" sz="2000" dirty="0" smtClean="0">
                <a:latin typeface="+mn-ea"/>
              </a:rPr>
              <a:t>60</a:t>
            </a:r>
            <a:r>
              <a:rPr lang="zh-CN" altLang="en-US" sz="2000" dirty="0" smtClean="0">
                <a:latin typeface="+mn-ea"/>
              </a:rPr>
              <a:t>周岁，身体健康；</a:t>
            </a:r>
          </a:p>
          <a:p>
            <a:r>
              <a:rPr lang="en-US" sz="2000" dirty="0" smtClean="0">
                <a:latin typeface="+mn-ea"/>
              </a:rPr>
              <a:t>2.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具有中专（含高中、中技、职高）及以上文化程度或初级及以上技术职称；</a:t>
            </a:r>
          </a:p>
          <a:p>
            <a:r>
              <a:rPr lang="en-US" sz="2000" dirty="0" smtClean="0">
                <a:latin typeface="+mn-ea"/>
              </a:rPr>
              <a:t>3.</a:t>
            </a:r>
            <a:r>
              <a:rPr lang="zh-CN" altLang="en-US" sz="2000" dirty="0" smtClean="0">
                <a:latin typeface="+mn-ea"/>
              </a:rPr>
              <a:t>与所在企业确立劳动关系，从事施工管理工作两年以上；</a:t>
            </a:r>
          </a:p>
          <a:p>
            <a:r>
              <a:rPr lang="en-US" sz="2000" dirty="0" smtClean="0">
                <a:latin typeface="+mn-ea"/>
              </a:rPr>
              <a:t>4.</a:t>
            </a:r>
            <a:r>
              <a:rPr lang="zh-CN" altLang="en-US" sz="2000" dirty="0" smtClean="0">
                <a:latin typeface="+mn-ea"/>
              </a:rPr>
              <a:t>经所在企业年度安全生产教育培训合格。</a:t>
            </a:r>
          </a:p>
          <a:p>
            <a:endParaRPr lang="en-US" altLang="zh-CN" sz="2000" dirty="0" smtClean="0">
              <a:latin typeface="+mn-ea"/>
            </a:endParaRPr>
          </a:p>
          <a:p>
            <a:endParaRPr lang="zh-CN" altLang="en-US" sz="2000" dirty="0" smtClean="0">
              <a:latin typeface="+mn-ea"/>
            </a:endParaRPr>
          </a:p>
          <a:p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三“安管人员”</a:t>
            </a:r>
            <a:r>
              <a:rPr lang="zh-CN" altLang="en-US" sz="2800" dirty="0" smtClean="0"/>
              <a:t>安全生产考核材料报送具体</a:t>
            </a:r>
            <a:r>
              <a:rPr lang="zh-CN" altLang="en-US" sz="2800" dirty="0" smtClean="0"/>
              <a:t>要求（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sz="2900" b="1" dirty="0" smtClean="0"/>
              <a:t>首次申请   </a:t>
            </a:r>
            <a:r>
              <a:rPr lang="zh-CN" altLang="en-US" sz="2900" dirty="0" smtClean="0">
                <a:solidFill>
                  <a:srgbClr val="FF0000"/>
                </a:solidFill>
              </a:rPr>
              <a:t>安全生产考核包括安全生产知识考试和安全生产管理能力考核</a:t>
            </a:r>
            <a:endParaRPr lang="en-US" altLang="zh-CN" sz="2900" dirty="0" smtClean="0">
              <a:solidFill>
                <a:srgbClr val="FF0000"/>
              </a:solidFill>
            </a:endParaRPr>
          </a:p>
          <a:p>
            <a:r>
              <a:rPr lang="zh-CN" altLang="en-US" sz="2900" dirty="0" smtClean="0"/>
              <a:t>：建筑施工企业的“安管人员”向盟市住房和城乡建设行政主管部门提供以下申请材料（纸质材料及电子版信息）。</a:t>
            </a: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1</a:t>
            </a:r>
            <a:r>
              <a:rPr lang="zh-CN" altLang="en-US" sz="2900" dirty="0" smtClean="0">
                <a:latin typeface="+mn-ea"/>
              </a:rPr>
              <a:t>、</a:t>
            </a:r>
            <a:r>
              <a:rPr lang="en-US" altLang="zh-CN" sz="2900" dirty="0" smtClean="0">
                <a:latin typeface="+mn-ea"/>
              </a:rPr>
              <a:t>《 </a:t>
            </a:r>
            <a:r>
              <a:rPr lang="zh-CN" altLang="en-US" sz="2900" dirty="0" smtClean="0">
                <a:latin typeface="+mn-ea"/>
              </a:rPr>
              <a:t>内蒙古自治区建筑施工企业主要负责人、项目负责人和专职安全生产管理人员安全生产考核申请表</a:t>
            </a:r>
            <a:r>
              <a:rPr lang="en-US" altLang="zh-CN" sz="2900" dirty="0" smtClean="0">
                <a:latin typeface="+mn-ea"/>
              </a:rPr>
              <a:t>》</a:t>
            </a:r>
            <a:r>
              <a:rPr lang="zh-CN" altLang="en-US" sz="2900" dirty="0" smtClean="0">
                <a:latin typeface="+mn-ea"/>
              </a:rPr>
              <a:t>；</a:t>
            </a: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2</a:t>
            </a:r>
            <a:r>
              <a:rPr lang="zh-CN" altLang="en-US" sz="2900" dirty="0" smtClean="0">
                <a:latin typeface="+mn-ea"/>
              </a:rPr>
              <a:t>、</a:t>
            </a:r>
            <a:r>
              <a:rPr lang="en-US" altLang="zh-CN" sz="2900" dirty="0" smtClean="0">
                <a:latin typeface="+mn-ea"/>
              </a:rPr>
              <a:t>A</a:t>
            </a:r>
            <a:r>
              <a:rPr lang="zh-CN" altLang="en-US" sz="2900" dirty="0" smtClean="0">
                <a:latin typeface="+mn-ea"/>
              </a:rPr>
              <a:t>类人员的相应学历证书、技术职称证书原件和复印件，身份证原件和复印件</a:t>
            </a:r>
            <a:r>
              <a:rPr lang="zh-CN" altLang="en-US" sz="2900" dirty="0" smtClean="0">
                <a:latin typeface="+mn-ea"/>
              </a:rPr>
              <a:t>；</a:t>
            </a:r>
            <a:endParaRPr lang="zh-CN" altLang="en-US" sz="2900" dirty="0" smtClean="0">
              <a:latin typeface="+mn-ea"/>
            </a:endParaRP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3</a:t>
            </a:r>
            <a:r>
              <a:rPr lang="zh-CN" altLang="en-US" sz="2900" dirty="0" smtClean="0">
                <a:latin typeface="+mn-ea"/>
              </a:rPr>
              <a:t>、</a:t>
            </a:r>
            <a:r>
              <a:rPr lang="en-US" altLang="zh-CN" sz="2900" dirty="0" smtClean="0">
                <a:latin typeface="+mn-ea"/>
              </a:rPr>
              <a:t>B</a:t>
            </a:r>
            <a:r>
              <a:rPr lang="zh-CN" altLang="en-US" sz="2900" dirty="0" smtClean="0">
                <a:latin typeface="+mn-ea"/>
              </a:rPr>
              <a:t>类人员的建造师注册证书原件和复印件，身份证原件和复印件；</a:t>
            </a: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4</a:t>
            </a:r>
            <a:r>
              <a:rPr lang="zh-CN" altLang="en-US" sz="2900" dirty="0" smtClean="0">
                <a:latin typeface="+mn-ea"/>
              </a:rPr>
              <a:t>、</a:t>
            </a:r>
            <a:r>
              <a:rPr lang="en-US" altLang="zh-CN" sz="2900" dirty="0" smtClean="0">
                <a:latin typeface="+mn-ea"/>
              </a:rPr>
              <a:t>C</a:t>
            </a:r>
            <a:r>
              <a:rPr lang="zh-CN" altLang="en-US" sz="2900" dirty="0" smtClean="0">
                <a:latin typeface="+mn-ea"/>
              </a:rPr>
              <a:t>类人员的学历证书、技术职称证书原件和复印件，身份证原件和复印件（相关专业中专及以上学历只提供学历证书，高中、中技、职高还要提供相应初级及以上技术职称证书）；</a:t>
            </a: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5</a:t>
            </a:r>
            <a:r>
              <a:rPr lang="zh-CN" altLang="en-US" sz="2900" dirty="0" smtClean="0">
                <a:latin typeface="+mn-ea"/>
              </a:rPr>
              <a:t>、 申请人与聘用企业签订的聘用劳动合同原件和复印件；</a:t>
            </a: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6</a:t>
            </a:r>
            <a:r>
              <a:rPr lang="zh-CN" altLang="en-US" sz="2900" dirty="0" smtClean="0">
                <a:latin typeface="+mn-ea"/>
              </a:rPr>
              <a:t>、</a:t>
            </a:r>
            <a:r>
              <a:rPr lang="en-US" altLang="zh-CN" sz="2900" dirty="0" smtClean="0">
                <a:latin typeface="+mn-ea"/>
              </a:rPr>
              <a:t>C</a:t>
            </a:r>
            <a:r>
              <a:rPr lang="zh-CN" altLang="en-US" sz="2900" dirty="0" smtClean="0">
                <a:latin typeface="+mn-ea"/>
              </a:rPr>
              <a:t>类人员从事本行业工作两年以上经历证明</a:t>
            </a:r>
            <a:r>
              <a:rPr lang="en-US" sz="2900" dirty="0" smtClean="0">
                <a:latin typeface="+mn-ea"/>
              </a:rPr>
              <a:t>; </a:t>
            </a:r>
            <a:endParaRPr lang="zh-CN" altLang="en-US" sz="2900" dirty="0" smtClean="0">
              <a:latin typeface="+mn-ea"/>
            </a:endParaRPr>
          </a:p>
          <a:p>
            <a:pPr>
              <a:buNone/>
            </a:pPr>
            <a:r>
              <a:rPr lang="en-US" altLang="zh-CN" sz="2900" dirty="0" smtClean="0">
                <a:latin typeface="+mn-ea"/>
              </a:rPr>
              <a:t>7</a:t>
            </a:r>
            <a:r>
              <a:rPr lang="zh-CN" altLang="en-US" sz="2900" dirty="0" smtClean="0">
                <a:latin typeface="+mn-ea"/>
              </a:rPr>
              <a:t>、企业年度安全生产教育培训合格证明文件；</a:t>
            </a:r>
          </a:p>
          <a:p>
            <a:pPr>
              <a:buNone/>
            </a:pPr>
            <a:r>
              <a:rPr lang="en-US" altLang="zh-CN" sz="2900" dirty="0" smtClean="0"/>
              <a:t>8</a:t>
            </a:r>
            <a:r>
              <a:rPr lang="zh-CN" altLang="en-US" sz="2900" dirty="0" smtClean="0"/>
              <a:t>、</a:t>
            </a:r>
            <a:r>
              <a:rPr lang="zh-CN" altLang="en-US" sz="2900" dirty="0" smtClean="0">
                <a:solidFill>
                  <a:srgbClr val="FF0000"/>
                </a:solidFill>
              </a:rPr>
              <a:t>安全生产知识考试</a:t>
            </a:r>
            <a:r>
              <a:rPr lang="zh-CN" altLang="en-US" sz="2900" dirty="0" smtClean="0"/>
              <a:t>机打成绩单（即网上的在线辅导合格证书）、附有</a:t>
            </a:r>
            <a:r>
              <a:rPr lang="zh-CN" altLang="en-US" sz="2900" dirty="0" smtClean="0">
                <a:solidFill>
                  <a:srgbClr val="FF0000"/>
                </a:solidFill>
              </a:rPr>
              <a:t>安全生产管理能力考核</a:t>
            </a:r>
            <a:r>
              <a:rPr lang="zh-CN" altLang="en-US" sz="2900" dirty="0" smtClean="0"/>
              <a:t>（厅网站公布）文件序号的证明材料。</a:t>
            </a:r>
          </a:p>
          <a:p>
            <a:r>
              <a:rPr lang="zh-CN" altLang="en-US" sz="2900" dirty="0" smtClean="0"/>
              <a:t>以上各类人员需将申请材料分别统一装订成册，并提供</a:t>
            </a:r>
            <a:r>
              <a:rPr lang="en-US" altLang="zh-CN" sz="2900" dirty="0" smtClean="0"/>
              <a:t>《</a:t>
            </a:r>
            <a:r>
              <a:rPr lang="zh-CN" altLang="en-US" sz="2900" dirty="0" smtClean="0"/>
              <a:t>内蒙古自治区建筑施工企业主要负责人、项目负责人和专职安全生产管理人员安全生产考核申请名单</a:t>
            </a:r>
            <a:r>
              <a:rPr lang="en-US" altLang="zh-CN" sz="2900" dirty="0" smtClean="0"/>
              <a:t>》</a:t>
            </a:r>
            <a:r>
              <a:rPr lang="zh-CN" altLang="en-US" sz="2900" dirty="0" smtClean="0"/>
              <a:t>，以及申请人近期免冠一寸蓝底彩色照片两张。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三“安管人员”</a:t>
            </a:r>
            <a:r>
              <a:rPr lang="zh-CN" altLang="en-US" sz="2800" dirty="0" smtClean="0"/>
              <a:t>安全生产考核材料报送具体</a:t>
            </a:r>
            <a:r>
              <a:rPr lang="zh-CN" altLang="en-US" sz="2800" dirty="0" smtClean="0"/>
              <a:t>要求（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1700" b="1" dirty="0" smtClean="0">
                <a:latin typeface="+mn-ea"/>
              </a:rPr>
              <a:t>延期申请</a:t>
            </a:r>
            <a:endParaRPr lang="en-US" altLang="zh-CN" sz="1700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1700" dirty="0" smtClean="0">
                <a:latin typeface="+mn-ea"/>
              </a:rPr>
              <a:t>企业应向盟市住房和城乡建设主管部门提交以下材料（纸质材料及电子版信息）：</a:t>
            </a:r>
          </a:p>
          <a:p>
            <a:pPr>
              <a:buNone/>
            </a:pPr>
            <a:r>
              <a:rPr lang="en-US" altLang="zh-CN" sz="1700" dirty="0" smtClean="0">
                <a:latin typeface="+mn-ea"/>
              </a:rPr>
              <a:t>1</a:t>
            </a:r>
            <a:r>
              <a:rPr lang="zh-CN" altLang="en-US" sz="1700" dirty="0" smtClean="0">
                <a:latin typeface="+mn-ea"/>
              </a:rPr>
              <a:t>、</a:t>
            </a:r>
            <a:r>
              <a:rPr lang="en-US" altLang="zh-CN" sz="1700" dirty="0" smtClean="0">
                <a:latin typeface="+mn-ea"/>
              </a:rPr>
              <a:t>《</a:t>
            </a:r>
            <a:r>
              <a:rPr lang="zh-CN" altLang="en-US" sz="1700" dirty="0" smtClean="0">
                <a:latin typeface="+mn-ea"/>
              </a:rPr>
              <a:t>内蒙古自治区建筑施工企业主要负责人、项目负责人和专职安全生产管理人员考核申请表</a:t>
            </a:r>
            <a:r>
              <a:rPr lang="en-US" altLang="zh-CN" sz="1700" dirty="0" smtClean="0">
                <a:latin typeface="+mn-ea"/>
              </a:rPr>
              <a:t>》</a:t>
            </a:r>
            <a:endParaRPr lang="zh-CN" altLang="en-US" sz="1700" dirty="0" smtClean="0">
              <a:latin typeface="+mn-ea"/>
            </a:endParaRPr>
          </a:p>
          <a:p>
            <a:pPr>
              <a:buNone/>
            </a:pPr>
            <a:r>
              <a:rPr lang="en-US" altLang="zh-CN" sz="1700" dirty="0" smtClean="0">
                <a:latin typeface="+mn-ea"/>
              </a:rPr>
              <a:t>2</a:t>
            </a:r>
            <a:r>
              <a:rPr lang="zh-CN" altLang="en-US" sz="1700" dirty="0" smtClean="0">
                <a:latin typeface="+mn-ea"/>
              </a:rPr>
              <a:t>、参加旗、县级以上住房城乡建设主管部门组织的安全生产教育培训时间满</a:t>
            </a:r>
            <a:r>
              <a:rPr lang="en-US" sz="1700" dirty="0" smtClean="0">
                <a:latin typeface="+mn-ea"/>
              </a:rPr>
              <a:t>24</a:t>
            </a:r>
            <a:r>
              <a:rPr lang="zh-CN" altLang="en-US" sz="1700" dirty="0" smtClean="0">
                <a:latin typeface="+mn-ea"/>
              </a:rPr>
              <a:t>学时的有效证明复印件（</a:t>
            </a:r>
            <a:r>
              <a:rPr lang="zh-CN" altLang="en-US" sz="1700" dirty="0" smtClean="0">
                <a:solidFill>
                  <a:srgbClr val="FF0000"/>
                </a:solidFill>
                <a:latin typeface="+mn-ea"/>
              </a:rPr>
              <a:t>继续教育（线下培训）</a:t>
            </a:r>
            <a:r>
              <a:rPr lang="zh-CN" altLang="en-US" sz="1700" dirty="0" smtClean="0">
                <a:latin typeface="+mn-ea"/>
              </a:rPr>
              <a:t>）；</a:t>
            </a:r>
            <a:endParaRPr lang="en-US" altLang="zh-CN" sz="1700" dirty="0" smtClean="0">
              <a:latin typeface="+mn-ea"/>
            </a:endParaRPr>
          </a:p>
          <a:p>
            <a:pPr>
              <a:buNone/>
            </a:pPr>
            <a:r>
              <a:rPr lang="en-US" altLang="zh-CN" sz="1700" dirty="0" smtClean="0">
                <a:latin typeface="+mn-ea"/>
              </a:rPr>
              <a:t>3</a:t>
            </a:r>
            <a:r>
              <a:rPr lang="zh-CN" altLang="en-US" sz="1700" dirty="0" smtClean="0">
                <a:latin typeface="+mn-ea"/>
              </a:rPr>
              <a:t>、企业年度安全生产教育培训合格证明文件；</a:t>
            </a:r>
            <a:endParaRPr lang="en-US" altLang="zh-CN" sz="1700" dirty="0" smtClean="0">
              <a:latin typeface="+mn-ea"/>
            </a:endParaRPr>
          </a:p>
          <a:p>
            <a:pPr>
              <a:buNone/>
            </a:pPr>
            <a:r>
              <a:rPr lang="en-US" altLang="zh-CN" sz="1700" dirty="0" smtClean="0">
                <a:latin typeface="+mn-ea"/>
              </a:rPr>
              <a:t>4</a:t>
            </a:r>
            <a:r>
              <a:rPr lang="zh-CN" altLang="en-US" sz="1700" dirty="0" smtClean="0">
                <a:latin typeface="+mn-ea"/>
              </a:rPr>
              <a:t>、项目负责人的建造师注册证书复印件；</a:t>
            </a:r>
          </a:p>
          <a:p>
            <a:pPr>
              <a:buNone/>
            </a:pPr>
            <a:r>
              <a:rPr lang="en-US" altLang="zh-CN" sz="1700" dirty="0" smtClean="0">
                <a:latin typeface="+mn-ea"/>
              </a:rPr>
              <a:t>5</a:t>
            </a:r>
            <a:r>
              <a:rPr lang="zh-CN" altLang="en-US" sz="1700" dirty="0" smtClean="0">
                <a:latin typeface="+mn-ea"/>
              </a:rPr>
              <a:t>、身份证复印件，安全生产考核证书复印件；</a:t>
            </a:r>
          </a:p>
          <a:p>
            <a:r>
              <a:rPr lang="zh-CN" altLang="en-US" sz="1700" dirty="0" smtClean="0">
                <a:latin typeface="+mn-ea"/>
              </a:rPr>
              <a:t>以上各类人员需将申请材料分别统一装订成册，并提供</a:t>
            </a:r>
            <a:r>
              <a:rPr lang="en-US" altLang="zh-CN" sz="1700" dirty="0" smtClean="0">
                <a:latin typeface="+mn-ea"/>
              </a:rPr>
              <a:t>《</a:t>
            </a:r>
            <a:r>
              <a:rPr lang="zh-CN" altLang="en-US" sz="1700" dirty="0" smtClean="0">
                <a:latin typeface="+mn-ea"/>
              </a:rPr>
              <a:t>内蒙古自治区建筑施工企业主要负责人、项目负责人和专职安全生产管理人员安全生产考核申请名单</a:t>
            </a:r>
            <a:r>
              <a:rPr lang="en-US" altLang="zh-CN" sz="1700" dirty="0" smtClean="0">
                <a:latin typeface="+mn-ea"/>
              </a:rPr>
              <a:t>》</a:t>
            </a:r>
            <a:r>
              <a:rPr lang="zh-CN" altLang="en-US" sz="1700" dirty="0" smtClean="0">
                <a:latin typeface="+mn-ea"/>
              </a:rPr>
              <a:t>，以及申请人安全生产考核合格证书原件。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四、关于企业数据不全的问题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由于企业名称发生过变更，部分人员信息还在旧的企业名称下</a:t>
            </a:r>
            <a:endParaRPr lang="en-US" altLang="zh-CN" sz="2400" dirty="0" smtClean="0"/>
          </a:p>
          <a:p>
            <a:r>
              <a:rPr lang="zh-CN" altLang="en-US" sz="2400" dirty="0" smtClean="0"/>
              <a:t>人员信息已过期，并且已经超过半年以上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100" dirty="0" smtClean="0"/>
              <a:t>五、关于证书的其它相关业务</a:t>
            </a:r>
            <a:endParaRPr lang="zh-CN" altLang="en-US" sz="31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证书的调转业务</a:t>
            </a:r>
            <a:endParaRPr lang="en-US" altLang="zh-CN" sz="2400" dirty="0" smtClean="0"/>
          </a:p>
          <a:p>
            <a:r>
              <a:rPr lang="zh-CN" altLang="en-US" sz="2400" dirty="0" smtClean="0"/>
              <a:t>证书的变更业务</a:t>
            </a:r>
            <a:endParaRPr lang="en-US" altLang="zh-CN" sz="2400" dirty="0" smtClean="0"/>
          </a:p>
          <a:p>
            <a:r>
              <a:rPr lang="zh-CN" altLang="en-US" sz="2400" dirty="0" smtClean="0"/>
              <a:t>证书</a:t>
            </a:r>
            <a:r>
              <a:rPr lang="zh-CN" altLang="en-US" sz="2400" dirty="0" smtClean="0"/>
              <a:t>的注销业务</a:t>
            </a:r>
            <a:endParaRPr lang="en-US" altLang="zh-CN" sz="2400" dirty="0" smtClean="0"/>
          </a:p>
          <a:p>
            <a:r>
              <a:rPr lang="zh-CN" altLang="en-US" sz="2400" dirty="0" smtClean="0"/>
              <a:t>证书</a:t>
            </a:r>
            <a:r>
              <a:rPr lang="zh-CN" altLang="en-US" sz="2400" dirty="0" smtClean="0"/>
              <a:t>的遗失补办业务</a:t>
            </a:r>
            <a:endParaRPr lang="en-US" altLang="zh-CN" sz="2400" dirty="0" smtClean="0"/>
          </a:p>
          <a:p>
            <a:r>
              <a:rPr lang="zh-CN" altLang="en-US" sz="2400" dirty="0" smtClean="0"/>
              <a:t>证书</a:t>
            </a:r>
            <a:r>
              <a:rPr lang="zh-CN" altLang="en-US" sz="2400" dirty="0" smtClean="0"/>
              <a:t>的跨省变更业务</a:t>
            </a:r>
            <a:endParaRPr lang="en-US" altLang="zh-CN" sz="24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1003</TotalTime>
  <Words>1149</Words>
  <PresentationFormat>全屏显示(4:3)</PresentationFormat>
  <Paragraphs>73</Paragraphs>
  <Slides>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流畅</vt:lpstr>
      <vt:lpstr>安管人员</vt:lpstr>
      <vt:lpstr>关于“安管人员”</vt:lpstr>
      <vt:lpstr>一、安全生产考核申报流程（所有业务） </vt:lpstr>
      <vt:lpstr>二、“安管人员” 安全生产考核应具备的条件</vt:lpstr>
      <vt:lpstr>三“安管人员”安全生产考核材料报送具体要求（1）</vt:lpstr>
      <vt:lpstr>三“安管人员”安全生产考核材料报送具体要求（2）</vt:lpstr>
      <vt:lpstr>四、关于企业数据不全的问题</vt:lpstr>
      <vt:lpstr> 五、关于证书的其它相关业务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安管人员</dc:title>
  <dc:creator>uesr5</dc:creator>
  <cp:lastModifiedBy>uesr5</cp:lastModifiedBy>
  <cp:revision>91</cp:revision>
  <dcterms:created xsi:type="dcterms:W3CDTF">2017-06-12T06:42:24Z</dcterms:created>
  <dcterms:modified xsi:type="dcterms:W3CDTF">2017-06-16T10:06:20Z</dcterms:modified>
</cp:coreProperties>
</file>