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3"/>
  </p:notesMasterIdLst>
  <p:sldIdLst>
    <p:sldId id="278" r:id="rId3"/>
    <p:sldId id="276" r:id="rId4"/>
    <p:sldId id="309" r:id="rId5"/>
    <p:sldId id="279" r:id="rId6"/>
    <p:sldId id="310" r:id="rId7"/>
    <p:sldId id="280" r:id="rId8"/>
    <p:sldId id="302" r:id="rId9"/>
    <p:sldId id="417" r:id="rId10"/>
    <p:sldId id="281" r:id="rId11"/>
    <p:sldId id="284" r:id="rId12"/>
    <p:sldId id="306" r:id="rId13"/>
    <p:sldId id="307" r:id="rId14"/>
    <p:sldId id="391" r:id="rId15"/>
    <p:sldId id="392" r:id="rId16"/>
    <p:sldId id="378" r:id="rId17"/>
    <p:sldId id="308" r:id="rId18"/>
    <p:sldId id="311" r:id="rId19"/>
    <p:sldId id="285" r:id="rId20"/>
    <p:sldId id="303" r:id="rId21"/>
    <p:sldId id="304" r:id="rId22"/>
    <p:sldId id="305" r:id="rId23"/>
    <p:sldId id="407" r:id="rId24"/>
    <p:sldId id="410" r:id="rId25"/>
    <p:sldId id="408" r:id="rId26"/>
    <p:sldId id="409" r:id="rId27"/>
    <p:sldId id="290" r:id="rId28"/>
    <p:sldId id="292" r:id="rId29"/>
    <p:sldId id="291" r:id="rId30"/>
    <p:sldId id="293" r:id="rId31"/>
    <p:sldId id="294" r:id="rId32"/>
    <p:sldId id="295" r:id="rId33"/>
    <p:sldId id="296" r:id="rId34"/>
    <p:sldId id="297" r:id="rId35"/>
    <p:sldId id="298" r:id="rId36"/>
    <p:sldId id="325" r:id="rId37"/>
    <p:sldId id="314" r:id="rId38"/>
    <p:sldId id="326" r:id="rId39"/>
    <p:sldId id="319" r:id="rId40"/>
    <p:sldId id="317" r:id="rId41"/>
    <p:sldId id="327" r:id="rId42"/>
    <p:sldId id="318" r:id="rId43"/>
    <p:sldId id="316" r:id="rId44"/>
    <p:sldId id="315" r:id="rId45"/>
    <p:sldId id="320" r:id="rId46"/>
    <p:sldId id="321" r:id="rId47"/>
    <p:sldId id="333" r:id="rId48"/>
    <p:sldId id="334" r:id="rId49"/>
    <p:sldId id="335" r:id="rId50"/>
    <p:sldId id="337" r:id="rId51"/>
    <p:sldId id="338" r:id="rId52"/>
    <p:sldId id="339" r:id="rId53"/>
    <p:sldId id="340" r:id="rId54"/>
    <p:sldId id="341" r:id="rId55"/>
    <p:sldId id="342" r:id="rId56"/>
    <p:sldId id="343" r:id="rId57"/>
    <p:sldId id="344" r:id="rId58"/>
    <p:sldId id="345" r:id="rId59"/>
    <p:sldId id="346" r:id="rId60"/>
    <p:sldId id="347" r:id="rId61"/>
    <p:sldId id="348" r:id="rId62"/>
    <p:sldId id="349" r:id="rId63"/>
    <p:sldId id="350" r:id="rId64"/>
    <p:sldId id="351" r:id="rId65"/>
    <p:sldId id="352" r:id="rId66"/>
    <p:sldId id="353" r:id="rId67"/>
    <p:sldId id="354" r:id="rId68"/>
    <p:sldId id="355" r:id="rId69"/>
    <p:sldId id="356" r:id="rId70"/>
    <p:sldId id="357" r:id="rId71"/>
    <p:sldId id="358" r:id="rId72"/>
    <p:sldId id="359" r:id="rId73"/>
    <p:sldId id="360" r:id="rId74"/>
    <p:sldId id="361" r:id="rId75"/>
    <p:sldId id="362" r:id="rId76"/>
    <p:sldId id="363" r:id="rId77"/>
    <p:sldId id="364" r:id="rId78"/>
    <p:sldId id="365" r:id="rId79"/>
    <p:sldId id="366" r:id="rId80"/>
    <p:sldId id="367" r:id="rId81"/>
    <p:sldId id="368" r:id="rId82"/>
    <p:sldId id="369" r:id="rId83"/>
    <p:sldId id="370" r:id="rId84"/>
    <p:sldId id="371" r:id="rId85"/>
    <p:sldId id="372" r:id="rId86"/>
    <p:sldId id="373" r:id="rId87"/>
    <p:sldId id="374" r:id="rId88"/>
    <p:sldId id="375" r:id="rId89"/>
    <p:sldId id="376" r:id="rId90"/>
    <p:sldId id="377" r:id="rId91"/>
    <p:sldId id="322" r:id="rId92"/>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202"/>
    <p:restoredTop sz="94595"/>
  </p:normalViewPr>
  <p:slideViewPr>
    <p:cSldViewPr showGuides="1">
      <p:cViewPr>
        <p:scale>
          <a:sx n="50" d="100"/>
          <a:sy n="50" d="100"/>
        </p:scale>
        <p:origin x="-2160" y="-10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6" Type="http://schemas.openxmlformats.org/officeDocument/2006/relationships/tableStyles" Target="tableStyles.xml"/><Relationship Id="rId95" Type="http://schemas.openxmlformats.org/officeDocument/2006/relationships/viewProps" Target="viewProps.xml"/><Relationship Id="rId94" Type="http://schemas.openxmlformats.org/officeDocument/2006/relationships/presProps" Target="presProps.xml"/><Relationship Id="rId93" Type="http://schemas.openxmlformats.org/officeDocument/2006/relationships/notesMaster" Target="notesMasters/notesMaster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white">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white">
      <p:bgRef idx="1001">
        <a:schemeClr val="bg1"/>
      </p:bgRef>
    </p:bg>
    <p:spTree>
      <p:nvGrpSpPr>
        <p:cNvPr id="1" name=""/>
        <p:cNvGrpSpPr/>
        <p:nvPr/>
      </p:nvGrpSpPr>
      <p:grpSpPr/>
      <p:sp>
        <p:nvSpPr>
          <p:cNvPr id="5122" name="标题占位符 1"/>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5123" name="文本占位符 2"/>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rgbClr val="898989"/>
                </a:solidFill>
                <a:latin typeface="Calibri" panose="020F0502020204030204" pitchFamily="34" charset="0"/>
              </a:defRPr>
            </a:lvl1pPr>
          </a:lstStyle>
          <a:p>
            <a:pPr lvl="0" eaLnBrk="1" hangingPunct="1"/>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jpeg"/><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jpeg"/><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jpeg"/><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jpeg"/><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jpeg"/><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3.jpeg"/><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jpe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jpeg"/><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6.jpeg"/><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7.xml"/><Relationship Id="rId3" Type="http://schemas.openxmlformats.org/officeDocument/2006/relationships/image" Target="../media/image17.emf"/><Relationship Id="rId2" Type="http://schemas.openxmlformats.org/officeDocument/2006/relationships/oleObject" Target="../embeddings/oleObject1.bin"/><Relationship Id="rId1" Type="http://schemas.openxmlformats.org/officeDocument/2006/relationships/image" Target="../media/image1.jpeg"/></Relationships>
</file>

<file path=ppt/slides/_rels/slide23.xml.rels><?xml version="1.0" encoding="UTF-8" standalone="yes"?>
<Relationships xmlns="http://schemas.openxmlformats.org/package/2006/relationships"><Relationship Id="rId5" Type="http://schemas.openxmlformats.org/officeDocument/2006/relationships/vmlDrawing" Target="../drawings/vmlDrawing2.vml"/><Relationship Id="rId4" Type="http://schemas.openxmlformats.org/officeDocument/2006/relationships/slideLayout" Target="../slideLayouts/slideLayout7.xml"/><Relationship Id="rId3" Type="http://schemas.openxmlformats.org/officeDocument/2006/relationships/image" Target="../media/image18.emf"/><Relationship Id="rId2" Type="http://schemas.openxmlformats.org/officeDocument/2006/relationships/oleObject" Target="../embeddings/oleObject2.bin"/><Relationship Id="rId1" Type="http://schemas.openxmlformats.org/officeDocument/2006/relationships/image" Target="../media/image1.jpeg"/></Relationships>
</file>

<file path=ppt/slides/_rels/slide24.xml.rels><?xml version="1.0" encoding="UTF-8" standalone="yes"?>
<Relationships xmlns="http://schemas.openxmlformats.org/package/2006/relationships"><Relationship Id="rId5" Type="http://schemas.openxmlformats.org/officeDocument/2006/relationships/vmlDrawing" Target="../drawings/vmlDrawing3.vml"/><Relationship Id="rId4" Type="http://schemas.openxmlformats.org/officeDocument/2006/relationships/slideLayout" Target="../slideLayouts/slideLayout7.xml"/><Relationship Id="rId3" Type="http://schemas.openxmlformats.org/officeDocument/2006/relationships/image" Target="../media/image19.emf"/><Relationship Id="rId2" Type="http://schemas.openxmlformats.org/officeDocument/2006/relationships/oleObject" Target="../embeddings/oleObject3.bin"/><Relationship Id="rId1" Type="http://schemas.openxmlformats.org/officeDocument/2006/relationships/image" Target="../media/image1.jpeg"/></Relationships>
</file>

<file path=ppt/slides/_rels/slide25.xml.rels><?xml version="1.0" encoding="UTF-8" standalone="yes"?>
<Relationships xmlns="http://schemas.openxmlformats.org/package/2006/relationships"><Relationship Id="rId5" Type="http://schemas.openxmlformats.org/officeDocument/2006/relationships/vmlDrawing" Target="../drawings/vmlDrawing4.vml"/><Relationship Id="rId4" Type="http://schemas.openxmlformats.org/officeDocument/2006/relationships/slideLayout" Target="../slideLayouts/slideLayout7.xml"/><Relationship Id="rId3" Type="http://schemas.openxmlformats.org/officeDocument/2006/relationships/image" Target="../media/image20.emf"/><Relationship Id="rId2" Type="http://schemas.openxmlformats.org/officeDocument/2006/relationships/oleObject" Target="../embeddings/oleObject4.bin"/><Relationship Id="rId1" Type="http://schemas.openxmlformats.org/officeDocument/2006/relationships/image" Target="../media/image1.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1.jpeg"/><Relationship Id="rId1" Type="http://schemas.openxmlformats.org/officeDocument/2006/relationships/image" Target="../media/image1.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jpeg"/><Relationship Id="rId1" Type="http://schemas.openxmlformats.org/officeDocument/2006/relationships/image" Target="../media/image1.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2.jpeg"/><Relationship Id="rId1" Type="http://schemas.openxmlformats.org/officeDocument/2006/relationships/image" Target="../media/image1.jpeg"/></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3.jpeg"/><Relationship Id="rId1" Type="http://schemas.openxmlformats.org/officeDocument/2006/relationships/image" Target="../media/image1.jpeg"/></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image" Target="../media/image1.jpe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6.jpeg"/><Relationship Id="rId1" Type="http://schemas.openxmlformats.org/officeDocument/2006/relationships/image" Target="../media/image1.jpe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7.jpe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8.jpeg"/><Relationship Id="rId1" Type="http://schemas.openxmlformats.org/officeDocument/2006/relationships/image" Target="../media/image1.jpe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9.jpeg"/><Relationship Id="rId1" Type="http://schemas.openxmlformats.org/officeDocument/2006/relationships/image" Target="../media/image1.jpe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0.jpeg"/><Relationship Id="rId1" Type="http://schemas.openxmlformats.org/officeDocument/2006/relationships/image" Target="../media/image1.jpeg"/></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image" Target="../media/image1.jpe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3.jpeg"/><Relationship Id="rId1" Type="http://schemas.openxmlformats.org/officeDocument/2006/relationships/image" Target="../media/image1.jpeg"/></Relationships>
</file>

<file path=ppt/slides/_rels/slide4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image" Target="../media/image1.jpe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1.jpe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jpeg"/><Relationship Id="rId1" Type="http://schemas.openxmlformats.org/officeDocument/2006/relationships/image" Target="../media/image1.jpeg"/></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jpeg"/><Relationship Id="rId1" Type="http://schemas.openxmlformats.org/officeDocument/2006/relationships/image" Target="../media/image1.jpeg"/></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8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8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8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8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_rels/slide9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2466"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62467" name="TextBox 2"/>
          <p:cNvSpPr txBox="1"/>
          <p:nvPr/>
        </p:nvSpPr>
        <p:spPr>
          <a:xfrm>
            <a:off x="2214563" y="2786063"/>
            <a:ext cx="5572125" cy="646112"/>
          </a:xfrm>
          <a:prstGeom prst="rect">
            <a:avLst/>
          </a:prstGeom>
          <a:noFill/>
          <a:ln w="9525">
            <a:noFill/>
          </a:ln>
        </p:spPr>
        <p:txBody>
          <a:bodyPr>
            <a:spAutoFit/>
          </a:bodyPr>
          <a:p>
            <a:r>
              <a:rPr lang="zh-CN" altLang="en-US" sz="3600" b="1" dirty="0">
                <a:solidFill>
                  <a:srgbClr val="FF0000"/>
                </a:solidFill>
                <a:latin typeface="黑体" panose="02010609060101010101" pitchFamily="2" charset="-122"/>
                <a:ea typeface="黑体" panose="02010609060101010101" pitchFamily="2" charset="-122"/>
              </a:rPr>
              <a:t>四、北京市的相关规定</a:t>
            </a:r>
            <a:endParaRPr lang="zh-CN" altLang="en-US" sz="3600" b="1" dirty="0">
              <a:solidFill>
                <a:srgbClr val="FF0000"/>
              </a:solidFill>
              <a:latin typeface="黑体" panose="02010609060101010101" pitchFamily="2" charset="-122"/>
              <a:ea typeface="黑体" panose="02010609060101010101"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682"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71683" name="TextBox 2"/>
          <p:cNvSpPr txBox="1"/>
          <p:nvPr/>
        </p:nvSpPr>
        <p:spPr>
          <a:xfrm>
            <a:off x="2571750" y="2286000"/>
            <a:ext cx="4572000" cy="1754188"/>
          </a:xfrm>
          <a:prstGeom prst="rect">
            <a:avLst/>
          </a:prstGeom>
          <a:noFill/>
          <a:ln w="9525">
            <a:noFill/>
          </a:ln>
        </p:spPr>
        <p:txBody>
          <a:bodyPr>
            <a:spAutoFit/>
          </a:bodyPr>
          <a:p>
            <a:r>
              <a:rPr lang="en-US" altLang="zh-CN" sz="3600" b="1" dirty="0">
                <a:latin typeface="黑体" panose="02010609060101010101" pitchFamily="2" charset="-122"/>
                <a:ea typeface="黑体" panose="02010609060101010101" pitchFamily="2" charset="-122"/>
              </a:rPr>
              <a:t>1.</a:t>
            </a:r>
            <a:r>
              <a:rPr lang="zh-CN" altLang="en-US" sz="3600" b="1" dirty="0">
                <a:latin typeface="黑体" panose="02010609060101010101" pitchFamily="2" charset="-122"/>
                <a:ea typeface="黑体" panose="02010609060101010101" pitchFamily="2" charset="-122"/>
              </a:rPr>
              <a:t>文件</a:t>
            </a:r>
            <a:endParaRPr lang="en-US" altLang="zh-CN" sz="3600" b="1" dirty="0">
              <a:latin typeface="黑体" panose="02010609060101010101" pitchFamily="2" charset="-122"/>
              <a:ea typeface="黑体" panose="02010609060101010101" pitchFamily="2" charset="-122"/>
            </a:endParaRPr>
          </a:p>
          <a:p>
            <a:r>
              <a:rPr lang="en-US" altLang="zh-CN" sz="3600" b="1" dirty="0">
                <a:latin typeface="黑体" panose="02010609060101010101" pitchFamily="2" charset="-122"/>
                <a:ea typeface="黑体" panose="02010609060101010101" pitchFamily="2" charset="-122"/>
              </a:rPr>
              <a:t>2.</a:t>
            </a:r>
            <a:r>
              <a:rPr lang="zh-CN" altLang="en-US" sz="3600" b="1" dirty="0">
                <a:latin typeface="黑体" panose="02010609060101010101" pitchFamily="2" charset="-122"/>
                <a:ea typeface="黑体" panose="02010609060101010101" pitchFamily="2" charset="-122"/>
              </a:rPr>
              <a:t>万郡大都城项目</a:t>
            </a:r>
            <a:endParaRPr lang="en-US" altLang="zh-CN" sz="3600" b="1" dirty="0">
              <a:latin typeface="黑体" panose="02010609060101010101" pitchFamily="2" charset="-122"/>
              <a:ea typeface="黑体" panose="02010609060101010101" pitchFamily="2" charset="-122"/>
            </a:endParaRPr>
          </a:p>
          <a:p>
            <a:r>
              <a:rPr lang="en-US" altLang="zh-CN" sz="3600" b="1" dirty="0">
                <a:latin typeface="黑体" panose="02010609060101010101" pitchFamily="2" charset="-122"/>
                <a:ea typeface="黑体" panose="02010609060101010101" pitchFamily="2" charset="-122"/>
              </a:rPr>
              <a:t>3.</a:t>
            </a:r>
            <a:r>
              <a:rPr lang="zh-CN" altLang="en-US" sz="3600" b="1" dirty="0">
                <a:latin typeface="黑体" panose="02010609060101010101" pitchFamily="2" charset="-122"/>
                <a:ea typeface="黑体" panose="02010609060101010101" pitchFamily="2" charset="-122"/>
              </a:rPr>
              <a:t>标准图</a:t>
            </a:r>
            <a:endParaRPr lang="zh-CN" altLang="en-US" sz="3600" b="1" dirty="0">
              <a:latin typeface="黑体" panose="02010609060101010101" pitchFamily="2" charset="-122"/>
              <a:ea typeface="黑体" panose="0201060906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2706"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72707" name="Picture 2" descr="C:\Users\up-2s-sw\Desktop\1993772563.jpg"/>
          <p:cNvPicPr>
            <a:picLocks noChangeAspect="1"/>
          </p:cNvPicPr>
          <p:nvPr/>
        </p:nvPicPr>
        <p:blipFill>
          <a:blip r:embed="rId2"/>
          <a:stretch>
            <a:fillRect/>
          </a:stretch>
        </p:blipFill>
        <p:spPr>
          <a:xfrm>
            <a:off x="357188" y="714375"/>
            <a:ext cx="4143375" cy="5767388"/>
          </a:xfrm>
          <a:prstGeom prst="rect">
            <a:avLst/>
          </a:prstGeom>
          <a:noFill/>
          <a:ln w="9525">
            <a:noFill/>
          </a:ln>
        </p:spPr>
      </p:pic>
      <p:pic>
        <p:nvPicPr>
          <p:cNvPr id="72708" name="Picture 3" descr="C:\Users\up-2s-sw\Desktop\1443386714.jpg"/>
          <p:cNvPicPr>
            <a:picLocks noChangeAspect="1"/>
          </p:cNvPicPr>
          <p:nvPr/>
        </p:nvPicPr>
        <p:blipFill>
          <a:blip r:embed="rId3"/>
          <a:stretch>
            <a:fillRect/>
          </a:stretch>
        </p:blipFill>
        <p:spPr>
          <a:xfrm>
            <a:off x="4929188" y="714375"/>
            <a:ext cx="3870325" cy="5786438"/>
          </a:xfrm>
          <a:prstGeom prst="rect">
            <a:avLst/>
          </a:prstGeom>
          <a:noFill/>
          <a:ln w="9525">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3730" name="图片 5"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73731" name="Picture 2" descr="C:\Users\up-2s-sw\Desktop\430931009.jpg"/>
          <p:cNvPicPr>
            <a:picLocks noChangeAspect="1"/>
          </p:cNvPicPr>
          <p:nvPr/>
        </p:nvPicPr>
        <p:blipFill>
          <a:blip r:embed="rId2"/>
          <a:stretch>
            <a:fillRect/>
          </a:stretch>
        </p:blipFill>
        <p:spPr>
          <a:xfrm>
            <a:off x="2286000" y="642938"/>
            <a:ext cx="4143375" cy="5940425"/>
          </a:xfrm>
          <a:prstGeom prst="rect">
            <a:avLst/>
          </a:prstGeom>
          <a:noFill/>
          <a:ln w="9525">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4754" name="图片 5"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74755" name="内容占位符 5" descr="1.1 拷贝.jpg"/>
          <p:cNvPicPr>
            <a:picLocks noChangeAspect="1"/>
          </p:cNvPicPr>
          <p:nvPr/>
        </p:nvPicPr>
        <p:blipFill>
          <a:blip r:embed="rId2"/>
          <a:stretch>
            <a:fillRect/>
          </a:stretch>
        </p:blipFill>
        <p:spPr>
          <a:xfrm>
            <a:off x="0" y="0"/>
            <a:ext cx="9150350" cy="6858000"/>
          </a:xfrm>
          <a:prstGeom prst="rect">
            <a:avLst/>
          </a:prstGeom>
          <a:noFill/>
          <a:ln w="9525">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5778" name="图片 5"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75779" name="内容占位符 3" descr="1.2 拷贝.jpg"/>
          <p:cNvPicPr>
            <a:picLocks noChangeAspect="1"/>
          </p:cNvPicPr>
          <p:nvPr/>
        </p:nvPicPr>
        <p:blipFill>
          <a:blip r:embed="rId2"/>
          <a:stretch>
            <a:fillRect/>
          </a:stretch>
        </p:blipFill>
        <p:spPr>
          <a:xfrm>
            <a:off x="0" y="0"/>
            <a:ext cx="9144000" cy="6858000"/>
          </a:xfrm>
          <a:prstGeom prst="rect">
            <a:avLst/>
          </a:prstGeom>
          <a:noFill/>
          <a:ln w="9525">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6802" name="图片 5"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3" name="标题 1"/>
          <p:cNvSpPr txBox="1"/>
          <p:nvPr/>
        </p:nvSpPr>
        <p:spPr>
          <a:xfrm>
            <a:off x="500063" y="714375"/>
            <a:ext cx="8229600" cy="1143000"/>
          </a:xfrm>
          <a:prstGeom prst="rect">
            <a:avLst/>
          </a:prstGeom>
        </p:spPr>
        <p:txBody>
          <a:bodyPr>
            <a:normAutofit/>
          </a:bodyPr>
          <a:lstStyle/>
          <a:p>
            <a:pPr marR="0" algn="ctr" defTabSz="914400" eaLnBrk="0" hangingPunct="0">
              <a:buClrTx/>
              <a:buSzTx/>
              <a:buFontTx/>
              <a:buNone/>
              <a:defRPr/>
            </a:pPr>
            <a:r>
              <a:rPr kumimoji="0" lang="en-US" altLang="zh-CN" sz="2000" b="1" kern="1200" cap="none" spc="0" normalizeH="0" baseline="0" noProof="0" dirty="0">
                <a:solidFill>
                  <a:srgbClr val="FF0000"/>
                </a:solidFill>
                <a:latin typeface="+mj-lt"/>
                <a:ea typeface="+mj-ea"/>
                <a:cs typeface="+mj-cs"/>
              </a:rPr>
              <a:t>《</a:t>
            </a:r>
            <a:r>
              <a:rPr kumimoji="0" lang="zh-CN" altLang="en-US" sz="2000" b="1" kern="1200" cap="none" spc="0" normalizeH="0" baseline="0" noProof="0" dirty="0">
                <a:solidFill>
                  <a:srgbClr val="FF0000"/>
                </a:solidFill>
                <a:latin typeface="+mj-lt"/>
                <a:ea typeface="+mj-ea"/>
                <a:cs typeface="+mj-cs"/>
              </a:rPr>
              <a:t>内蒙古白治区人民政府力</a:t>
            </a:r>
            <a:r>
              <a:rPr kumimoji="0" lang="en-US" altLang="zh-CN" sz="2000" b="1" kern="1200" cap="none" spc="0" normalizeH="0" baseline="0" noProof="0" dirty="0">
                <a:solidFill>
                  <a:srgbClr val="FF0000"/>
                </a:solidFill>
                <a:latin typeface="+mj-lt"/>
                <a:ea typeface="+mj-ea"/>
                <a:cs typeface="+mj-cs"/>
              </a:rPr>
              <a:t>,</a:t>
            </a:r>
            <a:r>
              <a:rPr kumimoji="0" lang="zh-CN" altLang="en-US" sz="2000" b="1" kern="1200" cap="none" spc="0" normalizeH="0" baseline="0" noProof="0" dirty="0">
                <a:solidFill>
                  <a:srgbClr val="FF0000"/>
                </a:solidFill>
                <a:latin typeface="+mj-lt"/>
                <a:ea typeface="+mj-ea"/>
                <a:cs typeface="+mj-cs"/>
              </a:rPr>
              <a:t>公厅关</a:t>
            </a:r>
            <a:r>
              <a:rPr kumimoji="0" lang="en-US" altLang="zh-CN" sz="2000" b="1" kern="1200" cap="none" spc="0" normalizeH="0" baseline="0" noProof="0" dirty="0">
                <a:solidFill>
                  <a:srgbClr val="FF0000"/>
                </a:solidFill>
                <a:latin typeface="+mj-lt"/>
                <a:ea typeface="+mj-ea"/>
                <a:cs typeface="+mj-cs"/>
              </a:rPr>
              <a:t>f</a:t>
            </a:r>
            <a:r>
              <a:rPr kumimoji="0" lang="zh-CN" altLang="en-US" sz="2000" b="1" kern="1200" cap="none" spc="0" normalizeH="0" baseline="0" noProof="0" dirty="0">
                <a:solidFill>
                  <a:srgbClr val="FF0000"/>
                </a:solidFill>
                <a:latin typeface="+mj-lt"/>
                <a:ea typeface="+mj-ea"/>
                <a:cs typeface="+mj-cs"/>
              </a:rPr>
              <a:t>大力发展装配式建筑的实施意见</a:t>
            </a:r>
            <a:r>
              <a:rPr kumimoji="0" lang="en-US" altLang="zh-CN" sz="2000" b="1" kern="1200" cap="none" spc="0" normalizeH="0" baseline="0" noProof="0" dirty="0">
                <a:solidFill>
                  <a:srgbClr val="FF0000"/>
                </a:solidFill>
                <a:latin typeface="+mj-lt"/>
                <a:ea typeface="+mj-ea"/>
                <a:cs typeface="+mj-cs"/>
              </a:rPr>
              <a:t>》</a:t>
            </a:r>
            <a:endParaRPr kumimoji="0" lang="zh-CN" altLang="en-US" sz="2000" b="1" kern="1200" cap="none" spc="0" normalizeH="0" baseline="0" noProof="0" dirty="0">
              <a:solidFill>
                <a:srgbClr val="FF0000"/>
              </a:solidFill>
              <a:latin typeface="+mj-lt"/>
              <a:ea typeface="+mj-ea"/>
              <a:cs typeface="+mj-cs"/>
            </a:endParaRPr>
          </a:p>
        </p:txBody>
      </p:sp>
      <p:sp>
        <p:nvSpPr>
          <p:cNvPr id="4" name="内容占位符 2"/>
          <p:cNvSpPr txBox="1"/>
          <p:nvPr/>
        </p:nvSpPr>
        <p:spPr>
          <a:xfrm>
            <a:off x="500063" y="1357313"/>
            <a:ext cx="8229600" cy="5072063"/>
          </a:xfrm>
          <a:prstGeom prst="rect">
            <a:avLst/>
          </a:prstGeom>
        </p:spPr>
        <p:txBody>
          <a:bodyPr/>
          <a:lstStyle/>
          <a:p>
            <a:pPr marL="514350" marR="0" indent="-514350" defTabSz="914400" eaLnBrk="0" hangingPunct="0">
              <a:lnSpc>
                <a:spcPct val="170000"/>
              </a:lnSpc>
              <a:spcBef>
                <a:spcPct val="20000"/>
              </a:spcBef>
              <a:buClrTx/>
              <a:buSzTx/>
              <a:buFont typeface="Wingdings" panose="05000000000000000000" pitchFamily="2" charset="2"/>
              <a:buChar char="Ø"/>
              <a:defRPr/>
            </a:pPr>
            <a:r>
              <a:rPr kumimoji="0" lang="zh-CN" altLang="en-US" sz="1600" kern="1200" cap="none" spc="0" normalizeH="0" baseline="0" noProof="0" dirty="0">
                <a:latin typeface="+mn-ea"/>
                <a:ea typeface="+mn-ea"/>
                <a:cs typeface="+mn-cs"/>
              </a:rPr>
              <a:t>    目标</a:t>
            </a:r>
            <a:r>
              <a:rPr kumimoji="0" lang="en-US" altLang="zh-CN" sz="1600" kern="1200" cap="none" spc="0" normalizeH="0" baseline="0" noProof="0" dirty="0">
                <a:latin typeface="+mn-ea"/>
                <a:ea typeface="+mn-ea"/>
                <a:cs typeface="+mn-cs"/>
              </a:rPr>
              <a:t>: 2020</a:t>
            </a:r>
            <a:r>
              <a:rPr kumimoji="0" lang="zh-CN" altLang="en-US" sz="1600" kern="1200" cap="none" spc="0" normalizeH="0" baseline="0" noProof="0" dirty="0">
                <a:latin typeface="+mn-ea"/>
                <a:ea typeface="+mn-ea"/>
                <a:cs typeface="+mn-cs"/>
              </a:rPr>
              <a:t>年</a:t>
            </a:r>
            <a:r>
              <a:rPr kumimoji="0" lang="en-US" altLang="zh-CN" sz="1600" kern="1200" cap="none" spc="0" normalizeH="0" baseline="0" noProof="0" dirty="0">
                <a:latin typeface="+mn-ea"/>
                <a:ea typeface="+mn-ea"/>
                <a:cs typeface="+mn-cs"/>
              </a:rPr>
              <a:t>. </a:t>
            </a:r>
            <a:r>
              <a:rPr kumimoji="0" lang="zh-CN" altLang="en-US" sz="1600" kern="1200" cap="none" spc="0" normalizeH="0" baseline="0" noProof="0" dirty="0">
                <a:latin typeface="+mn-ea"/>
                <a:ea typeface="+mn-ea"/>
                <a:cs typeface="+mn-cs"/>
              </a:rPr>
              <a:t>全区新开工装配式建筑占当年新建建筑面积的比例达到</a:t>
            </a:r>
            <a:r>
              <a:rPr kumimoji="0" lang="en-US" altLang="zh-CN" sz="1600" kern="1200" cap="none" spc="0" normalizeH="0" baseline="0" noProof="0" dirty="0">
                <a:latin typeface="+mn-ea"/>
                <a:ea typeface="+mn-ea"/>
                <a:cs typeface="+mn-cs"/>
              </a:rPr>
              <a:t>10%</a:t>
            </a:r>
            <a:r>
              <a:rPr kumimoji="0" lang="zh-CN" altLang="en-US" sz="1600" kern="1200" cap="none" spc="0" normalizeH="0" baseline="0" noProof="0" dirty="0">
                <a:latin typeface="+mn-ea"/>
                <a:ea typeface="+mn-ea"/>
                <a:cs typeface="+mn-cs"/>
              </a:rPr>
              <a:t>以上</a:t>
            </a:r>
            <a:r>
              <a:rPr kumimoji="0" lang="en-US" altLang="zh-CN" sz="1600" kern="1200" cap="none" spc="0" normalizeH="0" baseline="0" noProof="0" dirty="0">
                <a:latin typeface="+mn-ea"/>
                <a:ea typeface="+mn-ea"/>
                <a:cs typeface="+mn-cs"/>
              </a:rPr>
              <a:t>.</a:t>
            </a:r>
            <a:r>
              <a:rPr kumimoji="0" lang="zh-CN" altLang="en-US" sz="1600" kern="1200" cap="none" spc="0" normalizeH="0" baseline="0" noProof="0" dirty="0">
                <a:latin typeface="+mn-ea"/>
                <a:ea typeface="+mn-ea"/>
                <a:cs typeface="+mn-cs"/>
              </a:rPr>
              <a:t>其中 政府投資工程项目装配式違流占当年新違違筑面积的比例达到</a:t>
            </a:r>
            <a:r>
              <a:rPr kumimoji="0" lang="en-US" altLang="zh-CN" sz="1600" kern="1200" cap="none" spc="0" normalizeH="0" baseline="0" noProof="0" dirty="0">
                <a:latin typeface="+mn-ea"/>
                <a:ea typeface="+mn-ea"/>
                <a:cs typeface="+mn-cs"/>
              </a:rPr>
              <a:t>50%</a:t>
            </a:r>
            <a:r>
              <a:rPr kumimoji="0" lang="zh-CN" altLang="en-US" sz="1600" kern="1200" cap="none" spc="0" normalizeH="0" baseline="0" noProof="0" dirty="0">
                <a:latin typeface="+mn-ea"/>
                <a:ea typeface="+mn-ea"/>
                <a:cs typeface="+mn-cs"/>
              </a:rPr>
              <a:t>以上</a:t>
            </a:r>
            <a:r>
              <a:rPr kumimoji="0" lang="en-US" altLang="zh-CN" sz="1600" kern="1200" cap="none" spc="0" normalizeH="0" baseline="0" noProof="0" dirty="0">
                <a:latin typeface="+mn-ea"/>
                <a:ea typeface="+mn-ea"/>
                <a:cs typeface="+mn-cs"/>
              </a:rPr>
              <a:t>.</a:t>
            </a:r>
            <a:r>
              <a:rPr kumimoji="0" lang="zh-CN" altLang="en-US" sz="1600" kern="1200" cap="none" spc="0" normalizeH="0" baseline="0" noProof="0" dirty="0">
                <a:latin typeface="+mn-ea"/>
                <a:ea typeface="+mn-ea"/>
                <a:cs typeface="+mn-cs"/>
              </a:rPr>
              <a:t>呼和浩特市、包头市、赤峰市装配式連筑占当年新達建筑面积的比例达到</a:t>
            </a:r>
            <a:r>
              <a:rPr kumimoji="0" lang="en-US" altLang="zh-CN" sz="1600" kern="1200" cap="none" spc="0" normalizeH="0" baseline="0" noProof="0" dirty="0">
                <a:latin typeface="+mn-ea"/>
                <a:ea typeface="+mn-ea"/>
                <a:cs typeface="+mn-cs"/>
              </a:rPr>
              <a:t>15%</a:t>
            </a:r>
            <a:r>
              <a:rPr kumimoji="0" lang="zh-CN" altLang="en-US" sz="1600" kern="1200" cap="none" spc="0" normalizeH="0" baseline="0" noProof="0" dirty="0">
                <a:latin typeface="+mn-ea"/>
                <a:ea typeface="+mn-ea"/>
                <a:cs typeface="+mn-cs"/>
              </a:rPr>
              <a:t>以上</a:t>
            </a:r>
            <a:r>
              <a:rPr kumimoji="0" lang="en-US" altLang="zh-CN" sz="1600" kern="1200" cap="none" spc="0" normalizeH="0" baseline="0" noProof="0" dirty="0">
                <a:latin typeface="+mn-ea"/>
                <a:ea typeface="+mn-ea"/>
                <a:cs typeface="+mn-cs"/>
              </a:rPr>
              <a:t>. </a:t>
            </a:r>
            <a:r>
              <a:rPr kumimoji="0" lang="zh-CN" altLang="en-US" sz="1600" kern="1200" cap="none" spc="0" normalizeH="0" baseline="0" noProof="0" dirty="0">
                <a:latin typeface="+mn-ea"/>
                <a:ea typeface="+mn-ea"/>
                <a:cs typeface="+mn-cs"/>
              </a:rPr>
              <a:t>呼伦贝尔市、兴安盟通辽市、鄂尔多新市、 巴彦淖尔市、乌海市装配式連筑占当年新違建筑面积的比例达到</a:t>
            </a:r>
            <a:r>
              <a:rPr kumimoji="0" lang="en-US" altLang="zh-CN" sz="1600" kern="1200" cap="none" spc="0" normalizeH="0" baseline="0" noProof="0" dirty="0">
                <a:latin typeface="+mn-ea"/>
                <a:ea typeface="+mn-ea"/>
                <a:cs typeface="+mn-cs"/>
              </a:rPr>
              <a:t>10%</a:t>
            </a:r>
            <a:r>
              <a:rPr kumimoji="0" lang="zh-CN" altLang="en-US" sz="1600" kern="1200" cap="none" spc="0" normalizeH="0" baseline="0" noProof="0" dirty="0">
                <a:latin typeface="+mn-ea"/>
                <a:ea typeface="+mn-ea"/>
                <a:cs typeface="+mn-cs"/>
              </a:rPr>
              <a:t>以上</a:t>
            </a:r>
            <a:r>
              <a:rPr kumimoji="0" lang="en-US" altLang="zh-CN" sz="1600" kern="1200" cap="none" spc="0" normalizeH="0" baseline="0" noProof="0" dirty="0">
                <a:latin typeface="+mn-ea"/>
                <a:ea typeface="+mn-ea"/>
                <a:cs typeface="+mn-cs"/>
              </a:rPr>
              <a:t>. </a:t>
            </a:r>
            <a:r>
              <a:rPr kumimoji="0" lang="zh-CN" altLang="en-US" sz="1600" kern="1200" cap="none" spc="0" normalizeH="0" baseline="0" noProof="0" dirty="0">
                <a:latin typeface="+mn-ea"/>
                <a:ea typeface="+mn-ea"/>
                <a:cs typeface="+mn-cs"/>
              </a:rPr>
              <a:t>锡林郭勒盟、乌兰察布市、阿拉善盟装配式建筑占当年新建建筑面积的比例达到</a:t>
            </a:r>
            <a:r>
              <a:rPr kumimoji="0" lang="en-US" altLang="zh-CN" sz="1600" kern="1200" cap="none" spc="0" normalizeH="0" baseline="0" noProof="0" dirty="0">
                <a:latin typeface="+mn-ea"/>
                <a:ea typeface="+mn-ea"/>
                <a:cs typeface="+mn-cs"/>
              </a:rPr>
              <a:t>5%</a:t>
            </a:r>
            <a:r>
              <a:rPr kumimoji="0" lang="zh-CN" altLang="en-US" sz="1600" kern="1200" cap="none" spc="0" normalizeH="0" baseline="0" noProof="0" dirty="0">
                <a:latin typeface="+mn-ea"/>
                <a:ea typeface="+mn-ea"/>
                <a:cs typeface="+mn-cs"/>
              </a:rPr>
              <a:t>以上。</a:t>
            </a:r>
            <a:r>
              <a:rPr kumimoji="0" lang="en-US" altLang="zh-CN" sz="1600" kern="1200" cap="none" spc="0" normalizeH="0" baseline="0" noProof="0" dirty="0">
                <a:latin typeface="+mn-ea"/>
                <a:ea typeface="+mn-ea"/>
                <a:cs typeface="+mn-cs"/>
              </a:rPr>
              <a:t>2025</a:t>
            </a:r>
            <a:r>
              <a:rPr kumimoji="0" lang="zh-CN" altLang="en-US" sz="1600" kern="1200" cap="none" spc="0" normalizeH="0" baseline="0" noProof="0" dirty="0">
                <a:latin typeface="+mn-ea"/>
                <a:ea typeface="+mn-ea"/>
                <a:cs typeface="+mn-cs"/>
              </a:rPr>
              <a:t>年</a:t>
            </a:r>
            <a:r>
              <a:rPr kumimoji="0" lang="en-US" altLang="zh-CN" sz="1600" kern="1200" cap="none" spc="0" normalizeH="0" baseline="0" noProof="0" dirty="0">
                <a:latin typeface="+mn-ea"/>
                <a:ea typeface="+mn-ea"/>
                <a:cs typeface="+mn-cs"/>
              </a:rPr>
              <a:t>, </a:t>
            </a:r>
            <a:r>
              <a:rPr kumimoji="0" lang="zh-CN" altLang="en-US" sz="1600" kern="1200" cap="none" spc="0" normalizeH="0" baseline="0" noProof="0" dirty="0">
                <a:latin typeface="+mn-ea"/>
                <a:ea typeface="+mn-ea"/>
                <a:cs typeface="+mn-cs"/>
              </a:rPr>
              <a:t>全区装配式連筑占当年新建建筑面积的比例力争达到</a:t>
            </a:r>
            <a:r>
              <a:rPr kumimoji="0" lang="en-US" altLang="zh-CN" sz="1600" kern="1200" cap="none" spc="0" normalizeH="0" baseline="0" noProof="0" dirty="0">
                <a:latin typeface="+mn-ea"/>
                <a:ea typeface="+mn-ea"/>
                <a:cs typeface="+mn-cs"/>
              </a:rPr>
              <a:t>30%</a:t>
            </a:r>
            <a:r>
              <a:rPr kumimoji="0" lang="zh-CN" altLang="en-US" sz="1600" kern="1200" cap="none" spc="0" normalizeH="0" baseline="0" noProof="0" dirty="0">
                <a:latin typeface="+mn-ea"/>
                <a:ea typeface="+mn-ea"/>
                <a:cs typeface="+mn-cs"/>
              </a:rPr>
              <a:t>以上</a:t>
            </a:r>
            <a:r>
              <a:rPr kumimoji="0" lang="en-US" altLang="zh-CN" sz="1600" kern="1200" cap="none" spc="0" normalizeH="0" baseline="0" noProof="0" dirty="0">
                <a:latin typeface="+mn-ea"/>
                <a:ea typeface="+mn-ea"/>
                <a:cs typeface="+mn-cs"/>
              </a:rPr>
              <a:t>.</a:t>
            </a:r>
            <a:r>
              <a:rPr kumimoji="0" lang="zh-CN" altLang="en-US" sz="1600" kern="1200" cap="none" spc="0" normalizeH="0" baseline="0" noProof="0" dirty="0">
                <a:latin typeface="+mn-ea"/>
                <a:ea typeface="+mn-ea"/>
                <a:cs typeface="+mn-cs"/>
              </a:rPr>
              <a:t>其中政府投资工程项目装配式建筑占当年新建建筑面积的比例达到</a:t>
            </a:r>
            <a:r>
              <a:rPr kumimoji="0" lang="en-US" altLang="zh-CN" sz="1600" kern="1200" cap="none" spc="0" normalizeH="0" baseline="0" noProof="0" dirty="0">
                <a:latin typeface="+mn-ea"/>
                <a:ea typeface="+mn-ea"/>
                <a:cs typeface="+mn-cs"/>
              </a:rPr>
              <a:t>70%, </a:t>
            </a:r>
            <a:r>
              <a:rPr kumimoji="0" lang="zh-CN" altLang="en-US" sz="1600" kern="1200" cap="none" spc="0" normalizeH="0" baseline="0" noProof="0" dirty="0">
                <a:latin typeface="+mn-ea"/>
                <a:ea typeface="+mn-ea"/>
                <a:cs typeface="+mn-cs"/>
              </a:rPr>
              <a:t>呼和浩特市、包头市装配式建筑占当年新建建筑面积的比例达到</a:t>
            </a:r>
            <a:r>
              <a:rPr kumimoji="0" lang="en-US" altLang="zh-CN" sz="1600" kern="1200" cap="none" spc="0" normalizeH="0" baseline="0" noProof="0" dirty="0">
                <a:latin typeface="+mn-ea"/>
                <a:ea typeface="+mn-ea"/>
                <a:cs typeface="+mn-cs"/>
              </a:rPr>
              <a:t>40%</a:t>
            </a:r>
            <a:r>
              <a:rPr kumimoji="0" lang="zh-CN" altLang="en-US" sz="1600" kern="1200" cap="none" spc="0" normalizeH="0" baseline="0" noProof="0" dirty="0">
                <a:latin typeface="+mn-ea"/>
                <a:ea typeface="+mn-ea"/>
                <a:cs typeface="+mn-cs"/>
              </a:rPr>
              <a:t>以上</a:t>
            </a:r>
            <a:r>
              <a:rPr kumimoji="0" lang="en-US" altLang="zh-CN" sz="1600" kern="1200" cap="none" spc="0" normalizeH="0" baseline="0" noProof="0" dirty="0">
                <a:latin typeface="+mn-ea"/>
                <a:ea typeface="+mn-ea"/>
                <a:cs typeface="+mn-cs"/>
              </a:rPr>
              <a:t>, </a:t>
            </a:r>
            <a:r>
              <a:rPr kumimoji="0" lang="zh-CN" altLang="en-US" sz="1600" kern="1200" cap="none" spc="0" normalizeH="0" baseline="0" noProof="0" dirty="0">
                <a:latin typeface="+mn-ea"/>
                <a:ea typeface="+mn-ea"/>
                <a:cs typeface="+mn-cs"/>
              </a:rPr>
              <a:t>其余盟市均力争达到</a:t>
            </a:r>
            <a:r>
              <a:rPr kumimoji="0" lang="en-US" altLang="zh-CN" sz="1600" kern="1200" cap="none" spc="0" normalizeH="0" baseline="0" noProof="0" dirty="0">
                <a:latin typeface="+mn-ea"/>
                <a:ea typeface="+mn-ea"/>
                <a:cs typeface="+mn-cs"/>
              </a:rPr>
              <a:t>30%</a:t>
            </a:r>
            <a:r>
              <a:rPr kumimoji="0" lang="zh-CN" altLang="en-US" sz="1600" kern="1200" cap="none" spc="0" normalizeH="0" baseline="0" noProof="0" dirty="0">
                <a:latin typeface="+mn-ea"/>
                <a:ea typeface="+mn-ea"/>
                <a:cs typeface="+mn-cs"/>
              </a:rPr>
              <a:t>以上。 </a:t>
            </a:r>
            <a:endParaRPr kumimoji="0" lang="en-US" altLang="zh-CN" sz="1600" kern="1200" cap="none" spc="0" normalizeH="0" baseline="0" noProof="0" dirty="0">
              <a:latin typeface="+mn-ea"/>
              <a:ea typeface="+mn-ea"/>
              <a:cs typeface="+mn-cs"/>
            </a:endParaRPr>
          </a:p>
          <a:p>
            <a:pPr marL="342900" marR="0" indent="-342900" defTabSz="914400" eaLnBrk="0" hangingPunct="0">
              <a:lnSpc>
                <a:spcPct val="170000"/>
              </a:lnSpc>
              <a:spcBef>
                <a:spcPct val="20000"/>
              </a:spcBef>
              <a:buClrTx/>
              <a:buSzTx/>
              <a:buFont typeface="Wingdings" panose="05000000000000000000" pitchFamily="2" charset="2"/>
              <a:buChar char="Ø"/>
              <a:defRPr/>
            </a:pPr>
            <a:r>
              <a:rPr kumimoji="0" lang="zh-CN" altLang="en-US" sz="1600" kern="1200" cap="none" spc="0" normalizeH="0" baseline="0" noProof="0" dirty="0">
                <a:latin typeface="+mn-ea"/>
                <a:ea typeface="+mn-ea"/>
                <a:cs typeface="+mn-cs"/>
              </a:rPr>
              <a:t>     保障</a:t>
            </a:r>
            <a:r>
              <a:rPr kumimoji="0" lang="en-US" altLang="zh-CN" sz="1600" kern="1200" cap="none" spc="0" normalizeH="0" baseline="0" noProof="0" dirty="0">
                <a:latin typeface="+mn-ea"/>
                <a:ea typeface="+mn-ea"/>
                <a:cs typeface="+mn-cs"/>
              </a:rPr>
              <a:t>:</a:t>
            </a:r>
            <a:r>
              <a:rPr kumimoji="0" lang="zh-CN" altLang="en-US" sz="1600" kern="1200" cap="none" spc="0" normalizeH="0" baseline="0" noProof="0" dirty="0">
                <a:latin typeface="+mn-ea"/>
                <a:ea typeface="+mn-ea"/>
                <a:cs typeface="+mn-cs"/>
              </a:rPr>
              <a:t>优先保障装配式建筑产业基地和项目建设用地</a:t>
            </a:r>
            <a:r>
              <a:rPr kumimoji="0" lang="en-US" altLang="zh-CN" sz="1600" kern="1200" cap="none" spc="0" normalizeH="0" baseline="0" noProof="0" dirty="0">
                <a:latin typeface="+mn-ea"/>
                <a:ea typeface="+mn-ea"/>
                <a:cs typeface="+mn-cs"/>
              </a:rPr>
              <a:t>;  </a:t>
            </a:r>
            <a:r>
              <a:rPr kumimoji="0" lang="zh-CN" altLang="en-US" sz="1600" kern="1200" cap="none" spc="0" normalizeH="0" baseline="0" noProof="0" dirty="0">
                <a:latin typeface="+mn-ea"/>
                <a:ea typeface="+mn-ea"/>
                <a:cs typeface="+mn-cs"/>
              </a:rPr>
              <a:t>一定比例的后补助资金</a:t>
            </a:r>
            <a:r>
              <a:rPr kumimoji="0" lang="en-US" altLang="zh-CN" sz="1600" kern="1200" cap="none" spc="0" normalizeH="0" baseline="0" noProof="0" dirty="0">
                <a:latin typeface="+mn-ea"/>
                <a:ea typeface="+mn-ea"/>
                <a:cs typeface="+mn-cs"/>
              </a:rPr>
              <a:t>; </a:t>
            </a:r>
            <a:r>
              <a:rPr kumimoji="0" lang="zh-CN" altLang="en-US" sz="1600" kern="1200" cap="none" spc="0" normalizeH="0" baseline="0" noProof="0" dirty="0">
                <a:latin typeface="+mn-ea"/>
                <a:ea typeface="+mn-ea"/>
                <a:cs typeface="+mn-cs"/>
              </a:rPr>
              <a:t>税收优恵积极的信货支持</a:t>
            </a:r>
            <a:r>
              <a:rPr kumimoji="0" lang="en-US" altLang="zh-CN" sz="1600" kern="1200" cap="none" spc="0" normalizeH="0" baseline="0" noProof="0" dirty="0">
                <a:latin typeface="+mn-ea"/>
                <a:ea typeface="+mn-ea"/>
                <a:cs typeface="+mn-cs"/>
              </a:rPr>
              <a:t>; </a:t>
            </a:r>
            <a:r>
              <a:rPr kumimoji="0" lang="zh-CN" altLang="en-US" sz="1600" kern="1200" cap="none" spc="0" normalizeH="0" baseline="0" noProof="0" dirty="0">
                <a:latin typeface="+mn-ea"/>
                <a:ea typeface="+mn-ea"/>
                <a:cs typeface="+mn-cs"/>
              </a:rPr>
              <a:t>实行容积率差別核算</a:t>
            </a:r>
            <a:r>
              <a:rPr kumimoji="0" lang="en-US" altLang="zh-CN" sz="1600" kern="1200" cap="none" spc="0" normalizeH="0" baseline="0" noProof="0" dirty="0">
                <a:latin typeface="+mn-ea"/>
                <a:ea typeface="+mn-ea"/>
                <a:cs typeface="+mn-cs"/>
              </a:rPr>
              <a:t>; </a:t>
            </a:r>
            <a:r>
              <a:rPr kumimoji="0" lang="zh-CN" altLang="en-US" sz="1600" kern="1200" cap="none" spc="0" normalizeH="0" baseline="0" noProof="0" dirty="0">
                <a:latin typeface="+mn-ea"/>
                <a:ea typeface="+mn-ea"/>
                <a:cs typeface="+mn-cs"/>
              </a:rPr>
              <a:t>运输超大、超宽的预制构件实行高   速公路通 行費减免优恵政策。 </a:t>
            </a:r>
            <a:endParaRPr kumimoji="0" lang="zh-CN" altLang="en-US" sz="1600" kern="1200" cap="none" spc="0" normalizeH="0" baseline="0" noProof="0" dirty="0">
              <a:latin typeface="+mn-ea"/>
              <a:ea typeface="+mn-ea"/>
              <a:cs typeface="+mn-c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7826"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77827" name="Picture 2" descr="C:\Documents and Settings\Administrator\桌面\装配式\IMG_0510.JPG"/>
          <p:cNvPicPr>
            <a:picLocks noChangeAspect="1"/>
          </p:cNvPicPr>
          <p:nvPr/>
        </p:nvPicPr>
        <p:blipFill>
          <a:blip r:embed="rId2"/>
          <a:stretch>
            <a:fillRect/>
          </a:stretch>
        </p:blipFill>
        <p:spPr>
          <a:xfrm>
            <a:off x="785813" y="714375"/>
            <a:ext cx="7643812" cy="5732463"/>
          </a:xfrm>
          <a:prstGeom prst="rect">
            <a:avLst/>
          </a:prstGeom>
          <a:noFill/>
          <a:ln w="9525">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8850"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78851" name="Picture 2" descr="C:\Documents and Settings\Administrator\桌面\装配式\IMG_0519.JPG"/>
          <p:cNvPicPr>
            <a:picLocks noChangeAspect="1"/>
          </p:cNvPicPr>
          <p:nvPr/>
        </p:nvPicPr>
        <p:blipFill>
          <a:blip r:embed="rId2"/>
          <a:stretch>
            <a:fillRect/>
          </a:stretch>
        </p:blipFill>
        <p:spPr>
          <a:xfrm>
            <a:off x="785813" y="714375"/>
            <a:ext cx="7643812" cy="5732463"/>
          </a:xfrm>
          <a:prstGeom prst="rect">
            <a:avLst/>
          </a:prstGeom>
          <a:noFill/>
          <a:ln w="9525">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9874"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79875" name="Picture 2" descr="K:\234294588.jpg"/>
          <p:cNvPicPr>
            <a:picLocks noChangeAspect="1"/>
          </p:cNvPicPr>
          <p:nvPr/>
        </p:nvPicPr>
        <p:blipFill>
          <a:blip r:embed="rId2"/>
          <a:stretch>
            <a:fillRect/>
          </a:stretch>
        </p:blipFill>
        <p:spPr>
          <a:xfrm>
            <a:off x="857250" y="857250"/>
            <a:ext cx="7704138" cy="5286375"/>
          </a:xfrm>
          <a:prstGeom prst="rect">
            <a:avLst/>
          </a:prstGeom>
          <a:noFill/>
          <a:ln w="9525">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0898"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80899" name="Picture 2" descr="C:\Documents and Settings\Administrator\桌面\装配式\照片 145.jpg"/>
          <p:cNvPicPr>
            <a:picLocks noChangeAspect="1"/>
          </p:cNvPicPr>
          <p:nvPr/>
        </p:nvPicPr>
        <p:blipFill>
          <a:blip r:embed="rId2"/>
          <a:stretch>
            <a:fillRect/>
          </a:stretch>
        </p:blipFill>
        <p:spPr>
          <a:xfrm>
            <a:off x="357188" y="1285875"/>
            <a:ext cx="8515350" cy="4173538"/>
          </a:xfrm>
          <a:prstGeom prst="rect">
            <a:avLst/>
          </a:prstGeom>
          <a:noFill/>
          <a:ln w="9525">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3490"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63491" name="TextBox 3"/>
          <p:cNvSpPr txBox="1"/>
          <p:nvPr/>
        </p:nvSpPr>
        <p:spPr>
          <a:xfrm>
            <a:off x="500063" y="785813"/>
            <a:ext cx="6858000" cy="523875"/>
          </a:xfrm>
          <a:prstGeom prst="rect">
            <a:avLst/>
          </a:prstGeom>
          <a:noFill/>
          <a:ln w="9525">
            <a:noFill/>
          </a:ln>
        </p:spPr>
        <p:txBody>
          <a:bodyPr>
            <a:spAutoFit/>
          </a:bodyPr>
          <a:p>
            <a:r>
              <a:rPr lang="zh-CN" altLang="en-US" sz="2800" dirty="0">
                <a:solidFill>
                  <a:srgbClr val="FF0000"/>
                </a:solidFill>
                <a:latin typeface="黑体" panose="02010609060101010101" pitchFamily="2" charset="-122"/>
                <a:ea typeface="黑体" panose="02010609060101010101" pitchFamily="2" charset="-122"/>
              </a:rPr>
              <a:t>北京市有四类项目被规定采用装配式建筑</a:t>
            </a:r>
            <a:endParaRPr lang="zh-CN" altLang="en-US" sz="2800" dirty="0">
              <a:solidFill>
                <a:srgbClr val="FF0000"/>
              </a:solidFill>
              <a:latin typeface="黑体" panose="02010609060101010101" pitchFamily="2" charset="-122"/>
              <a:ea typeface="黑体" panose="02010609060101010101" pitchFamily="2" charset="-122"/>
            </a:endParaRPr>
          </a:p>
        </p:txBody>
      </p:sp>
      <p:sp>
        <p:nvSpPr>
          <p:cNvPr id="63492" name="TextBox 6"/>
          <p:cNvSpPr txBox="1"/>
          <p:nvPr/>
        </p:nvSpPr>
        <p:spPr>
          <a:xfrm>
            <a:off x="500063" y="1500188"/>
            <a:ext cx="8215312" cy="3816350"/>
          </a:xfrm>
          <a:prstGeom prst="rect">
            <a:avLst/>
          </a:prstGeom>
          <a:noFill/>
          <a:ln w="9525">
            <a:noFill/>
          </a:ln>
        </p:spPr>
        <p:txBody>
          <a:bodyPr>
            <a:spAutoFit/>
          </a:bodyPr>
          <a:p>
            <a:r>
              <a:rPr lang="zh-CN" altLang="en-US" sz="2800" b="1" dirty="0">
                <a:latin typeface="Calibri" panose="020F0502020204030204" pitchFamily="34" charset="0"/>
              </a:rPr>
              <a:t>第一类是，新纳入北京市保障性住房建设计划的项目应采用装配式建筑；第二类是新立项政府投资的新建建筑应采用装配式建筑；第三类是，对以招拍挂方式取得北京市城六区和通州区地上建筑规模</a:t>
            </a:r>
            <a:r>
              <a:rPr lang="en-US" altLang="zh-CN" sz="2800" b="1" dirty="0">
                <a:latin typeface="Calibri" panose="020F0502020204030204" pitchFamily="34" charset="0"/>
              </a:rPr>
              <a:t>5</a:t>
            </a:r>
            <a:r>
              <a:rPr lang="zh-CN" altLang="en-US" sz="2800" b="1" dirty="0">
                <a:latin typeface="Calibri" panose="020F0502020204030204" pitchFamily="34" charset="0"/>
              </a:rPr>
              <a:t>万平方米（含）以上国有土地使用权的商品房开发项目应采用装配式建筑；第四类是，在其他区取得地上建筑规模</a:t>
            </a:r>
            <a:r>
              <a:rPr lang="en-US" altLang="zh-CN" sz="2800" b="1" dirty="0">
                <a:latin typeface="Calibri" panose="020F0502020204030204" pitchFamily="34" charset="0"/>
              </a:rPr>
              <a:t>10</a:t>
            </a:r>
            <a:r>
              <a:rPr lang="zh-CN" altLang="en-US" sz="2800" b="1" dirty="0">
                <a:latin typeface="Calibri" panose="020F0502020204030204" pitchFamily="34" charset="0"/>
              </a:rPr>
              <a:t>万平方米（含）以上国有土地使用权的商品房开发项目应采用装配式建筑。</a:t>
            </a:r>
            <a:endParaRPr lang="zh-CN" altLang="en-US" sz="2800" b="1" dirty="0">
              <a:latin typeface="Calibri" panose="020F0502020204030204" pitchFamily="34" charset="0"/>
            </a:endParaRPr>
          </a:p>
          <a:p>
            <a:endParaRPr lang="zh-CN" altLang="en-US" dirty="0">
              <a:latin typeface="Calibri" panose="020F050202020403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1922"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81923" name="Picture 2" descr="C:\Documents and Settings\Administrator\桌面\装配式\照片 066.jpg"/>
          <p:cNvPicPr>
            <a:picLocks noChangeAspect="1"/>
          </p:cNvPicPr>
          <p:nvPr/>
        </p:nvPicPr>
        <p:blipFill>
          <a:blip r:embed="rId2"/>
          <a:stretch>
            <a:fillRect/>
          </a:stretch>
        </p:blipFill>
        <p:spPr>
          <a:xfrm>
            <a:off x="357188" y="714375"/>
            <a:ext cx="8466137" cy="5643563"/>
          </a:xfrm>
          <a:prstGeom prst="rect">
            <a:avLst/>
          </a:prstGeom>
          <a:noFill/>
          <a:ln w="9525">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2946"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82947" name="Picture 2" descr="C:\Documents and Settings\Administrator\桌面\装配式\照片 093.jpg"/>
          <p:cNvPicPr>
            <a:picLocks noChangeAspect="1"/>
          </p:cNvPicPr>
          <p:nvPr/>
        </p:nvPicPr>
        <p:blipFill>
          <a:blip r:embed="rId2"/>
          <a:stretch>
            <a:fillRect/>
          </a:stretch>
        </p:blipFill>
        <p:spPr>
          <a:xfrm>
            <a:off x="357188" y="785813"/>
            <a:ext cx="8429625" cy="5619750"/>
          </a:xfrm>
          <a:prstGeom prst="rect">
            <a:avLst/>
          </a:prstGeom>
          <a:noFill/>
          <a:ln w="9525">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7"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graphicFrame>
        <p:nvGraphicFramePr>
          <p:cNvPr id="1026" name="Object 3"/>
          <p:cNvGraphicFramePr/>
          <p:nvPr/>
        </p:nvGraphicFramePr>
        <p:xfrm>
          <a:off x="571500" y="785813"/>
          <a:ext cx="7786688" cy="5535612"/>
        </p:xfrm>
        <a:graphic>
          <a:graphicData uri="http://schemas.openxmlformats.org/presentationml/2006/ole">
            <mc:AlternateContent xmlns:mc="http://schemas.openxmlformats.org/markup-compatibility/2006">
              <mc:Choice xmlns:v="urn:schemas-microsoft-com:vml" Requires="v">
                <p:oleObj spid="_x0000_s3077" name="" r:id="rId2" imgW="9372600" imgH="6667500" progId="AcroExch.Document.11">
                  <p:embed/>
                </p:oleObj>
              </mc:Choice>
              <mc:Fallback>
                <p:oleObj name="" r:id="rId2" imgW="9372600" imgH="6667500" progId="AcroExch.Document.11">
                  <p:embed/>
                  <p:pic>
                    <p:nvPicPr>
                      <p:cNvPr id="0" name="图片 3076"/>
                      <p:cNvPicPr/>
                      <p:nvPr/>
                    </p:nvPicPr>
                    <p:blipFill>
                      <a:blip r:embed="rId3"/>
                      <a:stretch>
                        <a:fillRect/>
                      </a:stretch>
                    </p:blipFill>
                    <p:spPr>
                      <a:xfrm>
                        <a:off x="571500" y="785813"/>
                        <a:ext cx="7786688" cy="5535612"/>
                      </a:xfrm>
                      <a:prstGeom prst="rect">
                        <a:avLst/>
                      </a:prstGeom>
                      <a:noFill/>
                      <a:ln w="38100">
                        <a:noFill/>
                        <a:miter/>
                      </a:ln>
                    </p:spPr>
                  </p:pic>
                </p:oleObj>
              </mc:Fallback>
            </mc:AlternateContent>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051"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graphicFrame>
        <p:nvGraphicFramePr>
          <p:cNvPr id="2050" name="Object 2"/>
          <p:cNvGraphicFramePr/>
          <p:nvPr/>
        </p:nvGraphicFramePr>
        <p:xfrm>
          <a:off x="428625" y="857250"/>
          <a:ext cx="7858125" cy="5597525"/>
        </p:xfrm>
        <a:graphic>
          <a:graphicData uri="http://schemas.openxmlformats.org/presentationml/2006/ole">
            <mc:AlternateContent xmlns:mc="http://schemas.openxmlformats.org/markup-compatibility/2006">
              <mc:Choice xmlns:v="urn:schemas-microsoft-com:vml" Requires="v">
                <p:oleObj spid="_x0000_s3078" name="" r:id="rId2" imgW="9372600" imgH="6680200" progId="AcroExch.Document.11">
                  <p:embed/>
                </p:oleObj>
              </mc:Choice>
              <mc:Fallback>
                <p:oleObj name="" r:id="rId2" imgW="9372600" imgH="6680200" progId="AcroExch.Document.11">
                  <p:embed/>
                  <p:pic>
                    <p:nvPicPr>
                      <p:cNvPr id="0" name="图片 3077"/>
                      <p:cNvPicPr/>
                      <p:nvPr/>
                    </p:nvPicPr>
                    <p:blipFill>
                      <a:blip r:embed="rId3"/>
                      <a:stretch>
                        <a:fillRect/>
                      </a:stretch>
                    </p:blipFill>
                    <p:spPr>
                      <a:xfrm>
                        <a:off x="428625" y="857250"/>
                        <a:ext cx="7858125" cy="5597525"/>
                      </a:xfrm>
                      <a:prstGeom prst="rect">
                        <a:avLst/>
                      </a:prstGeom>
                      <a:noFill/>
                      <a:ln w="38100">
                        <a:noFill/>
                        <a:miter/>
                      </a:ln>
                    </p:spPr>
                  </p:pic>
                </p:oleObj>
              </mc:Fallback>
            </mc:AlternateContent>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5" name="图片 2" descr="未命名.jpg"/>
          <p:cNvPicPr>
            <a:picLocks noChangeAspect="1"/>
          </p:cNvPicPr>
          <p:nvPr/>
        </p:nvPicPr>
        <p:blipFill>
          <a:blip r:embed="rId1"/>
          <a:stretch>
            <a:fillRect/>
          </a:stretch>
        </p:blipFill>
        <p:spPr>
          <a:xfrm>
            <a:off x="0" y="0"/>
            <a:ext cx="9144000" cy="6832600"/>
          </a:xfrm>
          <a:prstGeom prst="rect">
            <a:avLst/>
          </a:prstGeom>
          <a:noFill/>
          <a:ln w="9525">
            <a:noFill/>
          </a:ln>
        </p:spPr>
      </p:pic>
      <p:graphicFrame>
        <p:nvGraphicFramePr>
          <p:cNvPr id="3074" name="Object 2"/>
          <p:cNvGraphicFramePr/>
          <p:nvPr/>
        </p:nvGraphicFramePr>
        <p:xfrm>
          <a:off x="500063" y="857250"/>
          <a:ext cx="7572375" cy="5394325"/>
        </p:xfrm>
        <a:graphic>
          <a:graphicData uri="http://schemas.openxmlformats.org/presentationml/2006/ole">
            <mc:AlternateContent xmlns:mc="http://schemas.openxmlformats.org/markup-compatibility/2006">
              <mc:Choice xmlns:v="urn:schemas-microsoft-com:vml" Requires="v">
                <p:oleObj spid="_x0000_s3076" name="" r:id="rId2" imgW="9372600" imgH="6680200" progId="AcroExch.Document.11">
                  <p:embed/>
                </p:oleObj>
              </mc:Choice>
              <mc:Fallback>
                <p:oleObj name="" r:id="rId2" imgW="9372600" imgH="6680200" progId="AcroExch.Document.11">
                  <p:embed/>
                  <p:pic>
                    <p:nvPicPr>
                      <p:cNvPr id="0" name="图片 3075"/>
                      <p:cNvPicPr/>
                      <p:nvPr/>
                    </p:nvPicPr>
                    <p:blipFill>
                      <a:blip r:embed="rId3"/>
                      <a:stretch>
                        <a:fillRect/>
                      </a:stretch>
                    </p:blipFill>
                    <p:spPr>
                      <a:xfrm>
                        <a:off x="500063" y="857250"/>
                        <a:ext cx="7572375" cy="5394325"/>
                      </a:xfrm>
                      <a:prstGeom prst="rect">
                        <a:avLst/>
                      </a:prstGeom>
                      <a:noFill/>
                      <a:ln w="38100">
                        <a:noFill/>
                        <a:miter/>
                      </a:ln>
                    </p:spPr>
                  </p:pic>
                </p:oleObj>
              </mc:Fallback>
            </mc:AlternateContent>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9"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graphicFrame>
        <p:nvGraphicFramePr>
          <p:cNvPr id="4098" name="Object 2"/>
          <p:cNvGraphicFramePr/>
          <p:nvPr/>
        </p:nvGraphicFramePr>
        <p:xfrm>
          <a:off x="555625" y="928688"/>
          <a:ext cx="7659688" cy="5456237"/>
        </p:xfrm>
        <a:graphic>
          <a:graphicData uri="http://schemas.openxmlformats.org/presentationml/2006/ole">
            <mc:AlternateContent xmlns:mc="http://schemas.openxmlformats.org/markup-compatibility/2006">
              <mc:Choice xmlns:v="urn:schemas-microsoft-com:vml" Requires="v">
                <p:oleObj spid="_x0000_s3079" name="" r:id="rId2" imgW="9372600" imgH="6680200" progId="AcroExch.Document.11">
                  <p:embed/>
                </p:oleObj>
              </mc:Choice>
              <mc:Fallback>
                <p:oleObj name="" r:id="rId2" imgW="9372600" imgH="6680200" progId="AcroExch.Document.11">
                  <p:embed/>
                  <p:pic>
                    <p:nvPicPr>
                      <p:cNvPr id="0" name="图片 3078"/>
                      <p:cNvPicPr/>
                      <p:nvPr/>
                    </p:nvPicPr>
                    <p:blipFill>
                      <a:blip r:embed="rId3"/>
                      <a:stretch>
                        <a:fillRect/>
                      </a:stretch>
                    </p:blipFill>
                    <p:spPr>
                      <a:xfrm>
                        <a:off x="555625" y="928688"/>
                        <a:ext cx="7659688" cy="5456237"/>
                      </a:xfrm>
                      <a:prstGeom prst="rect">
                        <a:avLst/>
                      </a:prstGeom>
                      <a:noFill/>
                      <a:ln w="38100">
                        <a:noFill/>
                        <a:miter/>
                      </a:ln>
                    </p:spPr>
                  </p:pic>
                </p:oleObj>
              </mc:Fallback>
            </mc:AlternateContent>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3970"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83971" name="TextBox 2"/>
          <p:cNvSpPr txBox="1"/>
          <p:nvPr/>
        </p:nvSpPr>
        <p:spPr>
          <a:xfrm>
            <a:off x="1785938" y="1143000"/>
            <a:ext cx="6072187" cy="800100"/>
          </a:xfrm>
          <a:prstGeom prst="rect">
            <a:avLst/>
          </a:prstGeom>
          <a:noFill/>
          <a:ln w="9525">
            <a:noFill/>
          </a:ln>
        </p:spPr>
        <p:txBody>
          <a:bodyPr>
            <a:spAutoFit/>
          </a:bodyPr>
          <a:p>
            <a:r>
              <a:rPr lang="zh-CN" altLang="en-US" sz="2800" dirty="0">
                <a:solidFill>
                  <a:srgbClr val="FF0000"/>
                </a:solidFill>
                <a:latin typeface="黑体" panose="02010609060101010101" pitchFamily="2" charset="-122"/>
                <a:ea typeface="黑体" panose="02010609060101010101" pitchFamily="2" charset="-122"/>
              </a:rPr>
              <a:t>六、全国各地装配式建筑发展趋势</a:t>
            </a:r>
            <a:endParaRPr lang="zh-CN" altLang="en-US" sz="2800" dirty="0">
              <a:solidFill>
                <a:srgbClr val="FF0000"/>
              </a:solidFill>
              <a:latin typeface="黑体" panose="02010609060101010101" pitchFamily="2" charset="-122"/>
              <a:ea typeface="黑体" panose="02010609060101010101" pitchFamily="2" charset="-122"/>
            </a:endParaRPr>
          </a:p>
          <a:p>
            <a:endParaRPr lang="zh-CN" altLang="en-US" dirty="0">
              <a:latin typeface="Calibri" panose="020F0502020204030204" pitchFamily="34" charset="0"/>
            </a:endParaRPr>
          </a:p>
        </p:txBody>
      </p:sp>
      <p:pic>
        <p:nvPicPr>
          <p:cNvPr id="83972" name="Picture 2" descr="003zroxUzy6Kmdcl0jHbd&amp;690"/>
          <p:cNvPicPr>
            <a:picLocks noChangeAspect="1"/>
          </p:cNvPicPr>
          <p:nvPr/>
        </p:nvPicPr>
        <p:blipFill>
          <a:blip r:embed="rId2"/>
          <a:stretch>
            <a:fillRect/>
          </a:stretch>
        </p:blipFill>
        <p:spPr>
          <a:xfrm>
            <a:off x="1285875" y="2000250"/>
            <a:ext cx="6700838" cy="3429000"/>
          </a:xfrm>
          <a:prstGeom prst="rect">
            <a:avLst/>
          </a:prstGeom>
          <a:noFill/>
          <a:ln w="9525">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4994"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84995" name="TextBox 2"/>
          <p:cNvSpPr txBox="1"/>
          <p:nvPr/>
        </p:nvSpPr>
        <p:spPr>
          <a:xfrm>
            <a:off x="214313" y="714375"/>
            <a:ext cx="8572500" cy="5970588"/>
          </a:xfrm>
          <a:prstGeom prst="rect">
            <a:avLst/>
          </a:prstGeom>
          <a:noFill/>
          <a:ln w="9525">
            <a:noFill/>
          </a:ln>
        </p:spPr>
        <p:txBody>
          <a:bodyPr>
            <a:spAutoFit/>
          </a:bodyPr>
          <a:p>
            <a:r>
              <a:rPr lang="zh-CN" altLang="en-US" sz="2800" dirty="0">
                <a:latin typeface="黑体" panose="02010609060101010101" pitchFamily="2" charset="-122"/>
                <a:ea typeface="黑体" panose="02010609060101010101" pitchFamily="2" charset="-122"/>
              </a:rPr>
              <a:t>近年来随着一系列相关政策、技术、制度的更新完善，这一理念正在一步步变成现实，在密集的政策支持下，多位业内人士分析，装配式建筑将进入加速发展期。</a:t>
            </a:r>
            <a:endParaRPr lang="zh-CN" altLang="en-US" sz="2800" dirty="0">
              <a:latin typeface="黑体" panose="02010609060101010101" pitchFamily="2" charset="-122"/>
              <a:ea typeface="黑体" panose="02010609060101010101" pitchFamily="2" charset="-122"/>
            </a:endParaRPr>
          </a:p>
          <a:p>
            <a:r>
              <a:rPr lang="en-US" altLang="zh-CN"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据统计，截至目前政府主导的住宅产业现代化试点城市仅有</a:t>
            </a:r>
            <a:r>
              <a:rPr lang="en-US" altLang="zh-CN" sz="2800" dirty="0">
                <a:latin typeface="黑体" panose="02010609060101010101" pitchFamily="2" charset="-122"/>
                <a:ea typeface="黑体" panose="02010609060101010101" pitchFamily="2" charset="-122"/>
              </a:rPr>
              <a:t>3</a:t>
            </a:r>
            <a:r>
              <a:rPr lang="zh-CN" altLang="en-US" sz="2800" dirty="0">
                <a:latin typeface="黑体" panose="02010609060101010101" pitchFamily="2" charset="-122"/>
                <a:ea typeface="黑体" panose="02010609060101010101" pitchFamily="2" charset="-122"/>
              </a:rPr>
              <a:t>个，园区</a:t>
            </a:r>
            <a:r>
              <a:rPr lang="en-US" altLang="zh-CN" sz="2800" dirty="0">
                <a:latin typeface="黑体" panose="02010609060101010101" pitchFamily="2" charset="-122"/>
                <a:ea typeface="黑体" panose="02010609060101010101" pitchFamily="2" charset="-122"/>
              </a:rPr>
              <a:t>2 </a:t>
            </a:r>
            <a:r>
              <a:rPr lang="zh-CN" altLang="en-US" sz="2800" dirty="0">
                <a:latin typeface="黑体" panose="02010609060101010101" pitchFamily="2" charset="-122"/>
                <a:ea typeface="黑体" panose="02010609060101010101" pitchFamily="2" charset="-122"/>
              </a:rPr>
              <a:t>个，分别为深圳、沈阳、济南、合肥经济技术开发区和大连花园口经济开发区。其实，全国各地</a:t>
            </a:r>
            <a:r>
              <a:rPr lang="en-US" altLang="zh-CN" sz="2800" dirty="0">
                <a:latin typeface="黑体" panose="02010609060101010101" pitchFamily="2" charset="-122"/>
                <a:ea typeface="黑体" panose="02010609060101010101" pitchFamily="2" charset="-122"/>
              </a:rPr>
              <a:t>PC</a:t>
            </a:r>
            <a:r>
              <a:rPr lang="zh-CN" altLang="en-US" sz="2800" dirty="0">
                <a:latin typeface="黑体" panose="02010609060101010101" pitchFamily="2" charset="-122"/>
                <a:ea typeface="黑体" panose="02010609060101010101" pitchFamily="2" charset="-122"/>
              </a:rPr>
              <a:t>企业布局很不均衡，主要预制企业多集中在东部地区，以北京、上海、江苏、沈阳、广东等地为主，中西部地区的建筑</a:t>
            </a:r>
            <a:r>
              <a:rPr lang="en-US" altLang="zh-CN" sz="2800" dirty="0">
                <a:latin typeface="黑体" panose="02010609060101010101" pitchFamily="2" charset="-122"/>
                <a:ea typeface="黑体" panose="02010609060101010101" pitchFamily="2" charset="-122"/>
              </a:rPr>
              <a:t>PC</a:t>
            </a:r>
            <a:r>
              <a:rPr lang="zh-CN" altLang="en-US" sz="2800" dirty="0">
                <a:latin typeface="黑体" panose="02010609060101010101" pitchFamily="2" charset="-122"/>
                <a:ea typeface="黑体" panose="02010609060101010101" pitchFamily="2" charset="-122"/>
              </a:rPr>
              <a:t>厂家几乎是空白。最近建设部</a:t>
            </a:r>
            <a:r>
              <a:rPr lang="en-US" altLang="zh-CN" sz="2800" dirty="0">
                <a:latin typeface="黑体" panose="02010609060101010101" pitchFamily="2" charset="-122"/>
                <a:ea typeface="黑体" panose="02010609060101010101" pitchFamily="2" charset="-122"/>
              </a:rPr>
              <a:t>(</a:t>
            </a:r>
            <a:r>
              <a:rPr lang="zh-CN" altLang="en-US" sz="2800" dirty="0">
                <a:latin typeface="黑体" panose="02010609060101010101" pitchFamily="2" charset="-122"/>
                <a:ea typeface="黑体" panose="02010609060101010101" pitchFamily="2" charset="-122"/>
              </a:rPr>
              <a:t>建科［</a:t>
            </a:r>
            <a:r>
              <a:rPr lang="en-US" altLang="zh-CN" sz="2800" dirty="0">
                <a:latin typeface="黑体" panose="02010609060101010101" pitchFamily="2" charset="-122"/>
                <a:ea typeface="黑体" panose="02010609060101010101" pitchFamily="2" charset="-122"/>
              </a:rPr>
              <a:t>2017</a:t>
            </a:r>
            <a:r>
              <a:rPr lang="zh-CN" altLang="en-US" sz="2800" dirty="0">
                <a:latin typeface="黑体" panose="02010609060101010101" pitchFamily="2" charset="-122"/>
                <a:ea typeface="黑体" panose="02010609060101010101" pitchFamily="2" charset="-122"/>
              </a:rPr>
              <a:t>］</a:t>
            </a:r>
            <a:r>
              <a:rPr lang="en-US" altLang="zh-CN" sz="2800" dirty="0">
                <a:latin typeface="黑体" panose="02010609060101010101" pitchFamily="2" charset="-122"/>
                <a:ea typeface="黑体" panose="02010609060101010101" pitchFamily="2" charset="-122"/>
              </a:rPr>
              <a:t>77</a:t>
            </a:r>
            <a:r>
              <a:rPr lang="zh-CN" altLang="en-US" sz="2800" dirty="0">
                <a:latin typeface="黑体" panose="02010609060101010101" pitchFamily="2" charset="-122"/>
                <a:ea typeface="黑体" panose="02010609060101010101" pitchFamily="2" charset="-122"/>
              </a:rPr>
              <a:t>号</a:t>
            </a:r>
            <a:r>
              <a:rPr lang="en-US" altLang="zh-CN" sz="2800" dirty="0">
                <a:latin typeface="黑体" panose="02010609060101010101" pitchFamily="2" charset="-122"/>
                <a:ea typeface="黑体" panose="02010609060101010101" pitchFamily="2" charset="-122"/>
              </a:rPr>
              <a:t>)</a:t>
            </a:r>
            <a:r>
              <a:rPr lang="zh-CN" altLang="en-US" sz="2800" dirty="0">
                <a:latin typeface="黑体" panose="02010609060101010101" pitchFamily="2" charset="-122"/>
                <a:ea typeface="黑体" panose="02010609060101010101" pitchFamily="2" charset="-122"/>
              </a:rPr>
              <a:t>文件认定北京等</a:t>
            </a:r>
            <a:r>
              <a:rPr lang="en-US" altLang="zh-CN" sz="2800" dirty="0">
                <a:latin typeface="黑体" panose="02010609060101010101" pitchFamily="2" charset="-122"/>
                <a:ea typeface="黑体" panose="02010609060101010101" pitchFamily="2" charset="-122"/>
              </a:rPr>
              <a:t>30</a:t>
            </a:r>
            <a:r>
              <a:rPr lang="zh-CN" altLang="en-US" sz="2800" dirty="0">
                <a:latin typeface="黑体" panose="02010609060101010101" pitchFamily="2" charset="-122"/>
                <a:ea typeface="黑体" panose="02010609060101010101" pitchFamily="2" charset="-122"/>
              </a:rPr>
              <a:t>个城市为第一批装配式建筑示范城市</a:t>
            </a:r>
            <a:r>
              <a:rPr lang="en-US" altLang="zh-CN" sz="2800" dirty="0">
                <a:latin typeface="黑体" panose="02010609060101010101" pitchFamily="2" charset="-122"/>
                <a:ea typeface="黑体" panose="02010609060101010101" pitchFamily="2" charset="-122"/>
              </a:rPr>
              <a:t>,</a:t>
            </a:r>
            <a:r>
              <a:rPr lang="zh-CN" altLang="en-US" sz="2800" dirty="0">
                <a:latin typeface="黑体" panose="02010609060101010101" pitchFamily="2" charset="-122"/>
                <a:ea typeface="黑体" panose="02010609060101010101" pitchFamily="2" charset="-122"/>
              </a:rPr>
              <a:t>北京住总集团有限公司等</a:t>
            </a:r>
            <a:r>
              <a:rPr lang="en-US" altLang="zh-CN" sz="2800" dirty="0">
                <a:latin typeface="黑体" panose="02010609060101010101" pitchFamily="2" charset="-122"/>
                <a:ea typeface="黑体" panose="02010609060101010101" pitchFamily="2" charset="-122"/>
              </a:rPr>
              <a:t>195</a:t>
            </a:r>
            <a:r>
              <a:rPr lang="zh-CN" altLang="en-US" sz="2800" dirty="0">
                <a:latin typeface="黑体" panose="02010609060101010101" pitchFamily="2" charset="-122"/>
                <a:ea typeface="黑体" panose="02010609060101010101" pitchFamily="2" charset="-122"/>
              </a:rPr>
              <a:t>个企业为第一批装配式建筑产业基地。包头市、包钢集团西创公司榜上有名。</a:t>
            </a:r>
            <a:endParaRPr lang="zh-CN" altLang="en-US" sz="2800" dirty="0">
              <a:latin typeface="黑体" panose="02010609060101010101" pitchFamily="2" charset="-122"/>
              <a:ea typeface="黑体" panose="02010609060101010101" pitchFamily="2" charset="-122"/>
            </a:endParaRPr>
          </a:p>
          <a:p>
            <a:endParaRPr lang="zh-CN" altLang="en-US" dirty="0">
              <a:latin typeface="Calibri" panose="020F0502020204030204"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6018"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86019" name="TextBox 2"/>
          <p:cNvSpPr txBox="1"/>
          <p:nvPr/>
        </p:nvSpPr>
        <p:spPr>
          <a:xfrm>
            <a:off x="214313" y="714375"/>
            <a:ext cx="8643937" cy="5970588"/>
          </a:xfrm>
          <a:prstGeom prst="rect">
            <a:avLst/>
          </a:prstGeom>
          <a:noFill/>
          <a:ln w="9525">
            <a:noFill/>
          </a:ln>
        </p:spPr>
        <p:txBody>
          <a:bodyPr>
            <a:spAutoFit/>
          </a:bodyPr>
          <a:p>
            <a:r>
              <a:rPr lang="zh-CN" altLang="en-US" sz="2800" dirty="0">
                <a:latin typeface="黑体" panose="02010609060101010101" pitchFamily="2" charset="-122"/>
                <a:ea typeface="黑体" panose="02010609060101010101" pitchFamily="2" charset="-122"/>
              </a:rPr>
              <a:t>如下汇总了部分地区装配式建筑发展情况：</a:t>
            </a:r>
            <a:endParaRPr lang="zh-CN" altLang="en-US" sz="2800" dirty="0">
              <a:latin typeface="黑体" panose="02010609060101010101" pitchFamily="2" charset="-122"/>
              <a:ea typeface="黑体" panose="02010609060101010101" pitchFamily="2" charset="-122"/>
            </a:endParaRPr>
          </a:p>
          <a:p>
            <a:r>
              <a:rPr lang="en-US" altLang="zh-CN"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沈阳：</a:t>
            </a:r>
            <a:r>
              <a:rPr lang="en-US" altLang="zh-CN" sz="2800" dirty="0">
                <a:latin typeface="黑体" panose="02010609060101010101" pitchFamily="2" charset="-122"/>
                <a:ea typeface="黑体" panose="02010609060101010101" pitchFamily="2" charset="-122"/>
              </a:rPr>
              <a:t>2013</a:t>
            </a:r>
            <a:r>
              <a:rPr lang="zh-CN" altLang="en-US" sz="2800" dirty="0">
                <a:latin typeface="黑体" panose="02010609060101010101" pitchFamily="2" charset="-122"/>
                <a:ea typeface="黑体" panose="02010609060101010101" pitchFamily="2" charset="-122"/>
              </a:rPr>
              <a:t>年沈阳将力争新开工产业化工程建筑面积</a:t>
            </a:r>
            <a:r>
              <a:rPr lang="en-US" altLang="zh-CN" sz="2800" dirty="0">
                <a:latin typeface="黑体" panose="02010609060101010101" pitchFamily="2" charset="-122"/>
                <a:ea typeface="黑体" panose="02010609060101010101" pitchFamily="2" charset="-122"/>
              </a:rPr>
              <a:t>300</a:t>
            </a:r>
            <a:r>
              <a:rPr lang="zh-CN" altLang="en-US" sz="2800" dirty="0">
                <a:latin typeface="黑体" panose="02010609060101010101" pitchFamily="2" charset="-122"/>
                <a:ea typeface="黑体" panose="02010609060101010101" pitchFamily="2" charset="-122"/>
              </a:rPr>
              <a:t>万平方米以上，全年实现现代建筑产业产值</a:t>
            </a:r>
            <a:r>
              <a:rPr lang="en-US" altLang="zh-CN" sz="2800" dirty="0">
                <a:latin typeface="黑体" panose="02010609060101010101" pitchFamily="2" charset="-122"/>
                <a:ea typeface="黑体" panose="02010609060101010101" pitchFamily="2" charset="-122"/>
              </a:rPr>
              <a:t>1500</a:t>
            </a:r>
            <a:r>
              <a:rPr lang="zh-CN" altLang="en-US" sz="2800" dirty="0">
                <a:latin typeface="黑体" panose="02010609060101010101" pitchFamily="2" charset="-122"/>
                <a:ea typeface="黑体" panose="02010609060101010101" pitchFamily="2" charset="-122"/>
              </a:rPr>
              <a:t>亿元。沈阳今年将继续以政府投资项目带动装配式建筑向市场化发展，特别新开工的保障性住房建设继续全部采用产业化模式建设。此外，今年新开工其他政府投资项目、公共建筑、经济适用房和回迁房也将采用装配式建筑技术建设。</a:t>
            </a:r>
            <a:endParaRPr lang="zh-CN" altLang="en-US" sz="2800" dirty="0">
              <a:latin typeface="黑体" panose="02010609060101010101" pitchFamily="2" charset="-122"/>
              <a:ea typeface="黑体" panose="02010609060101010101" pitchFamily="2" charset="-122"/>
            </a:endParaRPr>
          </a:p>
          <a:p>
            <a:r>
              <a:rPr lang="en-US" altLang="zh-CN"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安徽：合肥市抓住大规模推进保障住房建设和工业化、城镇化的机遇，作出打造合肥住宅产业化</a:t>
            </a:r>
            <a:r>
              <a:rPr lang="en-US" altLang="x-none" sz="2800" dirty="0">
                <a:latin typeface="黑体" panose="02010609060101010101" pitchFamily="2" charset="-122"/>
                <a:ea typeface="黑体" panose="02010609060101010101" pitchFamily="2" charset="-122"/>
              </a:rPr>
              <a:t>“</a:t>
            </a:r>
            <a:r>
              <a:rPr lang="zh-CN" altLang="en-US" sz="2800" dirty="0">
                <a:latin typeface="黑体" panose="02010609060101010101" pitchFamily="2" charset="-122"/>
                <a:ea typeface="黑体" panose="02010609060101010101" pitchFamily="2" charset="-122"/>
              </a:rPr>
              <a:t>千亿产业</a:t>
            </a:r>
            <a:r>
              <a:rPr lang="en-US" altLang="x-none" sz="2800" dirty="0">
                <a:latin typeface="黑体" panose="02010609060101010101" pitchFamily="2" charset="-122"/>
                <a:ea typeface="黑体" panose="02010609060101010101" pitchFamily="2" charset="-122"/>
              </a:rPr>
              <a:t>”</a:t>
            </a:r>
            <a:r>
              <a:rPr lang="zh-CN" altLang="en-US" sz="2800" dirty="0">
                <a:latin typeface="黑体" panose="02010609060101010101" pitchFamily="2" charset="-122"/>
                <a:ea typeface="黑体" panose="02010609060101010101" pitchFamily="2" charset="-122"/>
              </a:rPr>
              <a:t>的重大战略部署。经过近两年的强力推进，合肥市保障房住宅产业化总建筑面积达</a:t>
            </a:r>
            <a:r>
              <a:rPr lang="en-US" altLang="zh-CN" sz="2800" dirty="0">
                <a:latin typeface="黑体" panose="02010609060101010101" pitchFamily="2" charset="-122"/>
                <a:ea typeface="黑体" panose="02010609060101010101" pitchFamily="2" charset="-122"/>
              </a:rPr>
              <a:t>160</a:t>
            </a:r>
            <a:r>
              <a:rPr lang="zh-CN" altLang="en-US" sz="2800" dirty="0">
                <a:latin typeface="黑体" panose="02010609060101010101" pitchFamily="2" charset="-122"/>
                <a:ea typeface="黑体" panose="02010609060101010101" pitchFamily="2" charset="-122"/>
              </a:rPr>
              <a:t>多万平方米，一张千亿元产业的住宅产业化蓝图徐徐展开。</a:t>
            </a:r>
            <a:endParaRPr lang="zh-CN" altLang="en-US" sz="2800" dirty="0">
              <a:latin typeface="黑体" panose="02010609060101010101" pitchFamily="2" charset="-122"/>
              <a:ea typeface="黑体" panose="02010609060101010101" pitchFamily="2" charset="-122"/>
            </a:endParaRPr>
          </a:p>
          <a:p>
            <a:endParaRPr lang="zh-CN" altLang="en-US" dirty="0">
              <a:latin typeface="Calibri" panose="020F0502020204030204"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7042"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87043" name="TextBox 2"/>
          <p:cNvSpPr txBox="1"/>
          <p:nvPr/>
        </p:nvSpPr>
        <p:spPr>
          <a:xfrm>
            <a:off x="214313" y="857250"/>
            <a:ext cx="8786812" cy="1384300"/>
          </a:xfrm>
          <a:prstGeom prst="rect">
            <a:avLst/>
          </a:prstGeom>
          <a:noFill/>
          <a:ln w="9525">
            <a:noFill/>
          </a:ln>
        </p:spPr>
        <p:txBody>
          <a:bodyPr>
            <a:spAutoFit/>
          </a:bodyPr>
          <a:p>
            <a:r>
              <a:rPr lang="zh-CN" altLang="en-US" sz="2800" dirty="0">
                <a:latin typeface="黑体" panose="02010609060101010101" pitchFamily="2" charset="-122"/>
                <a:ea typeface="黑体" panose="02010609060101010101" pitchFamily="2" charset="-122"/>
              </a:rPr>
              <a:t>未来</a:t>
            </a:r>
            <a:r>
              <a:rPr lang="en-US" altLang="zh-CN" sz="2800" dirty="0">
                <a:latin typeface="黑体" panose="02010609060101010101" pitchFamily="2" charset="-122"/>
                <a:ea typeface="黑体" panose="02010609060101010101" pitchFamily="2" charset="-122"/>
              </a:rPr>
              <a:t>5</a:t>
            </a:r>
            <a:r>
              <a:rPr lang="zh-CN" altLang="en-US" sz="2800" dirty="0">
                <a:latin typeface="黑体" panose="02010609060101010101" pitchFamily="2" charset="-122"/>
                <a:ea typeface="黑体" panose="02010609060101010101" pitchFamily="2" charset="-122"/>
              </a:rPr>
              <a:t>年，将通过试点推进产业培育和产业化推广，提高合肥住宅产业规模化、标准化、产业化水平，逐步形成适应合肥特点的装配整体式住宅体系。</a:t>
            </a:r>
            <a:endParaRPr lang="zh-CN" altLang="en-US" sz="2800" dirty="0">
              <a:latin typeface="Calibri" panose="020F0502020204030204" pitchFamily="34" charset="0"/>
            </a:endParaRPr>
          </a:p>
        </p:txBody>
      </p:sp>
      <p:sp>
        <p:nvSpPr>
          <p:cNvPr id="87044" name="TextBox 3"/>
          <p:cNvSpPr txBox="1"/>
          <p:nvPr/>
        </p:nvSpPr>
        <p:spPr>
          <a:xfrm>
            <a:off x="214313" y="2286000"/>
            <a:ext cx="8715375" cy="3816350"/>
          </a:xfrm>
          <a:prstGeom prst="rect">
            <a:avLst/>
          </a:prstGeom>
          <a:noFill/>
          <a:ln w="9525">
            <a:noFill/>
          </a:ln>
        </p:spPr>
        <p:txBody>
          <a:bodyPr>
            <a:spAutoFit/>
          </a:bodyPr>
          <a:p>
            <a:r>
              <a:rPr lang="zh-CN" altLang="en-US" sz="2800" dirty="0">
                <a:latin typeface="黑体" panose="02010609060101010101" pitchFamily="2" charset="-122"/>
                <a:ea typeface="黑体" panose="02010609060101010101" pitchFamily="2" charset="-122"/>
              </a:rPr>
              <a:t>新疆：乌鲁木齐市达坂城区作为新疆首个住宅产业化基地，达坂城区新型建筑产业园区位于达坂城西部，规划总面积为</a:t>
            </a:r>
            <a:r>
              <a:rPr lang="en-US" altLang="zh-CN" sz="2800" dirty="0">
                <a:latin typeface="黑体" panose="02010609060101010101" pitchFamily="2" charset="-122"/>
                <a:ea typeface="黑体" panose="02010609060101010101" pitchFamily="2" charset="-122"/>
              </a:rPr>
              <a:t>63</a:t>
            </a:r>
            <a:r>
              <a:rPr lang="zh-CN" altLang="en-US" sz="2800" dirty="0">
                <a:latin typeface="黑体" panose="02010609060101010101" pitchFamily="2" charset="-122"/>
                <a:ea typeface="黑体" panose="02010609060101010101" pitchFamily="2" charset="-122"/>
              </a:rPr>
              <a:t>平方公里，包括北部乌鲁木齐市新型建筑产业园区、南部红卫湖商务区和达坂城国际物流园区三大部分，预计总投资</a:t>
            </a:r>
            <a:r>
              <a:rPr lang="en-US" altLang="zh-CN" sz="2800" dirty="0">
                <a:latin typeface="黑体" panose="02010609060101010101" pitchFamily="2" charset="-122"/>
                <a:ea typeface="黑体" panose="02010609060101010101" pitchFamily="2" charset="-122"/>
              </a:rPr>
              <a:t>60</a:t>
            </a:r>
            <a:r>
              <a:rPr lang="zh-CN" altLang="en-US" sz="2800" dirty="0">
                <a:latin typeface="黑体" panose="02010609060101010101" pitchFamily="2" charset="-122"/>
                <a:ea typeface="黑体" panose="02010609060101010101" pitchFamily="2" charset="-122"/>
              </a:rPr>
              <a:t>亿元。据了解，乌鲁木齐市（达坂城区）新型建筑产业园已申报为自治区级产业园，并将以此为基础申报和建设国家级住宅产业化基地。</a:t>
            </a:r>
            <a:endParaRPr lang="zh-CN" altLang="en-US" sz="2800" dirty="0">
              <a:latin typeface="黑体" panose="02010609060101010101" pitchFamily="2" charset="-122"/>
              <a:ea typeface="黑体" panose="02010609060101010101" pitchFamily="2" charset="-122"/>
            </a:endParaRPr>
          </a:p>
          <a:p>
            <a:endParaRPr lang="zh-CN" altLang="en-US" dirty="0">
              <a:latin typeface="Calibri" panose="020F050202020403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4514" name="图片 2"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64515" name="Picture 2" descr="C:\Documents and Settings\Administrator\桌面\装配式\IMG_0597.JPG"/>
          <p:cNvPicPr>
            <a:picLocks noChangeAspect="1"/>
          </p:cNvPicPr>
          <p:nvPr/>
        </p:nvPicPr>
        <p:blipFill>
          <a:blip r:embed="rId2"/>
          <a:srcRect b="17500"/>
          <a:stretch>
            <a:fillRect/>
          </a:stretch>
        </p:blipFill>
        <p:spPr>
          <a:xfrm>
            <a:off x="857250" y="1143000"/>
            <a:ext cx="7620000" cy="4714875"/>
          </a:xfrm>
          <a:prstGeom prst="rect">
            <a:avLst/>
          </a:prstGeom>
          <a:noFill/>
          <a:ln w="9525">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8066"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88067" name="TextBox 3"/>
          <p:cNvSpPr txBox="1"/>
          <p:nvPr/>
        </p:nvSpPr>
        <p:spPr>
          <a:xfrm>
            <a:off x="214313" y="1357313"/>
            <a:ext cx="8715375" cy="4246562"/>
          </a:xfrm>
          <a:prstGeom prst="rect">
            <a:avLst/>
          </a:prstGeom>
          <a:noFill/>
          <a:ln w="9525">
            <a:noFill/>
          </a:ln>
        </p:spPr>
        <p:txBody>
          <a:bodyPr>
            <a:spAutoFit/>
          </a:bodyPr>
          <a:p>
            <a:r>
              <a:rPr lang="zh-CN" altLang="en-US" sz="2800" dirty="0">
                <a:latin typeface="黑体" panose="02010609060101010101" pitchFamily="2" charset="-122"/>
                <a:ea typeface="黑体" panose="02010609060101010101" pitchFamily="2" charset="-122"/>
              </a:rPr>
              <a:t>山东：在 </a:t>
            </a:r>
            <a:r>
              <a:rPr lang="en-US" altLang="x-none" sz="2800" dirty="0">
                <a:latin typeface="黑体" panose="02010609060101010101" pitchFamily="2" charset="-122"/>
                <a:ea typeface="黑体" panose="02010609060101010101" pitchFamily="2" charset="-122"/>
              </a:rPr>
              <a:t>“</a:t>
            </a:r>
            <a:r>
              <a:rPr lang="zh-CN" altLang="en-US" sz="2800" dirty="0">
                <a:latin typeface="黑体" panose="02010609060101010101" pitchFamily="2" charset="-122"/>
                <a:ea typeface="黑体" panose="02010609060101010101" pitchFamily="2" charset="-122"/>
              </a:rPr>
              <a:t>山东建筑产业化泉城论坛</a:t>
            </a:r>
            <a:r>
              <a:rPr lang="en-US" altLang="x-none" sz="2800" dirty="0">
                <a:latin typeface="黑体" panose="02010609060101010101" pitchFamily="2" charset="-122"/>
                <a:ea typeface="黑体" panose="02010609060101010101" pitchFamily="2" charset="-122"/>
              </a:rPr>
              <a:t>”</a:t>
            </a:r>
            <a:r>
              <a:rPr lang="zh-CN" altLang="en-US" sz="2800" dirty="0">
                <a:latin typeface="黑体" panose="02010609060101010101" pitchFamily="2" charset="-122"/>
                <a:ea typeface="黑体" panose="02010609060101010101" pitchFamily="2" charset="-122"/>
              </a:rPr>
              <a:t>上获悉，山东正式启动了装备整体式住宅建筑体系技术规范编制工作。山东省住房和城乡建设厅房产处副处长刘春藏说，标准有望明年上半年前编制完成，这意味着住宅产业化将有规可依。</a:t>
            </a:r>
            <a:endParaRPr lang="zh-CN" altLang="en-US" sz="2800" dirty="0">
              <a:latin typeface="黑体" panose="02010609060101010101" pitchFamily="2" charset="-122"/>
              <a:ea typeface="黑体" panose="02010609060101010101" pitchFamily="2" charset="-122"/>
            </a:endParaRPr>
          </a:p>
          <a:p>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四川：广安也正在积极申报国家住宅产业化基地，已规划</a:t>
            </a:r>
            <a:r>
              <a:rPr lang="en-US" altLang="zh-CN" sz="2800" dirty="0">
                <a:latin typeface="黑体" panose="02010609060101010101" pitchFamily="2" charset="-122"/>
                <a:ea typeface="黑体" panose="02010609060101010101" pitchFamily="2" charset="-122"/>
              </a:rPr>
              <a:t>3000 </a:t>
            </a:r>
            <a:r>
              <a:rPr lang="zh-CN" altLang="en-US" sz="2800" dirty="0">
                <a:latin typeface="黑体" panose="02010609060101010101" pitchFamily="2" charset="-122"/>
                <a:ea typeface="黑体" panose="02010609060101010101" pitchFamily="2" charset="-122"/>
              </a:rPr>
              <a:t>亩土地用于新型住宅产业基地的建设，已成功将北京的北新建材集团引入项目中。</a:t>
            </a:r>
            <a:endParaRPr lang="zh-CN" altLang="en-US" sz="2800" dirty="0">
              <a:latin typeface="黑体" panose="02010609060101010101" pitchFamily="2" charset="-122"/>
              <a:ea typeface="黑体" panose="02010609060101010101" pitchFamily="2" charset="-122"/>
            </a:endParaRPr>
          </a:p>
          <a:p>
            <a:r>
              <a:rPr lang="en-US" altLang="zh-CN" sz="2800" dirty="0">
                <a:latin typeface="Calibri" panose="020F0502020204030204" pitchFamily="34" charset="0"/>
              </a:rPr>
              <a:t>    </a:t>
            </a:r>
            <a:endParaRPr lang="zh-CN" altLang="en-US" sz="2800" dirty="0">
              <a:latin typeface="Calibri" panose="020F0502020204030204" pitchFamily="34" charset="0"/>
            </a:endParaRPr>
          </a:p>
          <a:p>
            <a:endParaRPr lang="zh-CN" altLang="en-US" dirty="0">
              <a:latin typeface="Calibri" panose="020F0502020204030204"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9090"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89091" name="TextBox 2"/>
          <p:cNvSpPr txBox="1"/>
          <p:nvPr/>
        </p:nvSpPr>
        <p:spPr>
          <a:xfrm>
            <a:off x="142875" y="1928813"/>
            <a:ext cx="8858250" cy="3108325"/>
          </a:xfrm>
          <a:prstGeom prst="rect">
            <a:avLst/>
          </a:prstGeom>
          <a:noFill/>
          <a:ln w="9525">
            <a:noFill/>
          </a:ln>
        </p:spPr>
        <p:txBody>
          <a:bodyPr>
            <a:spAutoFit/>
          </a:bodyPr>
          <a:p>
            <a:r>
              <a:rPr lang="zh-CN" altLang="en-US" sz="2800" dirty="0">
                <a:latin typeface="黑体" panose="02010609060101010101" pitchFamily="2" charset="-122"/>
                <a:ea typeface="黑体" panose="02010609060101010101" pitchFamily="2" charset="-122"/>
              </a:rPr>
              <a:t>加大对装配式建筑的支持力度，应营造完善的政策和制度体系，培育预制装配住宅产业链。一方面，要在建筑设计、部品生产、施工安装及验收、维护保养等各个环节建立装配式建筑的“游戏规则”。另一方面，还要加快研究出台规划、土地、财政、税收、金融等方面的鼓励政策，逐步引导更多企业进入</a:t>
            </a:r>
            <a:r>
              <a:rPr lang="en-US" altLang="zh-CN" sz="2800" dirty="0">
                <a:latin typeface="黑体" panose="02010609060101010101" pitchFamily="2" charset="-122"/>
                <a:ea typeface="黑体" panose="02010609060101010101" pitchFamily="2" charset="-122"/>
              </a:rPr>
              <a:t>PC</a:t>
            </a:r>
            <a:r>
              <a:rPr lang="zh-CN" altLang="en-US" sz="2800" dirty="0">
                <a:latin typeface="黑体" panose="02010609060101010101" pitchFamily="2" charset="-122"/>
                <a:ea typeface="黑体" panose="02010609060101010101" pitchFamily="2" charset="-122"/>
              </a:rPr>
              <a:t>住宅市场，形成可持续的市场运行机制。</a:t>
            </a:r>
            <a:endParaRPr lang="zh-CN" altLang="en-US" sz="2800" dirty="0">
              <a:latin typeface="黑体" panose="02010609060101010101" pitchFamily="2" charset="-122"/>
              <a:ea typeface="黑体" panose="02010609060101010101" pitchFamily="2"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0114" name="图片 1" descr="未命名.jpg"/>
          <p:cNvPicPr>
            <a:picLocks noChangeAspect="1"/>
          </p:cNvPicPr>
          <p:nvPr/>
        </p:nvPicPr>
        <p:blipFill>
          <a:blip r:embed="rId1"/>
          <a:stretch>
            <a:fillRect/>
          </a:stretch>
        </p:blipFill>
        <p:spPr>
          <a:xfrm>
            <a:off x="0" y="25400"/>
            <a:ext cx="9144000" cy="6832600"/>
          </a:xfrm>
          <a:prstGeom prst="rect">
            <a:avLst/>
          </a:prstGeom>
          <a:noFill/>
          <a:ln w="9525">
            <a:noFill/>
          </a:ln>
        </p:spPr>
      </p:pic>
      <p:sp>
        <p:nvSpPr>
          <p:cNvPr id="90115" name="TextBox 2"/>
          <p:cNvSpPr txBox="1"/>
          <p:nvPr/>
        </p:nvSpPr>
        <p:spPr>
          <a:xfrm>
            <a:off x="1785938" y="2571750"/>
            <a:ext cx="6643687" cy="1190625"/>
          </a:xfrm>
          <a:prstGeom prst="rect">
            <a:avLst/>
          </a:prstGeom>
          <a:noFill/>
          <a:ln w="9525">
            <a:noFill/>
          </a:ln>
        </p:spPr>
        <p:txBody>
          <a:bodyPr>
            <a:spAutoFit/>
          </a:bodyPr>
          <a:p>
            <a:r>
              <a:rPr lang="zh-CN" altLang="en-US" sz="3600" b="1" dirty="0">
                <a:solidFill>
                  <a:srgbClr val="FF0000"/>
                </a:solidFill>
                <a:latin typeface="黑体" panose="02010609060101010101" pitchFamily="2" charset="-122"/>
                <a:ea typeface="黑体" panose="02010609060101010101" pitchFamily="2" charset="-122"/>
              </a:rPr>
              <a:t>  七、装配式建筑展望</a:t>
            </a:r>
            <a:endParaRPr lang="zh-CN" altLang="en-US" sz="3600" b="1" dirty="0">
              <a:solidFill>
                <a:srgbClr val="FF0000"/>
              </a:solidFill>
              <a:latin typeface="黑体" panose="02010609060101010101" pitchFamily="2" charset="-122"/>
              <a:ea typeface="黑体" panose="02010609060101010101" pitchFamily="2" charset="-122"/>
            </a:endParaRPr>
          </a:p>
          <a:p>
            <a:endParaRPr lang="zh-CN" altLang="en-US" sz="3600" b="1" dirty="0">
              <a:latin typeface="黑体" panose="02010609060101010101" pitchFamily="2" charset="-122"/>
              <a:ea typeface="黑体" panose="02010609060101010101" pitchFamily="2"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1138"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91139" name="TextBox 2"/>
          <p:cNvSpPr txBox="1"/>
          <p:nvPr/>
        </p:nvSpPr>
        <p:spPr>
          <a:xfrm>
            <a:off x="214313" y="785813"/>
            <a:ext cx="8929687" cy="5694362"/>
          </a:xfrm>
          <a:prstGeom prst="rect">
            <a:avLst/>
          </a:prstGeom>
          <a:noFill/>
          <a:ln w="9525">
            <a:noFill/>
          </a:ln>
        </p:spPr>
        <p:txBody>
          <a:bodyPr>
            <a:spAutoFit/>
          </a:bodyPr>
          <a:p>
            <a:r>
              <a:rPr lang="zh-CN" altLang="en-US" sz="2800" b="1" dirty="0">
                <a:solidFill>
                  <a:srgbClr val="FF0000"/>
                </a:solidFill>
                <a:latin typeface="Calibri" panose="020F0502020204030204" pitchFamily="34" charset="0"/>
              </a:rPr>
              <a:t>四大宏观因素勾勒装配式建筑未来发展蓝图</a:t>
            </a:r>
            <a:r>
              <a:rPr lang="zh-CN" altLang="en-US" sz="2800" b="1" dirty="0">
                <a:latin typeface="Calibri" panose="020F0502020204030204" pitchFamily="34" charset="0"/>
              </a:rPr>
              <a:t>。</a:t>
            </a:r>
            <a:endParaRPr lang="zh-CN" altLang="en-US" sz="2800" dirty="0">
              <a:latin typeface="Calibri" panose="020F0502020204030204" pitchFamily="34" charset="0"/>
            </a:endParaRPr>
          </a:p>
          <a:p>
            <a:r>
              <a:rPr lang="en-US" altLang="x-none" sz="2800" dirty="0">
                <a:latin typeface="Calibri" panose="020F0502020204030204" pitchFamily="34" charset="0"/>
              </a:rPr>
              <a:t> </a:t>
            </a:r>
            <a:r>
              <a:rPr lang="zh-CN" altLang="en-US" sz="2800" dirty="0">
                <a:latin typeface="Calibri" panose="020F0502020204030204" pitchFamily="34" charset="0"/>
              </a:rPr>
              <a:t>人力资本优势丧失，节能环保压力加大，供给侧结构性改革持续推进以及新型城镇化热度不减是奠定装配式建筑发展的四大宏观因素。这四大因素从资源禀赋和政策层面勾勒出未来若干年该行业的巨大机会，装配式建筑即将成势！</a:t>
            </a:r>
            <a:endParaRPr lang="en-US" altLang="zh-CN" sz="2800" dirty="0">
              <a:latin typeface="Calibri" panose="020F0502020204030204" pitchFamily="34" charset="0"/>
            </a:endParaRPr>
          </a:p>
          <a:p>
            <a:r>
              <a:rPr lang="zh-CN" altLang="en-US" sz="2800" b="1" dirty="0">
                <a:solidFill>
                  <a:srgbClr val="FF0000"/>
                </a:solidFill>
                <a:latin typeface="Calibri" panose="020F0502020204030204" pitchFamily="34" charset="0"/>
              </a:rPr>
              <a:t>受益前期政策铺垫，装配式建筑迎来发展拐点。</a:t>
            </a:r>
            <a:endParaRPr lang="zh-CN" altLang="en-US" sz="2800" dirty="0">
              <a:solidFill>
                <a:srgbClr val="FF0000"/>
              </a:solidFill>
              <a:latin typeface="Calibri" panose="020F0502020204030204" pitchFamily="34" charset="0"/>
            </a:endParaRPr>
          </a:p>
          <a:p>
            <a:r>
              <a:rPr lang="en-US" altLang="x-none" sz="2800" dirty="0">
                <a:latin typeface="Calibri" panose="020F0502020204030204" pitchFamily="34" charset="0"/>
              </a:rPr>
              <a:t> </a:t>
            </a:r>
            <a:r>
              <a:rPr lang="zh-CN" altLang="en-US" sz="2800" dirty="0">
                <a:latin typeface="Calibri" panose="020F0502020204030204" pitchFamily="34" charset="0"/>
              </a:rPr>
              <a:t>装配式建筑在中国并非新鲜事物，它在中国的发展经历了曲折发展、政策铺垫、全面爆发三个阶段。曲折发展期解决了装配式建筑在中国的有无问题，政策铺垫期培育了装配式建筑最初的产业基础，全面爆发期则将使装配式建筑在前期铺垫的情况下迎来行业的大发展。</a:t>
            </a:r>
            <a:endParaRPr lang="zh-CN" altLang="en-US" sz="2800" dirty="0">
              <a:latin typeface="Calibri" panose="020F0502020204030204" pitchFamily="34" charset="0"/>
            </a:endParaRPr>
          </a:p>
          <a:p>
            <a:endParaRPr lang="zh-CN" altLang="en-US" sz="2800" b="1" dirty="0">
              <a:solidFill>
                <a:srgbClr val="FF0000"/>
              </a:solidFill>
              <a:latin typeface="黑体" panose="02010609060101010101" pitchFamily="2" charset="-122"/>
              <a:ea typeface="黑体" panose="02010609060101010101" pitchFamily="2"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2162"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92163" name="TextBox 2"/>
          <p:cNvSpPr txBox="1"/>
          <p:nvPr/>
        </p:nvSpPr>
        <p:spPr>
          <a:xfrm>
            <a:off x="142875" y="785813"/>
            <a:ext cx="8858250" cy="6184900"/>
          </a:xfrm>
          <a:prstGeom prst="rect">
            <a:avLst/>
          </a:prstGeom>
          <a:noFill/>
          <a:ln w="9525">
            <a:noFill/>
          </a:ln>
        </p:spPr>
        <p:txBody>
          <a:bodyPr>
            <a:spAutoFit/>
          </a:bodyPr>
          <a:p>
            <a:r>
              <a:rPr lang="zh-CN" altLang="en-US" sz="2800" b="1" dirty="0">
                <a:solidFill>
                  <a:srgbClr val="FF0000"/>
                </a:solidFill>
                <a:latin typeface="黑体" panose="02010609060101010101" pitchFamily="2" charset="-122"/>
                <a:ea typeface="黑体" panose="02010609060101010101" pitchFamily="2" charset="-122"/>
              </a:rPr>
              <a:t>三大指标落后于人，提升行业效率刻不容缓。</a:t>
            </a:r>
            <a:endParaRPr lang="zh-CN" altLang="en-US" sz="2800" dirty="0">
              <a:solidFill>
                <a:srgbClr val="FF0000"/>
              </a:solidFill>
              <a:latin typeface="黑体" panose="02010609060101010101" pitchFamily="2" charset="-122"/>
              <a:ea typeface="黑体" panose="02010609060101010101" pitchFamily="2" charset="-122"/>
            </a:endParaRPr>
          </a:p>
          <a:p>
            <a:r>
              <a:rPr lang="zh-CN" altLang="en-US" sz="2800" dirty="0">
                <a:latin typeface="黑体" panose="02010609060101010101" pitchFamily="2" charset="-122"/>
                <a:ea typeface="黑体" panose="02010609060101010101" pitchFamily="2" charset="-122"/>
              </a:rPr>
              <a:t>在分工精细化程度、企业资产周转率以及建筑业生产效率三个指标上，中国均远远落后于人，甚至不及美国</a:t>
            </a:r>
            <a:r>
              <a:rPr lang="en-US" altLang="zh-CN" sz="2800" dirty="0">
                <a:latin typeface="黑体" panose="02010609060101010101" pitchFamily="2" charset="-122"/>
                <a:ea typeface="黑体" panose="02010609060101010101" pitchFamily="2" charset="-122"/>
              </a:rPr>
              <a:t>20 </a:t>
            </a:r>
            <a:r>
              <a:rPr lang="zh-CN" altLang="en-US" sz="2800" dirty="0">
                <a:latin typeface="黑体" panose="02010609060101010101" pitchFamily="2" charset="-122"/>
                <a:ea typeface="黑体" panose="02010609060101010101" pitchFamily="2" charset="-122"/>
              </a:rPr>
              <a:t>世纪</a:t>
            </a:r>
            <a:r>
              <a:rPr lang="en-US" altLang="zh-CN" sz="2800" dirty="0">
                <a:latin typeface="黑体" panose="02010609060101010101" pitchFamily="2" charset="-122"/>
                <a:ea typeface="黑体" panose="02010609060101010101" pitchFamily="2" charset="-122"/>
              </a:rPr>
              <a:t>80 </a:t>
            </a:r>
            <a:r>
              <a:rPr lang="zh-CN" altLang="en-US" sz="2800" dirty="0">
                <a:latin typeface="黑体" panose="02010609060101010101" pitchFamily="2" charset="-122"/>
                <a:ea typeface="黑体" panose="02010609060101010101" pitchFamily="2" charset="-122"/>
              </a:rPr>
              <a:t>年代水平，这与中国现浇建筑的低效率有巨大关系，提升行业效率，促进产业升级，亟待装配式建筑破局。</a:t>
            </a:r>
            <a:endParaRPr lang="zh-CN" altLang="en-US" sz="2800" dirty="0">
              <a:latin typeface="黑体" panose="02010609060101010101" pitchFamily="2" charset="-122"/>
              <a:ea typeface="黑体" panose="02010609060101010101" pitchFamily="2" charset="-122"/>
            </a:endParaRPr>
          </a:p>
          <a:p>
            <a:r>
              <a:rPr lang="zh-CN" altLang="en-US" sz="2800" b="1" dirty="0">
                <a:solidFill>
                  <a:srgbClr val="FF0000"/>
                </a:solidFill>
                <a:latin typeface="黑体" panose="02010609060101010101" pitchFamily="2" charset="-122"/>
                <a:ea typeface="黑体" panose="02010609060101010101" pitchFamily="2" charset="-122"/>
              </a:rPr>
              <a:t>省级政策频出，装配式建筑迎来政策东风。</a:t>
            </a:r>
            <a:endParaRPr lang="zh-CN" altLang="en-US" sz="2800" dirty="0">
              <a:solidFill>
                <a:srgbClr val="FF0000"/>
              </a:solidFill>
              <a:latin typeface="黑体" panose="02010609060101010101" pitchFamily="2" charset="-122"/>
              <a:ea typeface="黑体" panose="02010609060101010101" pitchFamily="2" charset="-122"/>
            </a:endParaRPr>
          </a:p>
          <a:p>
            <a:r>
              <a:rPr lang="en-US" altLang="zh-CN" sz="2800" dirty="0">
                <a:latin typeface="黑体" panose="02010609060101010101" pitchFamily="2" charset="-122"/>
                <a:ea typeface="黑体" panose="02010609060101010101" pitchFamily="2" charset="-122"/>
              </a:rPr>
              <a:t>2016</a:t>
            </a:r>
            <a:r>
              <a:rPr lang="zh-CN" altLang="en-US" sz="2800" dirty="0">
                <a:latin typeface="黑体" panose="02010609060101010101" pitchFamily="2" charset="-122"/>
                <a:ea typeface="黑体" panose="02010609060101010101" pitchFamily="2" charset="-122"/>
              </a:rPr>
              <a:t>年</a:t>
            </a:r>
            <a:r>
              <a:rPr lang="en-US" altLang="zh-CN" sz="2800" dirty="0">
                <a:latin typeface="黑体" panose="02010609060101010101" pitchFamily="2" charset="-122"/>
                <a:ea typeface="黑体" panose="02010609060101010101" pitchFamily="2" charset="-122"/>
              </a:rPr>
              <a:t>9</a:t>
            </a:r>
            <a:r>
              <a:rPr lang="zh-CN" altLang="en-US" sz="2800" dirty="0">
                <a:latin typeface="黑体" panose="02010609060101010101" pitchFamily="2" charset="-122"/>
                <a:ea typeface="黑体" panose="02010609060101010101" pitchFamily="2" charset="-122"/>
              </a:rPr>
              <a:t>月国务院常务会议做出大力发展装配式建筑的决定后，各省相继出台了针对装配式建筑发展的支持政策。支持政策一方面从新增建筑面积比例方面做出要求，另一方面通过在土地招、拍、挂环节预设装配率以及在保障房建设层面全面采用装配式建筑以确保政策实施，其推进力度大，行业发展的市场风险也被稀释。</a:t>
            </a:r>
            <a:endParaRPr lang="zh-CN" altLang="en-US" sz="2800" dirty="0">
              <a:latin typeface="黑体" panose="02010609060101010101" pitchFamily="2" charset="-122"/>
              <a:ea typeface="黑体" panose="02010609060101010101" pitchFamily="2" charset="-122"/>
            </a:endParaRPr>
          </a:p>
          <a:p>
            <a:endParaRPr lang="zh-CN" altLang="en-US" dirty="0">
              <a:latin typeface="Calibri" panose="020F0502020204030204" pitchFamily="34"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3186"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93187" name="Picture 2" descr="C:\Documents and Settings\Administrator\桌面\1878203550.jpg"/>
          <p:cNvPicPr>
            <a:picLocks noChangeAspect="1"/>
          </p:cNvPicPr>
          <p:nvPr/>
        </p:nvPicPr>
        <p:blipFill>
          <a:blip r:embed="rId2"/>
          <a:stretch>
            <a:fillRect/>
          </a:stretch>
        </p:blipFill>
        <p:spPr>
          <a:xfrm>
            <a:off x="642938" y="857250"/>
            <a:ext cx="7620000" cy="5715000"/>
          </a:xfrm>
          <a:prstGeom prst="rect">
            <a:avLst/>
          </a:prstGeom>
          <a:noFill/>
          <a:ln w="9525">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4210"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94211" name="Picture 3" descr="C:\Documents and Settings\Administrator\桌面\48851201.jpg"/>
          <p:cNvPicPr>
            <a:picLocks noChangeAspect="1"/>
          </p:cNvPicPr>
          <p:nvPr/>
        </p:nvPicPr>
        <p:blipFill>
          <a:blip r:embed="rId2"/>
          <a:stretch>
            <a:fillRect/>
          </a:stretch>
        </p:blipFill>
        <p:spPr>
          <a:xfrm>
            <a:off x="642938" y="714375"/>
            <a:ext cx="7620000" cy="5715000"/>
          </a:xfrm>
          <a:prstGeom prst="rect">
            <a:avLst/>
          </a:prstGeom>
          <a:noFill/>
          <a:ln w="9525">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5234"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95235" name="Picture 2" descr="C:\Documents and Settings\Administrator\桌面\1776261542.jpg"/>
          <p:cNvPicPr>
            <a:picLocks noChangeAspect="1"/>
          </p:cNvPicPr>
          <p:nvPr/>
        </p:nvPicPr>
        <p:blipFill>
          <a:blip r:embed="rId2"/>
          <a:stretch>
            <a:fillRect/>
          </a:stretch>
        </p:blipFill>
        <p:spPr>
          <a:xfrm>
            <a:off x="142875" y="714375"/>
            <a:ext cx="4054475" cy="5405438"/>
          </a:xfrm>
          <a:prstGeom prst="rect">
            <a:avLst/>
          </a:prstGeom>
          <a:noFill/>
          <a:ln w="9525">
            <a:noFill/>
          </a:ln>
        </p:spPr>
      </p:pic>
      <p:pic>
        <p:nvPicPr>
          <p:cNvPr id="95236" name="Picture 3" descr="C:\Documents and Settings\Administrator\桌面\1979342145.jpg"/>
          <p:cNvPicPr>
            <a:picLocks noChangeAspect="1"/>
          </p:cNvPicPr>
          <p:nvPr/>
        </p:nvPicPr>
        <p:blipFill>
          <a:blip r:embed="rId3"/>
          <a:stretch>
            <a:fillRect/>
          </a:stretch>
        </p:blipFill>
        <p:spPr>
          <a:xfrm>
            <a:off x="4286250" y="785813"/>
            <a:ext cx="4714875" cy="3536950"/>
          </a:xfrm>
          <a:prstGeom prst="rect">
            <a:avLst/>
          </a:prstGeom>
          <a:noFill/>
          <a:ln w="9525">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6258"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96259" name="Picture 2" descr="C:\Documents and Settings\Administrator\桌面\331783375.jpg"/>
          <p:cNvPicPr>
            <a:picLocks noChangeAspect="1"/>
          </p:cNvPicPr>
          <p:nvPr/>
        </p:nvPicPr>
        <p:blipFill>
          <a:blip r:embed="rId2"/>
          <a:stretch>
            <a:fillRect/>
          </a:stretch>
        </p:blipFill>
        <p:spPr>
          <a:xfrm>
            <a:off x="714375" y="785813"/>
            <a:ext cx="7620000" cy="5715000"/>
          </a:xfrm>
          <a:prstGeom prst="rect">
            <a:avLst/>
          </a:prstGeom>
          <a:noFill/>
          <a:ln w="9525">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7282"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97283" name="Picture 2" descr="C:\Documents and Settings\Administrator\桌面\380977649.jpg"/>
          <p:cNvPicPr>
            <a:picLocks noChangeAspect="1"/>
          </p:cNvPicPr>
          <p:nvPr/>
        </p:nvPicPr>
        <p:blipFill>
          <a:blip r:embed="rId2"/>
          <a:stretch>
            <a:fillRect/>
          </a:stretch>
        </p:blipFill>
        <p:spPr>
          <a:xfrm>
            <a:off x="714375" y="785813"/>
            <a:ext cx="7620000" cy="5715000"/>
          </a:xfrm>
          <a:prstGeom prst="rect">
            <a:avLst/>
          </a:prstGeom>
          <a:noFill/>
          <a:ln w="9525">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5538"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65539" name="TextBox 6"/>
          <p:cNvSpPr txBox="1"/>
          <p:nvPr/>
        </p:nvSpPr>
        <p:spPr>
          <a:xfrm>
            <a:off x="500063" y="928688"/>
            <a:ext cx="8215312" cy="5143500"/>
          </a:xfrm>
          <a:prstGeom prst="rect">
            <a:avLst/>
          </a:prstGeom>
          <a:noFill/>
          <a:ln w="9525">
            <a:noFill/>
          </a:ln>
        </p:spPr>
        <p:txBody>
          <a:bodyPr>
            <a:spAutoFit/>
          </a:bodyPr>
          <a:p>
            <a:r>
              <a:rPr lang="zh-CN" altLang="en-US" sz="2800" b="1" dirty="0">
                <a:latin typeface="黑体" panose="02010609060101010101" pitchFamily="2" charset="-122"/>
                <a:ea typeface="黑体" panose="02010609060101010101" pitchFamily="2" charset="-122"/>
              </a:rPr>
              <a:t>     北京市人民政府在近期发布的</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关于加快发展装配式建筑的实施意见</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（以下简称</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实施意见</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）提出以上四种项目应该采用装配式建筑。</a:t>
            </a:r>
            <a:endParaRPr lang="zh-CN" altLang="en-US" sz="2800" b="1" dirty="0">
              <a:latin typeface="黑体" panose="02010609060101010101" pitchFamily="2" charset="-122"/>
              <a:ea typeface="黑体" panose="02010609060101010101" pitchFamily="2" charset="-122"/>
            </a:endParaRPr>
          </a:p>
          <a:p>
            <a:r>
              <a:rPr lang="zh-CN" altLang="en-US" sz="2800" b="1" dirty="0">
                <a:latin typeface="黑体" panose="02010609060101010101" pitchFamily="2" charset="-122"/>
                <a:ea typeface="黑体" panose="02010609060101010101" pitchFamily="2" charset="-122"/>
              </a:rPr>
              <a:t>　　与此同时，</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实施意见</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规定：采用装配式混凝土建筑、钢结构建筑的项目应符合国家及北京市的相关标准。采用装配式混凝土建筑的项目，其装配率应不低于</a:t>
            </a:r>
            <a:r>
              <a:rPr lang="en-US" altLang="zh-CN" sz="2800" b="1" dirty="0">
                <a:latin typeface="黑体" panose="02010609060101010101" pitchFamily="2" charset="-122"/>
                <a:ea typeface="黑体" panose="02010609060101010101" pitchFamily="2" charset="-122"/>
              </a:rPr>
              <a:t>50%</a:t>
            </a:r>
            <a:r>
              <a:rPr lang="zh-CN" altLang="en-US" sz="2800" b="1" dirty="0">
                <a:latin typeface="黑体" panose="02010609060101010101" pitchFamily="2" charset="-122"/>
                <a:ea typeface="黑体" panose="02010609060101010101" pitchFamily="2" charset="-122"/>
              </a:rPr>
              <a:t>；且建筑高度在</a:t>
            </a:r>
            <a:r>
              <a:rPr lang="en-US" altLang="zh-CN" sz="2800" b="1" dirty="0">
                <a:latin typeface="黑体" panose="02010609060101010101" pitchFamily="2" charset="-122"/>
                <a:ea typeface="黑体" panose="02010609060101010101" pitchFamily="2" charset="-122"/>
              </a:rPr>
              <a:t>60</a:t>
            </a:r>
            <a:r>
              <a:rPr lang="zh-CN" altLang="en-US" sz="2800" b="1" dirty="0">
                <a:latin typeface="黑体" panose="02010609060101010101" pitchFamily="2" charset="-122"/>
                <a:ea typeface="黑体" panose="02010609060101010101" pitchFamily="2" charset="-122"/>
              </a:rPr>
              <a:t>米（含）以下时，其单体建筑预制率应不低于</a:t>
            </a:r>
            <a:r>
              <a:rPr lang="en-US" altLang="zh-CN" sz="2800" b="1" dirty="0">
                <a:latin typeface="黑体" panose="02010609060101010101" pitchFamily="2" charset="-122"/>
                <a:ea typeface="黑体" panose="02010609060101010101" pitchFamily="2" charset="-122"/>
              </a:rPr>
              <a:t>40%</a:t>
            </a:r>
            <a:r>
              <a:rPr lang="zh-CN" altLang="en-US" sz="2800" b="1" dirty="0">
                <a:latin typeface="黑体" panose="02010609060101010101" pitchFamily="2" charset="-122"/>
                <a:ea typeface="黑体" panose="02010609060101010101" pitchFamily="2" charset="-122"/>
              </a:rPr>
              <a:t>，建筑高度在</a:t>
            </a:r>
            <a:r>
              <a:rPr lang="en-US" altLang="zh-CN" sz="2800" b="1" dirty="0">
                <a:latin typeface="黑体" panose="02010609060101010101" pitchFamily="2" charset="-122"/>
                <a:ea typeface="黑体" panose="02010609060101010101" pitchFamily="2" charset="-122"/>
              </a:rPr>
              <a:t>60</a:t>
            </a:r>
            <a:r>
              <a:rPr lang="zh-CN" altLang="en-US" sz="2800" b="1" dirty="0">
                <a:latin typeface="黑体" panose="02010609060101010101" pitchFamily="2" charset="-122"/>
                <a:ea typeface="黑体" panose="02010609060101010101" pitchFamily="2" charset="-122"/>
              </a:rPr>
              <a:t>米以上时，其单体建筑预制率应不低于</a:t>
            </a:r>
            <a:r>
              <a:rPr lang="en-US" altLang="zh-CN" sz="2800" b="1" dirty="0">
                <a:latin typeface="黑体" panose="02010609060101010101" pitchFamily="2" charset="-122"/>
                <a:ea typeface="黑体" panose="02010609060101010101" pitchFamily="2" charset="-122"/>
              </a:rPr>
              <a:t>20%</a:t>
            </a:r>
            <a:r>
              <a:rPr lang="zh-CN" altLang="en-US" sz="2800" b="1" dirty="0">
                <a:latin typeface="黑体" panose="02010609060101010101" pitchFamily="2" charset="-122"/>
                <a:ea typeface="黑体" panose="02010609060101010101" pitchFamily="2" charset="-122"/>
              </a:rPr>
              <a:t>。此外，</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实施意见</a:t>
            </a:r>
            <a:r>
              <a:rPr lang="en-US" altLang="zh-CN" sz="2800" b="1"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提出目标：到</a:t>
            </a:r>
            <a:r>
              <a:rPr lang="en-US" altLang="zh-CN" sz="2800" b="1" dirty="0">
                <a:latin typeface="黑体" panose="02010609060101010101" pitchFamily="2" charset="-122"/>
                <a:ea typeface="黑体" panose="02010609060101010101" pitchFamily="2" charset="-122"/>
              </a:rPr>
              <a:t>2020</a:t>
            </a:r>
            <a:r>
              <a:rPr lang="zh-CN" altLang="en-US" sz="2800" b="1" dirty="0">
                <a:latin typeface="黑体" panose="02010609060101010101" pitchFamily="2" charset="-122"/>
                <a:ea typeface="黑体" panose="02010609060101010101" pitchFamily="2" charset="-122"/>
              </a:rPr>
              <a:t>年，实现装配式建筑占新建建筑面积的比例达到</a:t>
            </a:r>
            <a:r>
              <a:rPr lang="en-US" altLang="zh-CN" sz="2800" b="1" dirty="0">
                <a:latin typeface="黑体" panose="02010609060101010101" pitchFamily="2" charset="-122"/>
                <a:ea typeface="黑体" panose="02010609060101010101" pitchFamily="2" charset="-122"/>
              </a:rPr>
              <a:t>30%</a:t>
            </a:r>
            <a:r>
              <a:rPr lang="zh-CN" altLang="en-US" sz="2800" b="1" dirty="0">
                <a:latin typeface="黑体" panose="02010609060101010101" pitchFamily="2" charset="-122"/>
                <a:ea typeface="黑体" panose="02010609060101010101" pitchFamily="2" charset="-122"/>
              </a:rPr>
              <a:t>以上。</a:t>
            </a:r>
            <a:endParaRPr lang="zh-CN" altLang="en-US" sz="2800" b="1" dirty="0">
              <a:latin typeface="黑体" panose="02010609060101010101" pitchFamily="2" charset="-122"/>
              <a:ea typeface="黑体" panose="02010609060101010101" pitchFamily="2" charset="-122"/>
            </a:endParaRPr>
          </a:p>
          <a:p>
            <a:endParaRPr lang="zh-CN" altLang="en-US" dirty="0">
              <a:latin typeface="Calibri" panose="020F0502020204030204"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8306" name="图片 2"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98307" name="Picture 3" descr="C:\Documents and Settings\Administrator\桌面\2100095172.jpg"/>
          <p:cNvPicPr>
            <a:picLocks noChangeAspect="1"/>
          </p:cNvPicPr>
          <p:nvPr/>
        </p:nvPicPr>
        <p:blipFill>
          <a:blip r:embed="rId2"/>
          <a:stretch>
            <a:fillRect/>
          </a:stretch>
        </p:blipFill>
        <p:spPr>
          <a:xfrm>
            <a:off x="285750" y="642938"/>
            <a:ext cx="7620000" cy="5715000"/>
          </a:xfrm>
          <a:prstGeom prst="rect">
            <a:avLst/>
          </a:prstGeom>
          <a:noFill/>
          <a:ln w="9525">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9330"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99331" name="Picture 4" descr="C:\Documents and Settings\Administrator\桌面\1430051337.jpg"/>
          <p:cNvPicPr>
            <a:picLocks noChangeAspect="1"/>
          </p:cNvPicPr>
          <p:nvPr/>
        </p:nvPicPr>
        <p:blipFill>
          <a:blip r:embed="rId2"/>
          <a:stretch>
            <a:fillRect/>
          </a:stretch>
        </p:blipFill>
        <p:spPr>
          <a:xfrm>
            <a:off x="857250" y="785813"/>
            <a:ext cx="7500938" cy="5626100"/>
          </a:xfrm>
          <a:prstGeom prst="rect">
            <a:avLst/>
          </a:prstGeom>
          <a:noFill/>
          <a:ln w="9525">
            <a:no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0354"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100355" name="Picture 3" descr="C:\Documents and Settings\Administrator\桌面\1290239517.jpg"/>
          <p:cNvPicPr>
            <a:picLocks noChangeAspect="1"/>
          </p:cNvPicPr>
          <p:nvPr/>
        </p:nvPicPr>
        <p:blipFill>
          <a:blip r:embed="rId2"/>
          <a:stretch>
            <a:fillRect/>
          </a:stretch>
        </p:blipFill>
        <p:spPr>
          <a:xfrm>
            <a:off x="857250" y="785813"/>
            <a:ext cx="7620000" cy="5715000"/>
          </a:xfrm>
          <a:prstGeom prst="rect">
            <a:avLst/>
          </a:prstGeom>
          <a:noFill/>
          <a:ln w="9525">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1378"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101379" name="Picture 2" descr="C:\Documents and Settings\Administrator\桌面\7098608.jpg"/>
          <p:cNvPicPr>
            <a:picLocks noChangeAspect="1"/>
          </p:cNvPicPr>
          <p:nvPr/>
        </p:nvPicPr>
        <p:blipFill>
          <a:blip r:embed="rId2"/>
          <a:stretch>
            <a:fillRect/>
          </a:stretch>
        </p:blipFill>
        <p:spPr>
          <a:xfrm>
            <a:off x="4500563" y="857250"/>
            <a:ext cx="4086225" cy="5448300"/>
          </a:xfrm>
          <a:prstGeom prst="rect">
            <a:avLst/>
          </a:prstGeom>
          <a:noFill/>
          <a:ln w="9525">
            <a:noFill/>
          </a:ln>
        </p:spPr>
      </p:pic>
      <p:pic>
        <p:nvPicPr>
          <p:cNvPr id="101380" name="Picture 2" descr="C:\Documents and Settings\Administrator\桌面\1027679810.jpg"/>
          <p:cNvPicPr>
            <a:picLocks noChangeAspect="1"/>
          </p:cNvPicPr>
          <p:nvPr/>
        </p:nvPicPr>
        <p:blipFill>
          <a:blip r:embed="rId3"/>
          <a:stretch>
            <a:fillRect/>
          </a:stretch>
        </p:blipFill>
        <p:spPr>
          <a:xfrm>
            <a:off x="285750" y="928688"/>
            <a:ext cx="4000500" cy="5334000"/>
          </a:xfrm>
          <a:prstGeom prst="rect">
            <a:avLst/>
          </a:prstGeom>
          <a:noFill/>
          <a:ln w="9525">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402"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102403" name="Picture 2" descr="C:\Documents and Settings\Administrator\桌面\83837661.jpg"/>
          <p:cNvPicPr>
            <a:picLocks noChangeAspect="1"/>
          </p:cNvPicPr>
          <p:nvPr/>
        </p:nvPicPr>
        <p:blipFill>
          <a:blip r:embed="rId2"/>
          <a:stretch>
            <a:fillRect/>
          </a:stretch>
        </p:blipFill>
        <p:spPr>
          <a:xfrm>
            <a:off x="714375" y="785813"/>
            <a:ext cx="7620000" cy="5715000"/>
          </a:xfrm>
          <a:prstGeom prst="rect">
            <a:avLst/>
          </a:prstGeom>
          <a:noFill/>
          <a:ln w="9525">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3426"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103427" name="Picture 2" descr="C:\Documents and Settings\Administrator\桌面\834647893.jpg"/>
          <p:cNvPicPr>
            <a:picLocks noChangeAspect="1"/>
          </p:cNvPicPr>
          <p:nvPr/>
        </p:nvPicPr>
        <p:blipFill>
          <a:blip r:embed="rId2"/>
          <a:stretch>
            <a:fillRect/>
          </a:stretch>
        </p:blipFill>
        <p:spPr>
          <a:xfrm>
            <a:off x="214313" y="714375"/>
            <a:ext cx="4267200" cy="5689600"/>
          </a:xfrm>
          <a:prstGeom prst="rect">
            <a:avLst/>
          </a:prstGeom>
          <a:noFill/>
          <a:ln w="9525">
            <a:noFill/>
          </a:ln>
        </p:spPr>
      </p:pic>
      <p:pic>
        <p:nvPicPr>
          <p:cNvPr id="103428" name="Picture 2" descr="C:\Documents and Settings\Administrator\桌面\2052922606.jpg"/>
          <p:cNvPicPr>
            <a:picLocks noChangeAspect="1"/>
          </p:cNvPicPr>
          <p:nvPr/>
        </p:nvPicPr>
        <p:blipFill>
          <a:blip r:embed="rId3"/>
          <a:stretch>
            <a:fillRect/>
          </a:stretch>
        </p:blipFill>
        <p:spPr>
          <a:xfrm>
            <a:off x="4572000" y="714375"/>
            <a:ext cx="4286250" cy="5715000"/>
          </a:xfrm>
          <a:prstGeom prst="rect">
            <a:avLst/>
          </a:prstGeom>
          <a:noFill/>
          <a:ln w="9525">
            <a:noFill/>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4450"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104451" name="TextBox 6"/>
          <p:cNvSpPr txBox="1"/>
          <p:nvPr/>
        </p:nvSpPr>
        <p:spPr>
          <a:xfrm>
            <a:off x="1857375" y="2500313"/>
            <a:ext cx="8072438" cy="1662112"/>
          </a:xfrm>
          <a:prstGeom prst="rect">
            <a:avLst/>
          </a:prstGeom>
          <a:noFill/>
          <a:ln w="9525">
            <a:noFill/>
          </a:ln>
        </p:spPr>
        <p:txBody>
          <a:bodyPr>
            <a:spAutoFit/>
          </a:bodyPr>
          <a:p>
            <a:r>
              <a:rPr lang="zh-CN" altLang="en-US" sz="2800" b="1" dirty="0">
                <a:solidFill>
                  <a:srgbClr val="FF0000"/>
                </a:solidFill>
                <a:latin typeface="黑体" panose="02010609060101010101" pitchFamily="2" charset="-122"/>
                <a:ea typeface="黑体" panose="02010609060101010101" pitchFamily="2" charset="-122"/>
              </a:rPr>
              <a:t>  包头市城乡建设委员会</a:t>
            </a:r>
            <a:endParaRPr lang="en-US" altLang="zh-CN" sz="2800" b="1" dirty="0">
              <a:solidFill>
                <a:srgbClr val="FF0000"/>
              </a:solidFill>
              <a:latin typeface="黑体" panose="02010609060101010101" pitchFamily="2" charset="-122"/>
              <a:ea typeface="黑体" panose="02010609060101010101" pitchFamily="2" charset="-122"/>
            </a:endParaRPr>
          </a:p>
          <a:p>
            <a:r>
              <a:rPr lang="zh-CN" altLang="en-US" sz="2800" b="1" dirty="0">
                <a:solidFill>
                  <a:srgbClr val="FF0000"/>
                </a:solidFill>
                <a:latin typeface="黑体" panose="02010609060101010101" pitchFamily="2" charset="-122"/>
                <a:ea typeface="黑体" panose="02010609060101010101" pitchFamily="2" charset="-122"/>
              </a:rPr>
              <a:t>关于呈请市人民政府印发</a:t>
            </a:r>
            <a:r>
              <a:rPr lang="en-US" altLang="zh-CN" sz="2800" b="1" dirty="0">
                <a:solidFill>
                  <a:srgbClr val="FF0000"/>
                </a:solidFill>
                <a:latin typeface="黑体" panose="02010609060101010101" pitchFamily="2" charset="-122"/>
                <a:ea typeface="黑体" panose="02010609060101010101" pitchFamily="2" charset="-122"/>
              </a:rPr>
              <a:t>《</a:t>
            </a:r>
            <a:r>
              <a:rPr lang="zh-CN" altLang="en-US" sz="2800" b="1" dirty="0">
                <a:solidFill>
                  <a:srgbClr val="FF0000"/>
                </a:solidFill>
                <a:latin typeface="黑体" panose="02010609060101010101" pitchFamily="2" charset="-122"/>
                <a:ea typeface="黑体" panose="02010609060101010101" pitchFamily="2" charset="-122"/>
              </a:rPr>
              <a:t>包头市</a:t>
            </a:r>
            <a:endParaRPr lang="en-US" altLang="zh-CN" sz="2800" b="1" dirty="0">
              <a:solidFill>
                <a:srgbClr val="FF0000"/>
              </a:solidFill>
              <a:latin typeface="黑体" panose="02010609060101010101" pitchFamily="2" charset="-122"/>
              <a:ea typeface="黑体" panose="02010609060101010101" pitchFamily="2" charset="-122"/>
            </a:endParaRPr>
          </a:p>
          <a:p>
            <a:r>
              <a:rPr lang="zh-CN" altLang="en-US" sz="2800" b="1" dirty="0">
                <a:solidFill>
                  <a:srgbClr val="FF0000"/>
                </a:solidFill>
                <a:latin typeface="黑体" panose="02010609060101010101" pitchFamily="2" charset="-122"/>
                <a:ea typeface="黑体" panose="02010609060101010101" pitchFamily="2" charset="-122"/>
              </a:rPr>
              <a:t>发展装配式建筑实施方案</a:t>
            </a:r>
            <a:r>
              <a:rPr lang="en-US" altLang="zh-CN" sz="2800" b="1" dirty="0">
                <a:solidFill>
                  <a:srgbClr val="FF0000"/>
                </a:solidFill>
                <a:latin typeface="黑体" panose="02010609060101010101" pitchFamily="2" charset="-122"/>
                <a:ea typeface="黑体" panose="02010609060101010101" pitchFamily="2" charset="-122"/>
              </a:rPr>
              <a:t>》</a:t>
            </a:r>
            <a:r>
              <a:rPr lang="zh-CN" altLang="en-US" sz="2800" b="1" dirty="0">
                <a:solidFill>
                  <a:srgbClr val="FF0000"/>
                </a:solidFill>
                <a:latin typeface="黑体" panose="02010609060101010101" pitchFamily="2" charset="-122"/>
                <a:ea typeface="黑体" panose="02010609060101010101" pitchFamily="2" charset="-122"/>
              </a:rPr>
              <a:t>的请示</a:t>
            </a:r>
            <a:endParaRPr lang="zh-CN" altLang="en-US" sz="2800" dirty="0">
              <a:solidFill>
                <a:srgbClr val="FF0000"/>
              </a:solidFill>
              <a:latin typeface="黑体" panose="02010609060101010101" pitchFamily="2" charset="-122"/>
              <a:ea typeface="黑体" panose="02010609060101010101" pitchFamily="2" charset="-122"/>
            </a:endParaRPr>
          </a:p>
          <a:p>
            <a:endParaRPr lang="zh-CN" altLang="en-US" dirty="0">
              <a:latin typeface="Arial" panose="020B0604020202020204" pitchFamily="34"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5474"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105475" name="TextBox 3"/>
          <p:cNvSpPr txBox="1"/>
          <p:nvPr/>
        </p:nvSpPr>
        <p:spPr>
          <a:xfrm>
            <a:off x="428625" y="857250"/>
            <a:ext cx="8286750" cy="5970588"/>
          </a:xfrm>
          <a:prstGeom prst="rect">
            <a:avLst/>
          </a:prstGeom>
          <a:noFill/>
          <a:ln w="9525">
            <a:noFill/>
          </a:ln>
        </p:spPr>
        <p:txBody>
          <a:bodyPr>
            <a:spAutoFit/>
          </a:bodyPr>
          <a:p>
            <a:r>
              <a:rPr lang="zh-CN" altLang="en-US" sz="2800" dirty="0">
                <a:latin typeface="黑体" panose="02010609060101010101" pitchFamily="2" charset="-122"/>
                <a:ea typeface="黑体" panose="02010609060101010101" pitchFamily="2" charset="-122"/>
              </a:rPr>
              <a:t>市人民政府：</a:t>
            </a:r>
            <a:endParaRPr lang="zh-CN" altLang="en-US" sz="2800" dirty="0">
              <a:latin typeface="黑体" panose="02010609060101010101" pitchFamily="2" charset="-122"/>
              <a:ea typeface="黑体" panose="02010609060101010101" pitchFamily="2" charset="-122"/>
            </a:endParaRPr>
          </a:p>
          <a:p>
            <a:r>
              <a:rPr lang="zh-CN" altLang="en-US" sz="2800" dirty="0">
                <a:latin typeface="黑体" panose="02010609060101010101" pitchFamily="2" charset="-122"/>
                <a:ea typeface="黑体" panose="02010609060101010101" pitchFamily="2" charset="-122"/>
              </a:rPr>
              <a:t>装配式建筑是用预制部品部件在工地装配而成的建筑。发展装配式建筑，是建造方式的重大变革，是贯彻落实国家绿色发展理念，实现资源节约型、环境友好型、生态低碳型社会的客观要求，是推进供给侧结构性改革和新型城镇化发展的重要举措，是促进我市城乡建设模式和建筑业发展方式转型的重要途径，是推动整个内蒙古自治区绿色化发展的重要组成部分。大力发展装配式建筑，有利于节约资源能源、减少建筑垃圾和施工污染、提升劳动生产效率和质量安全水平，有利于促进建筑业与信息化工业化深度融合、培育新产业新动能、推动化解过剩产能。</a:t>
            </a:r>
            <a:endParaRPr lang="zh-CN" altLang="en-US" sz="2800" dirty="0">
              <a:latin typeface="黑体" panose="02010609060101010101" pitchFamily="2" charset="-122"/>
              <a:ea typeface="黑体" panose="02010609060101010101" pitchFamily="2" charset="-122"/>
            </a:endParaRPr>
          </a:p>
          <a:p>
            <a:endParaRPr lang="zh-CN" altLang="en-US" dirty="0">
              <a:latin typeface="Arial" panose="020B0604020202020204" pitchFamily="34"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6498"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106499" name="TextBox 3"/>
          <p:cNvSpPr txBox="1"/>
          <p:nvPr/>
        </p:nvSpPr>
        <p:spPr>
          <a:xfrm>
            <a:off x="428625" y="857250"/>
            <a:ext cx="8286750" cy="4678363"/>
          </a:xfrm>
          <a:prstGeom prst="rect">
            <a:avLst/>
          </a:prstGeom>
          <a:noFill/>
          <a:ln w="9525">
            <a:noFill/>
          </a:ln>
        </p:spPr>
        <p:txBody>
          <a:bodyPr>
            <a:spAutoFit/>
          </a:bodyPr>
          <a:p>
            <a:r>
              <a:rPr lang="zh-CN" altLang="en-US" sz="2800" dirty="0">
                <a:latin typeface="黑体" panose="02010609060101010101" pitchFamily="2" charset="-122"/>
                <a:ea typeface="黑体" panose="02010609060101010101" pitchFamily="2" charset="-122"/>
              </a:rPr>
              <a:t>近年来，我市积极发展装配式建筑，但建筑方式大多仍以现场浇筑为主，装配式建筑比例和规模化程度较低，与发展绿色建筑的有关要求以及先进建造方式相比还有很大差距。特别是近期我市申报国家装配式建筑示范市、示范基地取得成功，自治区人民政府又下发了</a:t>
            </a:r>
            <a:r>
              <a:rPr lang="en-US" altLang="zh-CN" sz="2800" dirty="0">
                <a:latin typeface="黑体" panose="02010609060101010101" pitchFamily="2" charset="-122"/>
                <a:ea typeface="黑体" panose="02010609060101010101" pitchFamily="2" charset="-122"/>
              </a:rPr>
              <a:t>《</a:t>
            </a:r>
            <a:r>
              <a:rPr lang="zh-CN" altLang="en-US" sz="2800" dirty="0">
                <a:latin typeface="黑体" panose="02010609060101010101" pitchFamily="2" charset="-122"/>
                <a:ea typeface="黑体" panose="02010609060101010101" pitchFamily="2" charset="-122"/>
              </a:rPr>
              <a:t>内蒙古自治区人民政府办公厅关于大力发展装配式建筑的实施意见</a:t>
            </a:r>
            <a:r>
              <a:rPr lang="en-US" altLang="zh-CN" sz="2800" dirty="0">
                <a:latin typeface="黑体" panose="02010609060101010101" pitchFamily="2" charset="-122"/>
                <a:ea typeface="黑体" panose="02010609060101010101" pitchFamily="2" charset="-122"/>
              </a:rPr>
              <a:t>》</a:t>
            </a:r>
            <a:r>
              <a:rPr lang="zh-CN" altLang="en-US" sz="2800" dirty="0">
                <a:latin typeface="黑体" panose="02010609060101010101" pitchFamily="2" charset="-122"/>
                <a:ea typeface="黑体" panose="02010609060101010101" pitchFamily="2" charset="-122"/>
              </a:rPr>
              <a:t>，要求各盟市人民政府要在</a:t>
            </a:r>
            <a:r>
              <a:rPr lang="en-US" altLang="zh-CN" sz="2800" dirty="0">
                <a:latin typeface="黑体" panose="02010609060101010101" pitchFamily="2" charset="-122"/>
                <a:ea typeface="黑体" panose="02010609060101010101" pitchFamily="2" charset="-122"/>
              </a:rPr>
              <a:t>2017</a:t>
            </a:r>
            <a:r>
              <a:rPr lang="zh-CN" altLang="en-US" sz="2800" dirty="0">
                <a:latin typeface="黑体" panose="02010609060101010101" pitchFamily="2" charset="-122"/>
                <a:ea typeface="黑体" panose="02010609060101010101" pitchFamily="2" charset="-122"/>
              </a:rPr>
              <a:t>年底前上报落实方案和</a:t>
            </a:r>
            <a:r>
              <a:rPr lang="en-US" altLang="zh-CN" sz="2800" dirty="0">
                <a:latin typeface="黑体" panose="02010609060101010101" pitchFamily="2" charset="-122"/>
                <a:ea typeface="黑体" panose="02010609060101010101" pitchFamily="2" charset="-122"/>
              </a:rPr>
              <a:t>2018</a:t>
            </a:r>
            <a:r>
              <a:rPr lang="zh-CN" altLang="en-US" sz="2800" dirty="0">
                <a:latin typeface="黑体" panose="02010609060101010101" pitchFamily="2" charset="-122"/>
                <a:ea typeface="黑体" panose="02010609060101010101" pitchFamily="2" charset="-122"/>
              </a:rPr>
              <a:t>年实施计划，把装配式建筑完成目标纳入盟市责任目标考核内容，并对包头市提出了高于国家标准的要求</a:t>
            </a:r>
            <a:r>
              <a:rPr lang="zh-CN" altLang="en-US" sz="2800" dirty="0">
                <a:latin typeface="Arial" panose="020B0604020202020204" pitchFamily="34" charset="0"/>
              </a:rPr>
              <a:t>。</a:t>
            </a:r>
            <a:endParaRPr lang="zh-CN" altLang="en-US" sz="2800" dirty="0">
              <a:latin typeface="Arial" panose="020B0604020202020204" pitchFamily="34" charset="0"/>
            </a:endParaRPr>
          </a:p>
          <a:p>
            <a:endParaRPr lang="zh-CN" altLang="en-US" dirty="0">
              <a:latin typeface="Arial" panose="020B0604020202020204" pitchFamily="34"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7522"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107523" name="TextBox 3"/>
          <p:cNvSpPr txBox="1"/>
          <p:nvPr/>
        </p:nvSpPr>
        <p:spPr>
          <a:xfrm>
            <a:off x="500063" y="1071563"/>
            <a:ext cx="8286750" cy="5540375"/>
          </a:xfrm>
          <a:prstGeom prst="rect">
            <a:avLst/>
          </a:prstGeom>
          <a:noFill/>
          <a:ln w="9525">
            <a:noFill/>
          </a:ln>
        </p:spPr>
        <p:txBody>
          <a:bodyPr>
            <a:spAutoFit/>
          </a:bodyPr>
          <a:p>
            <a:r>
              <a:rPr lang="zh-CN" altLang="en-US" sz="2800" dirty="0">
                <a:latin typeface="黑体" panose="02010609060101010101" pitchFamily="2" charset="-122"/>
                <a:ea typeface="黑体" panose="02010609060101010101" pitchFamily="2" charset="-122"/>
              </a:rPr>
              <a:t>为进一步贯彻落实</a:t>
            </a:r>
            <a:r>
              <a:rPr lang="en-US" altLang="zh-CN" sz="2800" dirty="0">
                <a:latin typeface="黑体" panose="02010609060101010101" pitchFamily="2" charset="-122"/>
                <a:ea typeface="黑体" panose="02010609060101010101" pitchFamily="2" charset="-122"/>
              </a:rPr>
              <a:t>《</a:t>
            </a:r>
            <a:r>
              <a:rPr lang="zh-CN" altLang="en-US" sz="2800" dirty="0">
                <a:latin typeface="黑体" panose="02010609060101010101" pitchFamily="2" charset="-122"/>
                <a:ea typeface="黑体" panose="02010609060101010101" pitchFamily="2" charset="-122"/>
              </a:rPr>
              <a:t>国务院办公厅关于大力发展装配式建筑的指导意见</a:t>
            </a:r>
            <a:r>
              <a:rPr lang="en-US" altLang="zh-CN" sz="2800" dirty="0">
                <a:latin typeface="黑体" panose="02010609060101010101" pitchFamily="2" charset="-122"/>
                <a:ea typeface="黑体" panose="02010609060101010101" pitchFamily="2" charset="-122"/>
              </a:rPr>
              <a:t>》</a:t>
            </a:r>
            <a:r>
              <a:rPr lang="zh-CN" altLang="en-US" sz="2800" dirty="0">
                <a:latin typeface="黑体" panose="02010609060101010101" pitchFamily="2" charset="-122"/>
                <a:ea typeface="黑体" panose="02010609060101010101" pitchFamily="2" charset="-122"/>
              </a:rPr>
              <a:t>（国办发</a:t>
            </a:r>
            <a:r>
              <a:rPr lang="en-US" altLang="zh-CN" sz="2800" dirty="0">
                <a:latin typeface="黑体" panose="02010609060101010101" pitchFamily="2" charset="-122"/>
                <a:ea typeface="黑体" panose="02010609060101010101" pitchFamily="2" charset="-122"/>
              </a:rPr>
              <a:t>〔2016〕71</a:t>
            </a:r>
            <a:r>
              <a:rPr lang="zh-CN" altLang="en-US" sz="2800" dirty="0">
                <a:latin typeface="黑体" panose="02010609060101010101" pitchFamily="2" charset="-122"/>
                <a:ea typeface="黑体" panose="02010609060101010101" pitchFamily="2" charset="-122"/>
              </a:rPr>
              <a:t>号）以及</a:t>
            </a:r>
            <a:r>
              <a:rPr lang="en-US" altLang="zh-CN" sz="2800" dirty="0">
                <a:latin typeface="黑体" panose="02010609060101010101" pitchFamily="2" charset="-122"/>
                <a:ea typeface="黑体" panose="02010609060101010101" pitchFamily="2" charset="-122"/>
              </a:rPr>
              <a:t>《</a:t>
            </a:r>
            <a:r>
              <a:rPr lang="zh-CN" altLang="en-US" sz="2800" dirty="0">
                <a:latin typeface="黑体" panose="02010609060101010101" pitchFamily="2" charset="-122"/>
                <a:ea typeface="黑体" panose="02010609060101010101" pitchFamily="2" charset="-122"/>
              </a:rPr>
              <a:t>内蒙古自治区人民政府办公厅关于大力发展装配式建筑的实施意见</a:t>
            </a:r>
            <a:r>
              <a:rPr lang="en-US" altLang="zh-CN" sz="2800" dirty="0">
                <a:latin typeface="黑体" panose="02010609060101010101" pitchFamily="2" charset="-122"/>
                <a:ea typeface="黑体" panose="02010609060101010101" pitchFamily="2" charset="-122"/>
              </a:rPr>
              <a:t>》</a:t>
            </a:r>
            <a:r>
              <a:rPr lang="zh-CN" altLang="en-US" sz="2800" dirty="0">
                <a:latin typeface="黑体" panose="02010609060101010101" pitchFamily="2" charset="-122"/>
                <a:ea typeface="黑体" panose="02010609060101010101" pitchFamily="2" charset="-122"/>
              </a:rPr>
              <a:t>（内政办发</a:t>
            </a:r>
            <a:r>
              <a:rPr lang="en-US" altLang="zh-CN" sz="2800" dirty="0">
                <a:latin typeface="黑体" panose="02010609060101010101" pitchFamily="2" charset="-122"/>
                <a:ea typeface="黑体" panose="02010609060101010101" pitchFamily="2" charset="-122"/>
              </a:rPr>
              <a:t>〔2017〕156</a:t>
            </a:r>
            <a:r>
              <a:rPr lang="zh-CN" altLang="en-US" sz="2800" dirty="0">
                <a:latin typeface="黑体" panose="02010609060101010101" pitchFamily="2" charset="-122"/>
                <a:ea typeface="黑体" panose="02010609060101010101" pitchFamily="2" charset="-122"/>
              </a:rPr>
              <a:t>号）精神，促进包头市装配式建筑全面发展，推动建筑产业转型升级</a:t>
            </a:r>
            <a:r>
              <a:rPr lang="en-US" altLang="zh-CN" sz="2800" dirty="0">
                <a:latin typeface="黑体" panose="02010609060101010101" pitchFamily="2" charset="-122"/>
                <a:ea typeface="黑体" panose="02010609060101010101" pitchFamily="2" charset="-122"/>
              </a:rPr>
              <a:t>,</a:t>
            </a:r>
            <a:r>
              <a:rPr lang="zh-CN" altLang="en-US" sz="2800" dirty="0">
                <a:latin typeface="黑体" panose="02010609060101010101" pitchFamily="2" charset="-122"/>
                <a:ea typeface="黑体" panose="02010609060101010101" pitchFamily="2" charset="-122"/>
              </a:rPr>
              <a:t>培育新产业新动能，推动化解过剩产能，我委结合我市实际，于</a:t>
            </a:r>
            <a:r>
              <a:rPr lang="en-US" altLang="zh-CN" sz="2800" dirty="0">
                <a:latin typeface="黑体" panose="02010609060101010101" pitchFamily="2" charset="-122"/>
                <a:ea typeface="黑体" panose="02010609060101010101" pitchFamily="2" charset="-122"/>
              </a:rPr>
              <a:t>2017</a:t>
            </a:r>
            <a:r>
              <a:rPr lang="zh-CN" altLang="en-US" sz="2800" dirty="0">
                <a:latin typeface="黑体" panose="02010609060101010101" pitchFamily="2" charset="-122"/>
                <a:ea typeface="黑体" panose="02010609060101010101" pitchFamily="2" charset="-122"/>
              </a:rPr>
              <a:t>年</a:t>
            </a:r>
            <a:r>
              <a:rPr lang="en-US" altLang="zh-CN" sz="2800" dirty="0">
                <a:latin typeface="黑体" panose="02010609060101010101" pitchFamily="2" charset="-122"/>
                <a:ea typeface="黑体" panose="02010609060101010101" pitchFamily="2" charset="-122"/>
              </a:rPr>
              <a:t>4</a:t>
            </a:r>
            <a:r>
              <a:rPr lang="zh-CN" altLang="en-US" sz="2800" dirty="0">
                <a:latin typeface="黑体" panose="02010609060101010101" pitchFamily="2" charset="-122"/>
                <a:ea typeface="黑体" panose="02010609060101010101" pitchFamily="2" charset="-122"/>
              </a:rPr>
              <a:t>月着手组织编制实施方案，在</a:t>
            </a:r>
            <a:r>
              <a:rPr lang="en-US" altLang="zh-CN" sz="2800" dirty="0">
                <a:latin typeface="黑体" panose="02010609060101010101" pitchFamily="2" charset="-122"/>
                <a:ea typeface="黑体" panose="02010609060101010101" pitchFamily="2" charset="-122"/>
              </a:rPr>
              <a:t>《</a:t>
            </a:r>
            <a:r>
              <a:rPr lang="zh-CN" altLang="en-US" sz="2800" dirty="0">
                <a:latin typeface="黑体" panose="02010609060101010101" pitchFamily="2" charset="-122"/>
                <a:ea typeface="黑体" panose="02010609060101010101" pitchFamily="2" charset="-122"/>
              </a:rPr>
              <a:t>方案</a:t>
            </a:r>
            <a:r>
              <a:rPr lang="en-US" altLang="zh-CN" sz="2800" dirty="0">
                <a:latin typeface="黑体" panose="02010609060101010101" pitchFamily="2" charset="-122"/>
                <a:ea typeface="黑体" panose="02010609060101010101" pitchFamily="2" charset="-122"/>
              </a:rPr>
              <a:t>》</a:t>
            </a:r>
            <a:r>
              <a:rPr lang="zh-CN" altLang="en-US" sz="2800" dirty="0">
                <a:latin typeface="黑体" panose="02010609060101010101" pitchFamily="2" charset="-122"/>
                <a:ea typeface="黑体" panose="02010609060101010101" pitchFamily="2" charset="-122"/>
              </a:rPr>
              <a:t>的起草中在广泛调研的基础上，结合我市申报国家装配式建筑示范城市、装配式建筑示范基地的相关要求，借鉴了国内相关城市发展装配式建筑的相关政策。</a:t>
            </a:r>
            <a:endParaRPr lang="en-US" altLang="zh-CN" sz="2800" dirty="0">
              <a:latin typeface="黑体" panose="02010609060101010101" pitchFamily="2" charset="-122"/>
              <a:ea typeface="黑体" panose="02010609060101010101" pitchFamily="2" charset="-122"/>
            </a:endParaRPr>
          </a:p>
          <a:p>
            <a:endParaRPr lang="zh-CN" altLang="en-US" sz="2800" dirty="0">
              <a:latin typeface="Arial" panose="020B0604020202020204" pitchFamily="34" charset="0"/>
            </a:endParaRPr>
          </a:p>
          <a:p>
            <a:endParaRPr lang="zh-CN" altLang="en-US" dirty="0">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6562"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66563" name="Picture 2" descr="C:\Documents and Settings\Administrator\桌面\装配式\IMG_0601.JPG"/>
          <p:cNvPicPr>
            <a:picLocks noChangeAspect="1"/>
          </p:cNvPicPr>
          <p:nvPr/>
        </p:nvPicPr>
        <p:blipFill>
          <a:blip r:embed="rId2"/>
          <a:stretch>
            <a:fillRect/>
          </a:stretch>
        </p:blipFill>
        <p:spPr>
          <a:xfrm>
            <a:off x="642938" y="714375"/>
            <a:ext cx="7715250" cy="5786438"/>
          </a:xfrm>
          <a:prstGeom prst="rect">
            <a:avLst/>
          </a:prstGeom>
          <a:noFill/>
          <a:ln w="9525">
            <a:noFill/>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8546"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108547" name="TextBox 3"/>
          <p:cNvSpPr txBox="1"/>
          <p:nvPr/>
        </p:nvSpPr>
        <p:spPr>
          <a:xfrm>
            <a:off x="500063" y="887413"/>
            <a:ext cx="8286750" cy="5970587"/>
          </a:xfrm>
          <a:prstGeom prst="rect">
            <a:avLst/>
          </a:prstGeom>
          <a:noFill/>
          <a:ln w="9525">
            <a:noFill/>
          </a:ln>
        </p:spPr>
        <p:txBody>
          <a:bodyPr>
            <a:spAutoFit/>
          </a:bodyPr>
          <a:p>
            <a:r>
              <a:rPr lang="zh-CN" altLang="en-US" sz="2800" dirty="0">
                <a:latin typeface="黑体" panose="02010609060101010101" pitchFamily="2" charset="-122"/>
                <a:ea typeface="黑体" panose="02010609060101010101" pitchFamily="2" charset="-122"/>
              </a:rPr>
              <a:t>在</a:t>
            </a:r>
            <a:r>
              <a:rPr lang="en-US" altLang="zh-CN" sz="2800" dirty="0">
                <a:latin typeface="黑体" panose="02010609060101010101" pitchFamily="2" charset="-122"/>
                <a:ea typeface="黑体" panose="02010609060101010101" pitchFamily="2" charset="-122"/>
              </a:rPr>
              <a:t>《</a:t>
            </a:r>
            <a:r>
              <a:rPr lang="zh-CN" altLang="en-US" sz="2800" dirty="0">
                <a:latin typeface="黑体" panose="02010609060101010101" pitchFamily="2" charset="-122"/>
                <a:ea typeface="黑体" panose="02010609060101010101" pitchFamily="2" charset="-122"/>
              </a:rPr>
              <a:t>方案</a:t>
            </a:r>
            <a:r>
              <a:rPr lang="en-US" altLang="zh-CN" sz="2800" dirty="0">
                <a:latin typeface="黑体" panose="02010609060101010101" pitchFamily="2" charset="-122"/>
                <a:ea typeface="黑体" panose="02010609060101010101" pitchFamily="2" charset="-122"/>
              </a:rPr>
              <a:t>》</a:t>
            </a:r>
            <a:r>
              <a:rPr lang="zh-CN" altLang="en-US" sz="2800" dirty="0">
                <a:latin typeface="黑体" panose="02010609060101010101" pitchFamily="2" charset="-122"/>
                <a:ea typeface="黑体" panose="02010609060101010101" pitchFamily="2" charset="-122"/>
              </a:rPr>
              <a:t>深化制定中听取了杭萧钢构、万郡房地产开发公司和包头市建筑设计院、包钢设计院等相关企业的意见和建议，又向各地区、相关部门征求意见，对各部门反馈的意见进行了研究整理和吸收采纳，形成了送审稿，呈请市人民政府印发。</a:t>
            </a:r>
            <a:endParaRPr lang="zh-CN" altLang="en-US" sz="2800" dirty="0">
              <a:latin typeface="黑体" panose="02010609060101010101" pitchFamily="2" charset="-122"/>
              <a:ea typeface="黑体" panose="02010609060101010101" pitchFamily="2" charset="-122"/>
            </a:endParaRPr>
          </a:p>
          <a:p>
            <a:r>
              <a:rPr lang="zh-CN" altLang="en-US" sz="2800" dirty="0">
                <a:latin typeface="黑体" panose="02010609060101010101" pitchFamily="2" charset="-122"/>
                <a:ea typeface="黑体" panose="02010609060101010101" pitchFamily="2" charset="-122"/>
              </a:rPr>
              <a:t>妥否，请批示。</a:t>
            </a:r>
            <a:endParaRPr lang="zh-CN" altLang="en-US" sz="2800" dirty="0">
              <a:latin typeface="黑体" panose="02010609060101010101" pitchFamily="2" charset="-122"/>
              <a:ea typeface="黑体" panose="02010609060101010101" pitchFamily="2" charset="-122"/>
            </a:endParaRPr>
          </a:p>
          <a:p>
            <a:r>
              <a:rPr lang="en-US" altLang="zh-CN" sz="2800" dirty="0">
                <a:latin typeface="黑体" panose="02010609060101010101" pitchFamily="2" charset="-122"/>
                <a:ea typeface="黑体" panose="02010609060101010101" pitchFamily="2" charset="-122"/>
              </a:rPr>
              <a:t> </a:t>
            </a:r>
            <a:endParaRPr lang="zh-CN" altLang="en-US" sz="2800" dirty="0">
              <a:latin typeface="黑体" panose="02010609060101010101" pitchFamily="2" charset="-122"/>
              <a:ea typeface="黑体" panose="02010609060101010101" pitchFamily="2" charset="-122"/>
            </a:endParaRPr>
          </a:p>
          <a:p>
            <a:r>
              <a:rPr lang="zh-CN" altLang="en-US" sz="2800" dirty="0">
                <a:latin typeface="黑体" panose="02010609060101010101" pitchFamily="2" charset="-122"/>
                <a:ea typeface="黑体" panose="02010609060101010101" pitchFamily="2" charset="-122"/>
              </a:rPr>
              <a:t>附件：</a:t>
            </a:r>
            <a:r>
              <a:rPr lang="en-US" altLang="zh-CN" sz="2800" dirty="0">
                <a:latin typeface="黑体" panose="02010609060101010101" pitchFamily="2" charset="-122"/>
                <a:ea typeface="黑体" panose="02010609060101010101" pitchFamily="2" charset="-122"/>
              </a:rPr>
              <a:t>《</a:t>
            </a:r>
            <a:r>
              <a:rPr lang="zh-CN" altLang="en-US" sz="2800" dirty="0">
                <a:latin typeface="黑体" panose="02010609060101010101" pitchFamily="2" charset="-122"/>
                <a:ea typeface="黑体" panose="02010609060101010101" pitchFamily="2" charset="-122"/>
              </a:rPr>
              <a:t>包头市发展装配式建筑实施方案</a:t>
            </a:r>
            <a:r>
              <a:rPr lang="en-US" altLang="zh-CN" sz="2800" dirty="0">
                <a:latin typeface="黑体" panose="02010609060101010101" pitchFamily="2" charset="-122"/>
                <a:ea typeface="黑体" panose="02010609060101010101" pitchFamily="2" charset="-122"/>
              </a:rPr>
              <a:t>》</a:t>
            </a:r>
            <a:endParaRPr lang="en-US" altLang="zh-CN" sz="2800" dirty="0">
              <a:latin typeface="黑体" panose="02010609060101010101" pitchFamily="2" charset="-122"/>
              <a:ea typeface="黑体" panose="02010609060101010101" pitchFamily="2" charset="-122"/>
            </a:endParaRPr>
          </a:p>
          <a:p>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包头市城乡建设委员会</a:t>
            </a:r>
            <a:r>
              <a:rPr lang="en-US" altLang="x-none" sz="2800" dirty="0">
                <a:latin typeface="黑体" panose="02010609060101010101" pitchFamily="2" charset="-122"/>
                <a:ea typeface="黑体" panose="02010609060101010101" pitchFamily="2" charset="-122"/>
              </a:rPr>
              <a:t>    </a:t>
            </a:r>
            <a:endParaRPr lang="zh-CN" altLang="en-US" sz="2800" dirty="0">
              <a:latin typeface="黑体" panose="02010609060101010101" pitchFamily="2" charset="-122"/>
              <a:ea typeface="黑体" panose="02010609060101010101" pitchFamily="2" charset="-122"/>
            </a:endParaRPr>
          </a:p>
          <a:p>
            <a:pPr latinLnBrk="1"/>
            <a:r>
              <a:rPr lang="en-US" altLang="zh-CN" sz="2800" dirty="0">
                <a:latin typeface="黑体" panose="02010609060101010101" pitchFamily="2" charset="-122"/>
                <a:ea typeface="黑体" panose="02010609060101010101" pitchFamily="2" charset="-122"/>
              </a:rPr>
              <a:t>2017</a:t>
            </a:r>
            <a:r>
              <a:rPr lang="zh-CN" altLang="en-US" sz="2800" dirty="0">
                <a:latin typeface="黑体" panose="02010609060101010101" pitchFamily="2" charset="-122"/>
                <a:ea typeface="黑体" panose="02010609060101010101" pitchFamily="2" charset="-122"/>
              </a:rPr>
              <a:t>年</a:t>
            </a:r>
            <a:r>
              <a:rPr lang="en-US" altLang="zh-CN" sz="2800" dirty="0">
                <a:latin typeface="黑体" panose="02010609060101010101" pitchFamily="2" charset="-122"/>
                <a:ea typeface="黑体" panose="02010609060101010101" pitchFamily="2" charset="-122"/>
              </a:rPr>
              <a:t>12</a:t>
            </a:r>
            <a:r>
              <a:rPr lang="zh-CN" altLang="en-US" sz="2800" dirty="0">
                <a:latin typeface="黑体" panose="02010609060101010101" pitchFamily="2" charset="-122"/>
                <a:ea typeface="黑体" panose="02010609060101010101" pitchFamily="2" charset="-122"/>
              </a:rPr>
              <a:t>月</a:t>
            </a:r>
            <a:r>
              <a:rPr lang="en-US" altLang="zh-CN" sz="2800" dirty="0">
                <a:latin typeface="黑体" panose="02010609060101010101" pitchFamily="2" charset="-122"/>
                <a:ea typeface="黑体" panose="02010609060101010101" pitchFamily="2" charset="-122"/>
              </a:rPr>
              <a:t>29</a:t>
            </a:r>
            <a:r>
              <a:rPr lang="zh-CN" altLang="en-US" sz="2800" dirty="0">
                <a:latin typeface="黑体" panose="02010609060101010101" pitchFamily="2" charset="-122"/>
                <a:ea typeface="黑体" panose="02010609060101010101" pitchFamily="2" charset="-122"/>
              </a:rPr>
              <a:t>日</a:t>
            </a:r>
            <a:r>
              <a:rPr lang="en-US" altLang="x-none" sz="2800" dirty="0">
                <a:latin typeface="黑体" panose="02010609060101010101" pitchFamily="2" charset="-122"/>
                <a:ea typeface="黑体" panose="02010609060101010101" pitchFamily="2" charset="-122"/>
              </a:rPr>
              <a:t>      </a:t>
            </a:r>
            <a:endParaRPr lang="zh-CN" altLang="en-US" sz="2800" dirty="0">
              <a:latin typeface="黑体" panose="02010609060101010101" pitchFamily="2" charset="-122"/>
              <a:ea typeface="黑体" panose="02010609060101010101" pitchFamily="2" charset="-122"/>
            </a:endParaRPr>
          </a:p>
          <a:p>
            <a:r>
              <a:rPr lang="en-US" altLang="x-none" sz="2800" dirty="0">
                <a:latin typeface="黑体" panose="02010609060101010101" pitchFamily="2" charset="-122"/>
                <a:ea typeface="黑体" panose="02010609060101010101" pitchFamily="2" charset="-122"/>
              </a:rPr>
              <a:t> </a:t>
            </a:r>
            <a:endParaRPr lang="en-US" altLang="x-none" sz="2800" dirty="0">
              <a:latin typeface="黑体" panose="02010609060101010101" pitchFamily="2" charset="-122"/>
              <a:ea typeface="黑体" panose="02010609060101010101" pitchFamily="2" charset="-122"/>
            </a:endParaRPr>
          </a:p>
          <a:p>
            <a:r>
              <a:rPr lang="zh-CN" altLang="en-US" sz="2800" dirty="0">
                <a:latin typeface="黑体" panose="02010609060101010101" pitchFamily="2" charset="-122"/>
                <a:ea typeface="黑体" panose="02010609060101010101" pitchFamily="2" charset="-122"/>
              </a:rPr>
              <a:t>（联系人：席宏斌</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联系电话：</a:t>
            </a:r>
            <a:r>
              <a:rPr lang="en-US" altLang="zh-CN" sz="2800" dirty="0">
                <a:latin typeface="黑体" panose="02010609060101010101" pitchFamily="2" charset="-122"/>
                <a:ea typeface="黑体" panose="02010609060101010101" pitchFamily="2" charset="-122"/>
              </a:rPr>
              <a:t>5220634</a:t>
            </a:r>
            <a:r>
              <a:rPr lang="zh-CN" altLang="en-US" sz="2800" dirty="0">
                <a:latin typeface="黑体" panose="02010609060101010101" pitchFamily="2" charset="-122"/>
                <a:ea typeface="黑体" panose="02010609060101010101" pitchFamily="2" charset="-122"/>
              </a:rPr>
              <a:t>）</a:t>
            </a:r>
            <a:endParaRPr lang="zh-CN" altLang="en-US" sz="2800" dirty="0">
              <a:latin typeface="黑体" panose="02010609060101010101" pitchFamily="2" charset="-122"/>
              <a:ea typeface="黑体" panose="02010609060101010101" pitchFamily="2" charset="-122"/>
            </a:endParaRPr>
          </a:p>
          <a:p>
            <a:endParaRPr lang="zh-CN" altLang="en-US" sz="2800" dirty="0">
              <a:latin typeface="Arial" panose="020B0604020202020204" pitchFamily="34" charset="0"/>
            </a:endParaRPr>
          </a:p>
          <a:p>
            <a:endParaRPr lang="zh-CN" altLang="en-US" dirty="0">
              <a:latin typeface="Arial" panose="020B0604020202020204" pitchFamily="34"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9570"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109571" name="TextBox 3"/>
          <p:cNvSpPr txBox="1"/>
          <p:nvPr/>
        </p:nvSpPr>
        <p:spPr>
          <a:xfrm>
            <a:off x="500063" y="887413"/>
            <a:ext cx="8286750" cy="6032500"/>
          </a:xfrm>
          <a:prstGeom prst="rect">
            <a:avLst/>
          </a:prstGeom>
          <a:noFill/>
          <a:ln w="9525">
            <a:noFill/>
          </a:ln>
        </p:spPr>
        <p:txBody>
          <a:bodyPr>
            <a:spAutoFit/>
          </a:bodyPr>
          <a:p>
            <a:r>
              <a:rPr lang="zh-CN" altLang="en-US" sz="2800" b="1" dirty="0">
                <a:solidFill>
                  <a:srgbClr val="FF0000"/>
                </a:solidFill>
                <a:latin typeface="黑体" panose="02010609060101010101" pitchFamily="2" charset="-122"/>
                <a:ea typeface="黑体" panose="02010609060101010101" pitchFamily="2" charset="-122"/>
              </a:rPr>
              <a:t>包头市发展装配式建筑实施方案</a:t>
            </a:r>
            <a:endParaRPr lang="zh-CN" altLang="en-US" sz="2800" dirty="0">
              <a:solidFill>
                <a:srgbClr val="FF0000"/>
              </a:solidFill>
              <a:latin typeface="黑体" panose="02010609060101010101" pitchFamily="2" charset="-122"/>
              <a:ea typeface="黑体" panose="02010609060101010101" pitchFamily="2" charset="-122"/>
            </a:endParaRPr>
          </a:p>
          <a:p>
            <a:r>
              <a:rPr lang="en-US" altLang="x-none" sz="2600" b="1" dirty="0">
                <a:latin typeface="黑体" panose="02010609060101010101" pitchFamily="2" charset="-122"/>
                <a:ea typeface="黑体" panose="02010609060101010101" pitchFamily="2" charset="-122"/>
              </a:rPr>
              <a:t> </a:t>
            </a:r>
            <a:r>
              <a:rPr lang="zh-CN" altLang="en-US" sz="2600" dirty="0">
                <a:latin typeface="黑体" panose="02010609060101010101" pitchFamily="2" charset="-122"/>
                <a:ea typeface="黑体" panose="02010609060101010101" pitchFamily="2" charset="-122"/>
              </a:rPr>
              <a:t>为进一步贯彻落实</a:t>
            </a:r>
            <a:r>
              <a:rPr lang="en-US" altLang="zh-CN" sz="2600" dirty="0">
                <a:latin typeface="黑体" panose="02010609060101010101" pitchFamily="2" charset="-122"/>
                <a:ea typeface="黑体" panose="02010609060101010101" pitchFamily="2" charset="-122"/>
              </a:rPr>
              <a:t>《</a:t>
            </a:r>
            <a:r>
              <a:rPr lang="zh-CN" altLang="en-US" sz="2600" dirty="0">
                <a:latin typeface="黑体" panose="02010609060101010101" pitchFamily="2" charset="-122"/>
                <a:ea typeface="黑体" panose="02010609060101010101" pitchFamily="2" charset="-122"/>
              </a:rPr>
              <a:t>国务院办公厅关于大力发展装配式建筑的指导意见</a:t>
            </a:r>
            <a:r>
              <a:rPr lang="en-US" altLang="zh-CN" sz="2600" dirty="0">
                <a:latin typeface="黑体" panose="02010609060101010101" pitchFamily="2" charset="-122"/>
                <a:ea typeface="黑体" panose="02010609060101010101" pitchFamily="2" charset="-122"/>
              </a:rPr>
              <a:t>》</a:t>
            </a:r>
            <a:r>
              <a:rPr lang="zh-CN" altLang="en-US" sz="2600" dirty="0">
                <a:latin typeface="黑体" panose="02010609060101010101" pitchFamily="2" charset="-122"/>
                <a:ea typeface="黑体" panose="02010609060101010101" pitchFamily="2" charset="-122"/>
              </a:rPr>
              <a:t>（国办发</a:t>
            </a:r>
            <a:r>
              <a:rPr lang="en-US" altLang="zh-CN" sz="2600" dirty="0">
                <a:latin typeface="黑体" panose="02010609060101010101" pitchFamily="2" charset="-122"/>
                <a:ea typeface="黑体" panose="02010609060101010101" pitchFamily="2" charset="-122"/>
              </a:rPr>
              <a:t>〔2016〕71</a:t>
            </a:r>
            <a:r>
              <a:rPr lang="zh-CN" altLang="en-US" sz="2600" dirty="0">
                <a:latin typeface="黑体" panose="02010609060101010101" pitchFamily="2" charset="-122"/>
                <a:ea typeface="黑体" panose="02010609060101010101" pitchFamily="2" charset="-122"/>
              </a:rPr>
              <a:t>号）精神，促进包头市装配式建筑全面发展，推动建筑产业转型升级</a:t>
            </a:r>
            <a:r>
              <a:rPr lang="en-US" altLang="zh-CN" sz="2600" dirty="0">
                <a:latin typeface="黑体" panose="02010609060101010101" pitchFamily="2" charset="-122"/>
                <a:ea typeface="黑体" panose="02010609060101010101" pitchFamily="2" charset="-122"/>
              </a:rPr>
              <a:t>,</a:t>
            </a:r>
            <a:r>
              <a:rPr lang="zh-CN" altLang="en-US" sz="2600" dirty="0">
                <a:latin typeface="黑体" panose="02010609060101010101" pitchFamily="2" charset="-122"/>
                <a:ea typeface="黑体" panose="02010609060101010101" pitchFamily="2" charset="-122"/>
              </a:rPr>
              <a:t>培育新产业新动能，推动化解过剩产能，按照</a:t>
            </a:r>
            <a:r>
              <a:rPr lang="en-US" altLang="zh-CN" sz="2600" dirty="0">
                <a:latin typeface="黑体" panose="02010609060101010101" pitchFamily="2" charset="-122"/>
                <a:ea typeface="黑体" panose="02010609060101010101" pitchFamily="2" charset="-122"/>
              </a:rPr>
              <a:t>《</a:t>
            </a:r>
            <a:r>
              <a:rPr lang="zh-CN" altLang="en-US" sz="2600" dirty="0">
                <a:latin typeface="黑体" panose="02010609060101010101" pitchFamily="2" charset="-122"/>
                <a:ea typeface="黑体" panose="02010609060101010101" pitchFamily="2" charset="-122"/>
              </a:rPr>
              <a:t>住房和城乡建设部关于印发</a:t>
            </a:r>
            <a:r>
              <a:rPr lang="en-US" altLang="zh-CN" sz="2600" dirty="0">
                <a:latin typeface="黑体" panose="02010609060101010101" pitchFamily="2" charset="-122"/>
                <a:ea typeface="黑体" panose="02010609060101010101" pitchFamily="2" charset="-122"/>
              </a:rPr>
              <a:t>〈“</a:t>
            </a:r>
            <a:r>
              <a:rPr lang="zh-CN" altLang="en-US" sz="2600" dirty="0">
                <a:latin typeface="黑体" panose="02010609060101010101" pitchFamily="2" charset="-122"/>
                <a:ea typeface="黑体" panose="02010609060101010101" pitchFamily="2" charset="-122"/>
              </a:rPr>
              <a:t>十三五”装配式建筑行动方案</a:t>
            </a:r>
            <a:r>
              <a:rPr lang="en-US" altLang="zh-CN" sz="2600" dirty="0">
                <a:latin typeface="黑体" panose="02010609060101010101" pitchFamily="2" charset="-122"/>
                <a:ea typeface="黑体" panose="02010609060101010101" pitchFamily="2" charset="-122"/>
              </a:rPr>
              <a:t>〉</a:t>
            </a:r>
            <a:r>
              <a:rPr lang="zh-CN" altLang="en-US" sz="2600" dirty="0">
                <a:latin typeface="黑体" panose="02010609060101010101" pitchFamily="2" charset="-122"/>
                <a:ea typeface="黑体" panose="02010609060101010101" pitchFamily="2" charset="-122"/>
              </a:rPr>
              <a:t>、</a:t>
            </a:r>
            <a:r>
              <a:rPr lang="en-US" altLang="zh-CN" sz="2600" dirty="0">
                <a:latin typeface="黑体" panose="02010609060101010101" pitchFamily="2" charset="-122"/>
                <a:ea typeface="黑体" panose="02010609060101010101" pitchFamily="2" charset="-122"/>
              </a:rPr>
              <a:t>〈</a:t>
            </a:r>
            <a:r>
              <a:rPr lang="zh-CN" altLang="en-US" sz="2600" dirty="0">
                <a:latin typeface="黑体" panose="02010609060101010101" pitchFamily="2" charset="-122"/>
                <a:ea typeface="黑体" panose="02010609060101010101" pitchFamily="2" charset="-122"/>
              </a:rPr>
              <a:t>装配式建筑示范城市管理办法</a:t>
            </a:r>
            <a:r>
              <a:rPr lang="en-US" altLang="zh-CN" sz="2600" dirty="0">
                <a:latin typeface="黑体" panose="02010609060101010101" pitchFamily="2" charset="-122"/>
                <a:ea typeface="黑体" panose="02010609060101010101" pitchFamily="2" charset="-122"/>
              </a:rPr>
              <a:t>〉</a:t>
            </a:r>
            <a:r>
              <a:rPr lang="zh-CN" altLang="en-US" sz="2600" dirty="0">
                <a:latin typeface="黑体" panose="02010609060101010101" pitchFamily="2" charset="-122"/>
                <a:ea typeface="黑体" panose="02010609060101010101" pitchFamily="2" charset="-122"/>
              </a:rPr>
              <a:t>、</a:t>
            </a:r>
            <a:r>
              <a:rPr lang="en-US" altLang="zh-CN" sz="2600" dirty="0">
                <a:latin typeface="黑体" panose="02010609060101010101" pitchFamily="2" charset="-122"/>
                <a:ea typeface="黑体" panose="02010609060101010101" pitchFamily="2" charset="-122"/>
              </a:rPr>
              <a:t>〈</a:t>
            </a:r>
            <a:r>
              <a:rPr lang="zh-CN" altLang="en-US" sz="2600" dirty="0">
                <a:latin typeface="黑体" panose="02010609060101010101" pitchFamily="2" charset="-122"/>
                <a:ea typeface="黑体" panose="02010609060101010101" pitchFamily="2" charset="-122"/>
              </a:rPr>
              <a:t>装配式建筑产业基地管理办法</a:t>
            </a:r>
            <a:r>
              <a:rPr lang="en-US" altLang="zh-CN" sz="2600" dirty="0">
                <a:latin typeface="黑体" panose="02010609060101010101" pitchFamily="2" charset="-122"/>
                <a:ea typeface="黑体" panose="02010609060101010101" pitchFamily="2" charset="-122"/>
              </a:rPr>
              <a:t>〉</a:t>
            </a:r>
            <a:r>
              <a:rPr lang="zh-CN" altLang="en-US" sz="2600" dirty="0">
                <a:latin typeface="黑体" panose="02010609060101010101" pitchFamily="2" charset="-122"/>
                <a:ea typeface="黑体" panose="02010609060101010101" pitchFamily="2" charset="-122"/>
              </a:rPr>
              <a:t>的通知</a:t>
            </a:r>
            <a:r>
              <a:rPr lang="en-US" altLang="zh-CN" sz="2600" dirty="0">
                <a:latin typeface="黑体" panose="02010609060101010101" pitchFamily="2" charset="-122"/>
                <a:ea typeface="黑体" panose="02010609060101010101" pitchFamily="2" charset="-122"/>
              </a:rPr>
              <a:t>》</a:t>
            </a:r>
            <a:r>
              <a:rPr lang="zh-CN" altLang="en-US" sz="2600" dirty="0">
                <a:latin typeface="黑体" panose="02010609060101010101" pitchFamily="2" charset="-122"/>
                <a:ea typeface="黑体" panose="02010609060101010101" pitchFamily="2" charset="-122"/>
              </a:rPr>
              <a:t>（建科</a:t>
            </a:r>
            <a:r>
              <a:rPr lang="en-US" altLang="zh-CN" sz="2600" dirty="0">
                <a:latin typeface="黑体" panose="02010609060101010101" pitchFamily="2" charset="-122"/>
                <a:ea typeface="黑体" panose="02010609060101010101" pitchFamily="2" charset="-122"/>
              </a:rPr>
              <a:t>〔2017〕77</a:t>
            </a:r>
            <a:r>
              <a:rPr lang="zh-CN" altLang="en-US" sz="2600" dirty="0">
                <a:latin typeface="黑体" panose="02010609060101010101" pitchFamily="2" charset="-122"/>
                <a:ea typeface="黑体" panose="02010609060101010101" pitchFamily="2" charset="-122"/>
              </a:rPr>
              <a:t>号）、</a:t>
            </a:r>
            <a:r>
              <a:rPr lang="en-US" altLang="zh-CN" sz="2600" dirty="0">
                <a:latin typeface="黑体" panose="02010609060101010101" pitchFamily="2" charset="-122"/>
                <a:ea typeface="黑体" panose="02010609060101010101" pitchFamily="2" charset="-122"/>
              </a:rPr>
              <a:t>《</a:t>
            </a:r>
            <a:r>
              <a:rPr lang="zh-CN" altLang="en-US" sz="2600" dirty="0">
                <a:latin typeface="黑体" panose="02010609060101010101" pitchFamily="2" charset="-122"/>
                <a:ea typeface="黑体" panose="02010609060101010101" pitchFamily="2" charset="-122"/>
              </a:rPr>
              <a:t>住房和城乡建设部办公厅关于认定第一批装配式建筑示范城市和产业基地的函</a:t>
            </a:r>
            <a:r>
              <a:rPr lang="en-US" altLang="zh-CN" sz="2600" dirty="0">
                <a:latin typeface="黑体" panose="02010609060101010101" pitchFamily="2" charset="-122"/>
                <a:ea typeface="黑体" panose="02010609060101010101" pitchFamily="2" charset="-122"/>
              </a:rPr>
              <a:t>》</a:t>
            </a:r>
            <a:r>
              <a:rPr lang="zh-CN" altLang="en-US" sz="2600" dirty="0">
                <a:latin typeface="黑体" panose="02010609060101010101" pitchFamily="2" charset="-122"/>
                <a:ea typeface="黑体" panose="02010609060101010101" pitchFamily="2" charset="-122"/>
              </a:rPr>
              <a:t>（建办科函</a:t>
            </a:r>
            <a:r>
              <a:rPr lang="en-US" altLang="zh-CN" sz="2600" dirty="0">
                <a:latin typeface="黑体" panose="02010609060101010101" pitchFamily="2" charset="-122"/>
                <a:ea typeface="黑体" panose="02010609060101010101" pitchFamily="2" charset="-122"/>
              </a:rPr>
              <a:t>〔2017〕771</a:t>
            </a:r>
            <a:r>
              <a:rPr lang="zh-CN" altLang="en-US" sz="2600" dirty="0">
                <a:latin typeface="黑体" panose="02010609060101010101" pitchFamily="2" charset="-122"/>
                <a:ea typeface="黑体" panose="02010609060101010101" pitchFamily="2" charset="-122"/>
              </a:rPr>
              <a:t>号）和</a:t>
            </a:r>
            <a:r>
              <a:rPr lang="en-US" altLang="zh-CN" sz="2600" dirty="0">
                <a:latin typeface="黑体" panose="02010609060101010101" pitchFamily="2" charset="-122"/>
                <a:ea typeface="黑体" panose="02010609060101010101" pitchFamily="2" charset="-122"/>
              </a:rPr>
              <a:t>《</a:t>
            </a:r>
            <a:r>
              <a:rPr lang="zh-CN" altLang="en-US" sz="2600" dirty="0">
                <a:latin typeface="黑体" panose="02010609060101010101" pitchFamily="2" charset="-122"/>
                <a:ea typeface="黑体" panose="02010609060101010101" pitchFamily="2" charset="-122"/>
              </a:rPr>
              <a:t>内蒙古自治区人民政府办公厅关于大力发展装配式建筑的实施意见</a:t>
            </a:r>
            <a:r>
              <a:rPr lang="en-US" altLang="zh-CN" sz="2600" dirty="0">
                <a:latin typeface="黑体" panose="02010609060101010101" pitchFamily="2" charset="-122"/>
                <a:ea typeface="黑体" panose="02010609060101010101" pitchFamily="2" charset="-122"/>
              </a:rPr>
              <a:t>》</a:t>
            </a:r>
            <a:r>
              <a:rPr lang="zh-CN" altLang="en-US" sz="2600" dirty="0">
                <a:latin typeface="黑体" panose="02010609060101010101" pitchFamily="2" charset="-122"/>
                <a:ea typeface="黑体" panose="02010609060101010101" pitchFamily="2" charset="-122"/>
              </a:rPr>
              <a:t>（内政办发</a:t>
            </a:r>
            <a:r>
              <a:rPr lang="en-US" altLang="zh-CN" sz="2600" dirty="0">
                <a:latin typeface="黑体" panose="02010609060101010101" pitchFamily="2" charset="-122"/>
                <a:ea typeface="黑体" panose="02010609060101010101" pitchFamily="2" charset="-122"/>
              </a:rPr>
              <a:t>〔2017〕156</a:t>
            </a:r>
            <a:r>
              <a:rPr lang="zh-CN" altLang="en-US" sz="2600" dirty="0">
                <a:latin typeface="黑体" panose="02010609060101010101" pitchFamily="2" charset="-122"/>
                <a:ea typeface="黑体" panose="02010609060101010101" pitchFamily="2" charset="-122"/>
              </a:rPr>
              <a:t>号）要求，结合我市实际，制定本方案。</a:t>
            </a:r>
            <a:endParaRPr lang="zh-CN" altLang="en-US" sz="2600" dirty="0">
              <a:latin typeface="黑体" panose="02010609060101010101" pitchFamily="2" charset="-122"/>
              <a:ea typeface="黑体" panose="02010609060101010101" pitchFamily="2" charset="-122"/>
            </a:endParaRPr>
          </a:p>
          <a:p>
            <a:endParaRPr lang="zh-CN" altLang="en-US" sz="2800" dirty="0">
              <a:latin typeface="Arial" panose="020B0604020202020204" pitchFamily="34" charset="0"/>
            </a:endParaRPr>
          </a:p>
          <a:p>
            <a:endParaRPr lang="zh-CN" altLang="en-US" dirty="0">
              <a:latin typeface="Arial" panose="020B0604020202020204" pitchFamily="34" charset="0"/>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0594"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110595" name="TextBox 3"/>
          <p:cNvSpPr txBox="1"/>
          <p:nvPr/>
        </p:nvSpPr>
        <p:spPr>
          <a:xfrm>
            <a:off x="500063" y="887413"/>
            <a:ext cx="8286750" cy="5540375"/>
          </a:xfrm>
          <a:prstGeom prst="rect">
            <a:avLst/>
          </a:prstGeom>
          <a:noFill/>
          <a:ln w="9525">
            <a:noFill/>
          </a:ln>
        </p:spPr>
        <p:txBody>
          <a:bodyPr>
            <a:spAutoFit/>
          </a:bodyPr>
          <a:p>
            <a:r>
              <a:rPr lang="zh-CN" altLang="en-US" sz="2800" b="1" dirty="0">
                <a:solidFill>
                  <a:srgbClr val="FF0000"/>
                </a:solidFill>
                <a:latin typeface="Arial" panose="020B0604020202020204" pitchFamily="34" charset="0"/>
              </a:rPr>
              <a:t>一、总体要求</a:t>
            </a:r>
            <a:endParaRPr lang="zh-CN" altLang="en-US" sz="2800" dirty="0">
              <a:solidFill>
                <a:srgbClr val="FF0000"/>
              </a:solidFill>
              <a:latin typeface="Arial" panose="020B0604020202020204" pitchFamily="34" charset="0"/>
            </a:endParaRPr>
          </a:p>
          <a:p>
            <a:r>
              <a:rPr lang="zh-CN" altLang="en-US" sz="2800" b="1" dirty="0">
                <a:solidFill>
                  <a:srgbClr val="FF0000"/>
                </a:solidFill>
                <a:latin typeface="Arial" panose="020B0604020202020204" pitchFamily="34" charset="0"/>
              </a:rPr>
              <a:t>（一）指导思想</a:t>
            </a:r>
            <a:endParaRPr lang="zh-CN" altLang="en-US" sz="2800" dirty="0">
              <a:solidFill>
                <a:srgbClr val="FF0000"/>
              </a:solidFill>
              <a:latin typeface="Arial" panose="020B0604020202020204" pitchFamily="34" charset="0"/>
            </a:endParaRPr>
          </a:p>
          <a:p>
            <a:r>
              <a:rPr lang="zh-CN" altLang="en-US" sz="2800" dirty="0">
                <a:latin typeface="黑体" panose="02010609060101010101" pitchFamily="2" charset="-122"/>
                <a:ea typeface="黑体" panose="02010609060101010101" pitchFamily="2" charset="-122"/>
              </a:rPr>
              <a:t>全面贯彻党的十九大精神，确定我市发展装配式建筑以“五位一体”总体布局、“四个全面”战略布局和五大发展理念为指导，以我市作为全国第一批装配式建筑示范城市为契机，依托技术创新和建设管理模式创新，以发展装配式钢结构和装配式混凝土建筑为重点，坚持标准化设计、工厂化生产、装配化建造、一体化装修、信息化管理、智能化应用，促进建筑业与信息化、工业化深度融合，促进工程建设全过程提质增效，推动我市建筑产业转型升级。</a:t>
            </a:r>
            <a:endParaRPr lang="zh-CN" altLang="en-US" sz="2800" dirty="0">
              <a:latin typeface="黑体" panose="02010609060101010101" pitchFamily="2" charset="-122"/>
              <a:ea typeface="黑体" panose="02010609060101010101" pitchFamily="2" charset="-122"/>
            </a:endParaRPr>
          </a:p>
          <a:p>
            <a:endParaRPr lang="zh-CN" altLang="en-US" sz="2800" dirty="0">
              <a:latin typeface="Arial" panose="020B0604020202020204" pitchFamily="34" charset="0"/>
            </a:endParaRPr>
          </a:p>
          <a:p>
            <a:endParaRPr lang="zh-CN" altLang="en-US" dirty="0">
              <a:latin typeface="Arial" panose="020B0604020202020204" pitchFamily="34" charset="0"/>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1618"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111619" name="TextBox 3"/>
          <p:cNvSpPr txBox="1"/>
          <p:nvPr/>
        </p:nvSpPr>
        <p:spPr>
          <a:xfrm>
            <a:off x="428625" y="825500"/>
            <a:ext cx="8286750" cy="6032500"/>
          </a:xfrm>
          <a:prstGeom prst="rect">
            <a:avLst/>
          </a:prstGeom>
          <a:noFill/>
          <a:ln w="9525">
            <a:noFill/>
          </a:ln>
        </p:spPr>
        <p:txBody>
          <a:bodyPr>
            <a:spAutoFit/>
          </a:bodyPr>
          <a:p>
            <a:r>
              <a:rPr lang="zh-CN" altLang="en-US" sz="2800" b="1" dirty="0">
                <a:solidFill>
                  <a:srgbClr val="FF0000"/>
                </a:solidFill>
                <a:latin typeface="黑体" panose="02010609060101010101" pitchFamily="2" charset="-122"/>
                <a:ea typeface="黑体" panose="02010609060101010101" pitchFamily="2" charset="-122"/>
              </a:rPr>
              <a:t>（二）基本原则</a:t>
            </a:r>
            <a:endParaRPr lang="zh-CN" altLang="en-US" sz="2800" dirty="0">
              <a:solidFill>
                <a:srgbClr val="FF0000"/>
              </a:solidFill>
              <a:latin typeface="黑体" panose="02010609060101010101" pitchFamily="2" charset="-122"/>
              <a:ea typeface="黑体" panose="02010609060101010101" pitchFamily="2" charset="-122"/>
            </a:endParaRPr>
          </a:p>
          <a:p>
            <a:r>
              <a:rPr lang="en-US" altLang="zh-CN" sz="2600" dirty="0">
                <a:latin typeface="黑体" panose="02010609060101010101" pitchFamily="2" charset="-122"/>
                <a:ea typeface="黑体" panose="02010609060101010101" pitchFamily="2" charset="-122"/>
              </a:rPr>
              <a:t>1.</a:t>
            </a:r>
            <a:r>
              <a:rPr lang="zh-CN" altLang="en-US" sz="2600" dirty="0">
                <a:latin typeface="黑体" panose="02010609060101010101" pitchFamily="2" charset="-122"/>
                <a:ea typeface="黑体" panose="02010609060101010101" pitchFamily="2" charset="-122"/>
              </a:rPr>
              <a:t>坚持政府推动、市场主导。加强政府规划、引导和服务，加大政策扶持力度，培育市场需求，建立多部门协同推进工作机制，创造良好的发展环境。以市场需求为导向，充分发挥开发、设计、生产、施工、科研等产业链在装配式建筑发展中的主体作用，推动装配式建筑在政府引导和市场机制下良性发展。</a:t>
            </a:r>
            <a:endParaRPr lang="zh-CN" altLang="en-US" sz="2600" dirty="0">
              <a:latin typeface="黑体" panose="02010609060101010101" pitchFamily="2" charset="-122"/>
              <a:ea typeface="黑体" panose="02010609060101010101" pitchFamily="2" charset="-122"/>
            </a:endParaRPr>
          </a:p>
          <a:p>
            <a:r>
              <a:rPr lang="en-US" altLang="zh-CN" sz="2600" dirty="0">
                <a:latin typeface="黑体" panose="02010609060101010101" pitchFamily="2" charset="-122"/>
                <a:ea typeface="黑体" panose="02010609060101010101" pitchFamily="2" charset="-122"/>
              </a:rPr>
              <a:t>2. </a:t>
            </a:r>
            <a:r>
              <a:rPr lang="zh-CN" altLang="en-US" sz="2600" dirty="0">
                <a:latin typeface="黑体" panose="02010609060101010101" pitchFamily="2" charset="-122"/>
                <a:ea typeface="黑体" panose="02010609060101010101" pitchFamily="2" charset="-122"/>
              </a:rPr>
              <a:t>坚持示范引领，重点突破。以工程项目为抓手，推进我市装配式建筑示范产业基地、应用范围项目建设，建成一批示范性项目，促进重点领域和优势区域率先发展，形成以点带面、局部带动整体的发展格局。完善我市装配式建筑技术标准体系和质量安全监管体系，提高我市装配式建筑整体发展水平。</a:t>
            </a:r>
            <a:endParaRPr lang="zh-CN" altLang="en-US" sz="2600" dirty="0">
              <a:latin typeface="黑体" panose="02010609060101010101" pitchFamily="2" charset="-122"/>
              <a:ea typeface="黑体" panose="02010609060101010101" pitchFamily="2" charset="-122"/>
            </a:endParaRPr>
          </a:p>
          <a:p>
            <a:endParaRPr lang="zh-CN" altLang="en-US" sz="2800" dirty="0">
              <a:latin typeface="Arial" panose="020B0604020202020204" pitchFamily="34" charset="0"/>
            </a:endParaRPr>
          </a:p>
          <a:p>
            <a:endParaRPr lang="zh-CN" altLang="en-US" dirty="0">
              <a:latin typeface="Arial" panose="020B0604020202020204" pitchFamily="34" charset="0"/>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2642"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112643" name="TextBox 3"/>
          <p:cNvSpPr txBox="1"/>
          <p:nvPr/>
        </p:nvSpPr>
        <p:spPr>
          <a:xfrm>
            <a:off x="428625" y="2000250"/>
            <a:ext cx="8286750" cy="3386138"/>
          </a:xfrm>
          <a:prstGeom prst="rect">
            <a:avLst/>
          </a:prstGeom>
          <a:noFill/>
          <a:ln w="9525">
            <a:noFill/>
          </a:ln>
        </p:spPr>
        <p:txBody>
          <a:bodyPr>
            <a:spAutoFit/>
          </a:bodyPr>
          <a:p>
            <a:r>
              <a:rPr lang="en-US" altLang="zh-CN" sz="2800" dirty="0">
                <a:latin typeface="黑体" panose="02010609060101010101" pitchFamily="2" charset="-122"/>
                <a:ea typeface="黑体" panose="02010609060101010101" pitchFamily="2" charset="-122"/>
              </a:rPr>
              <a:t>3.</a:t>
            </a:r>
            <a:r>
              <a:rPr lang="zh-CN" altLang="en-US" sz="2800" dirty="0">
                <a:latin typeface="黑体" panose="02010609060101010101" pitchFamily="2" charset="-122"/>
                <a:ea typeface="黑体" panose="02010609060101010101" pitchFamily="2" charset="-122"/>
              </a:rPr>
              <a:t>坚持引进创新、协调发展。加快关键技术引进、研发和应用，鼓励企业建立装配式建筑产业技术创新联盟。注重产业发展与信息技术深度融合、与绿色建筑联动发展。通过管理、生产和企业经营方式等机制的创新，形成装配式龙头企业和部品部件专业企业协同发展的良好局面。</a:t>
            </a:r>
            <a:endParaRPr lang="zh-CN" altLang="en-US" sz="2800" dirty="0">
              <a:latin typeface="黑体" panose="02010609060101010101" pitchFamily="2" charset="-122"/>
              <a:ea typeface="黑体" panose="02010609060101010101" pitchFamily="2" charset="-122"/>
            </a:endParaRPr>
          </a:p>
          <a:p>
            <a:endParaRPr lang="zh-CN" altLang="en-US" sz="2800" dirty="0">
              <a:latin typeface="Arial" panose="020B0604020202020204" pitchFamily="34" charset="0"/>
            </a:endParaRPr>
          </a:p>
          <a:p>
            <a:endParaRPr lang="zh-CN" altLang="en-US" dirty="0">
              <a:latin typeface="Arial" panose="020B0604020202020204" pitchFamily="34" charset="0"/>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3666"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113667" name="TextBox 3"/>
          <p:cNvSpPr txBox="1"/>
          <p:nvPr/>
        </p:nvSpPr>
        <p:spPr>
          <a:xfrm>
            <a:off x="357188" y="714375"/>
            <a:ext cx="8286750" cy="6032500"/>
          </a:xfrm>
          <a:prstGeom prst="rect">
            <a:avLst/>
          </a:prstGeom>
          <a:noFill/>
          <a:ln w="9525">
            <a:noFill/>
          </a:ln>
        </p:spPr>
        <p:txBody>
          <a:bodyPr>
            <a:spAutoFit/>
          </a:bodyPr>
          <a:p>
            <a:r>
              <a:rPr lang="zh-CN" altLang="en-US" sz="2800" b="1" dirty="0">
                <a:solidFill>
                  <a:srgbClr val="FF0000"/>
                </a:solidFill>
                <a:latin typeface="黑体" panose="02010609060101010101" pitchFamily="2" charset="-122"/>
                <a:ea typeface="黑体" panose="02010609060101010101" pitchFamily="2" charset="-122"/>
              </a:rPr>
              <a:t>（三）工作目标</a:t>
            </a:r>
            <a:endParaRPr lang="zh-CN" altLang="en-US" sz="2800" dirty="0">
              <a:solidFill>
                <a:srgbClr val="FF0000"/>
              </a:solidFill>
              <a:latin typeface="黑体" panose="02010609060101010101" pitchFamily="2" charset="-122"/>
              <a:ea typeface="黑体" panose="02010609060101010101" pitchFamily="2" charset="-122"/>
            </a:endParaRPr>
          </a:p>
          <a:p>
            <a:r>
              <a:rPr lang="en-US" altLang="zh-CN" sz="2600" b="1" dirty="0">
                <a:latin typeface="黑体" panose="02010609060101010101" pitchFamily="2" charset="-122"/>
                <a:ea typeface="黑体" panose="02010609060101010101" pitchFamily="2" charset="-122"/>
              </a:rPr>
              <a:t>1.</a:t>
            </a:r>
            <a:r>
              <a:rPr lang="zh-CN" altLang="en-US" sz="2600" b="1" dirty="0">
                <a:latin typeface="黑体" panose="02010609060101010101" pitchFamily="2" charset="-122"/>
                <a:ea typeface="黑体" panose="02010609060101010101" pitchFamily="2" charset="-122"/>
              </a:rPr>
              <a:t>近期目标</a:t>
            </a:r>
            <a:r>
              <a:rPr lang="zh-CN" altLang="en-US" sz="2600" dirty="0">
                <a:latin typeface="黑体" panose="02010609060101010101" pitchFamily="2" charset="-122"/>
                <a:ea typeface="黑体" panose="02010609060101010101" pitchFamily="2" charset="-122"/>
              </a:rPr>
              <a:t>：到</a:t>
            </a:r>
            <a:r>
              <a:rPr lang="en-US" altLang="zh-CN" sz="2600" dirty="0">
                <a:latin typeface="黑体" panose="02010609060101010101" pitchFamily="2" charset="-122"/>
                <a:ea typeface="黑体" panose="02010609060101010101" pitchFamily="2" charset="-122"/>
              </a:rPr>
              <a:t>2018</a:t>
            </a:r>
            <a:r>
              <a:rPr lang="zh-CN" altLang="en-US" sz="2600" dirty="0">
                <a:latin typeface="黑体" panose="02010609060101010101" pitchFamily="2" charset="-122"/>
                <a:ea typeface="黑体" panose="02010609060101010101" pitchFamily="2" charset="-122"/>
              </a:rPr>
              <a:t>年年底，要在全市建设用地供应总量中，落实建筑面积不少于</a:t>
            </a:r>
            <a:r>
              <a:rPr lang="en-US" altLang="zh-CN" sz="2600" dirty="0">
                <a:latin typeface="黑体" panose="02010609060101010101" pitchFamily="2" charset="-122"/>
                <a:ea typeface="黑体" panose="02010609060101010101" pitchFamily="2" charset="-122"/>
              </a:rPr>
              <a:t>15%</a:t>
            </a:r>
            <a:r>
              <a:rPr lang="zh-CN" altLang="en-US" sz="2600" dirty="0">
                <a:latin typeface="黑体" panose="02010609060101010101" pitchFamily="2" charset="-122"/>
                <a:ea typeface="黑体" panose="02010609060101010101" pitchFamily="2" charset="-122"/>
              </a:rPr>
              <a:t>的装配式建筑，</a:t>
            </a:r>
            <a:r>
              <a:rPr lang="en-US" altLang="zh-CN" sz="2600" dirty="0">
                <a:latin typeface="黑体" panose="02010609060101010101" pitchFamily="2" charset="-122"/>
                <a:ea typeface="黑体" panose="02010609060101010101" pitchFamily="2" charset="-122"/>
              </a:rPr>
              <a:t>2019</a:t>
            </a:r>
            <a:r>
              <a:rPr lang="zh-CN" altLang="en-US" sz="2600" dirty="0">
                <a:latin typeface="黑体" panose="02010609060101010101" pitchFamily="2" charset="-122"/>
                <a:ea typeface="黑体" panose="02010609060101010101" pitchFamily="2" charset="-122"/>
              </a:rPr>
              <a:t>年应不少于</a:t>
            </a:r>
            <a:r>
              <a:rPr lang="en-US" altLang="zh-CN" sz="2600" dirty="0">
                <a:latin typeface="黑体" panose="02010609060101010101" pitchFamily="2" charset="-122"/>
                <a:ea typeface="黑体" panose="02010609060101010101" pitchFamily="2" charset="-122"/>
              </a:rPr>
              <a:t>20%</a:t>
            </a:r>
            <a:r>
              <a:rPr lang="zh-CN" altLang="en-US" sz="2600" dirty="0">
                <a:latin typeface="黑体" panose="02010609060101010101" pitchFamily="2" charset="-122"/>
                <a:ea typeface="黑体" panose="02010609060101010101" pitchFamily="2" charset="-122"/>
              </a:rPr>
              <a:t>，同时逐年提高全市住宅建设项目全装修率。积极扶持和培育装配式建筑产业基地，打造国家和自治区级产业基地，创建国家级装配式建筑示范城市。</a:t>
            </a:r>
            <a:endParaRPr lang="zh-CN" altLang="en-US" sz="2600" dirty="0">
              <a:latin typeface="黑体" panose="02010609060101010101" pitchFamily="2" charset="-122"/>
              <a:ea typeface="黑体" panose="02010609060101010101" pitchFamily="2" charset="-122"/>
            </a:endParaRPr>
          </a:p>
          <a:p>
            <a:r>
              <a:rPr lang="en-US" altLang="zh-CN" sz="2600" b="1" dirty="0">
                <a:latin typeface="黑体" panose="02010609060101010101" pitchFamily="2" charset="-122"/>
                <a:ea typeface="黑体" panose="02010609060101010101" pitchFamily="2" charset="-122"/>
              </a:rPr>
              <a:t>2.</a:t>
            </a:r>
            <a:r>
              <a:rPr lang="zh-CN" altLang="en-US" sz="2600" b="1" dirty="0">
                <a:latin typeface="黑体" panose="02010609060101010101" pitchFamily="2" charset="-122"/>
                <a:ea typeface="黑体" panose="02010609060101010101" pitchFamily="2" charset="-122"/>
              </a:rPr>
              <a:t>中期目标</a:t>
            </a:r>
            <a:r>
              <a:rPr lang="zh-CN" altLang="en-US" sz="2600" dirty="0">
                <a:latin typeface="黑体" panose="02010609060101010101" pitchFamily="2" charset="-122"/>
                <a:ea typeface="黑体" panose="02010609060101010101" pitchFamily="2" charset="-122"/>
              </a:rPr>
              <a:t>：到</a:t>
            </a:r>
            <a:r>
              <a:rPr lang="en-US" altLang="zh-CN" sz="2600" dirty="0">
                <a:latin typeface="黑体" panose="02010609060101010101" pitchFamily="2" charset="-122"/>
                <a:ea typeface="黑体" panose="02010609060101010101" pitchFamily="2" charset="-122"/>
              </a:rPr>
              <a:t>2020</a:t>
            </a:r>
            <a:r>
              <a:rPr lang="zh-CN" altLang="en-US" sz="2600" dirty="0">
                <a:latin typeface="黑体" panose="02010609060101010101" pitchFamily="2" charset="-122"/>
                <a:ea typeface="黑体" panose="02010609060101010101" pitchFamily="2" charset="-122"/>
              </a:rPr>
              <a:t>年，全市装配式建筑占新建建筑比例达到</a:t>
            </a:r>
            <a:r>
              <a:rPr lang="en-US" altLang="zh-CN" sz="2600" dirty="0">
                <a:latin typeface="黑体" panose="02010609060101010101" pitchFamily="2" charset="-122"/>
                <a:ea typeface="黑体" panose="02010609060101010101" pitchFamily="2" charset="-122"/>
              </a:rPr>
              <a:t>30%</a:t>
            </a:r>
            <a:r>
              <a:rPr lang="zh-CN" altLang="en-US" sz="2600" dirty="0">
                <a:latin typeface="黑体" panose="02010609060101010101" pitchFamily="2" charset="-122"/>
                <a:ea typeface="黑体" panose="02010609060101010101" pitchFamily="2" charset="-122"/>
              </a:rPr>
              <a:t>以上，应用装配化率达到</a:t>
            </a:r>
            <a:r>
              <a:rPr lang="en-US" altLang="zh-CN" sz="2600" dirty="0">
                <a:latin typeface="黑体" panose="02010609060101010101" pitchFamily="2" charset="-122"/>
                <a:ea typeface="黑体" panose="02010609060101010101" pitchFamily="2" charset="-122"/>
              </a:rPr>
              <a:t>30%</a:t>
            </a:r>
            <a:r>
              <a:rPr lang="zh-CN" altLang="en-US" sz="2600" dirty="0">
                <a:latin typeface="黑体" panose="02010609060101010101" pitchFamily="2" charset="-122"/>
                <a:ea typeface="黑体" panose="02010609060101010101" pitchFamily="2" charset="-122"/>
              </a:rPr>
              <a:t>以上，其中，政府投资工程项目装配式建筑占当年新建建筑面积的比例达到</a:t>
            </a:r>
            <a:r>
              <a:rPr lang="en-US" altLang="zh-CN" sz="2600" dirty="0">
                <a:latin typeface="黑体" panose="02010609060101010101" pitchFamily="2" charset="-122"/>
                <a:ea typeface="黑体" panose="02010609060101010101" pitchFamily="2" charset="-122"/>
              </a:rPr>
              <a:t>50%</a:t>
            </a:r>
            <a:r>
              <a:rPr lang="zh-CN" altLang="en-US" sz="2600" dirty="0">
                <a:latin typeface="黑体" panose="02010609060101010101" pitchFamily="2" charset="-122"/>
                <a:ea typeface="黑体" panose="02010609060101010101" pitchFamily="2" charset="-122"/>
              </a:rPr>
              <a:t>以上，基本形成适应装配式建筑发展的制度政策和技术保障体系，培育成熟一批设计、施工、部品部件生产规模化企业、具有现代装配建造水平的工程总承包企业以及与之相适应的专业化技能队伍。</a:t>
            </a:r>
            <a:endParaRPr lang="zh-CN" altLang="en-US" sz="2600" dirty="0">
              <a:latin typeface="黑体" panose="02010609060101010101" pitchFamily="2" charset="-122"/>
              <a:ea typeface="黑体" panose="02010609060101010101" pitchFamily="2" charset="-122"/>
            </a:endParaRPr>
          </a:p>
          <a:p>
            <a:endParaRPr lang="zh-CN" altLang="en-US" sz="2800" dirty="0">
              <a:latin typeface="Arial" panose="020B0604020202020204" pitchFamily="34" charset="0"/>
            </a:endParaRPr>
          </a:p>
          <a:p>
            <a:endParaRPr lang="zh-CN" altLang="en-US" dirty="0">
              <a:latin typeface="Arial" panose="020B0604020202020204" pitchFamily="34" charset="0"/>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4690"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114691" name="TextBox 3"/>
          <p:cNvSpPr txBox="1"/>
          <p:nvPr/>
        </p:nvSpPr>
        <p:spPr>
          <a:xfrm>
            <a:off x="428625" y="1714500"/>
            <a:ext cx="8286750" cy="4246563"/>
          </a:xfrm>
          <a:prstGeom prst="rect">
            <a:avLst/>
          </a:prstGeom>
          <a:noFill/>
          <a:ln w="9525">
            <a:noFill/>
          </a:ln>
        </p:spPr>
        <p:txBody>
          <a:bodyPr>
            <a:spAutoFit/>
          </a:bodyPr>
          <a:p>
            <a:r>
              <a:rPr lang="en-US" altLang="zh-CN" sz="2800" b="1" dirty="0">
                <a:latin typeface="黑体" panose="02010609060101010101" pitchFamily="2" charset="-122"/>
                <a:ea typeface="黑体" panose="02010609060101010101" pitchFamily="2" charset="-122"/>
              </a:rPr>
              <a:t>3.</a:t>
            </a:r>
            <a:r>
              <a:rPr lang="zh-CN" altLang="en-US" sz="2800" b="1" dirty="0">
                <a:latin typeface="黑体" panose="02010609060101010101" pitchFamily="2" charset="-122"/>
                <a:ea typeface="黑体" panose="02010609060101010101" pitchFamily="2" charset="-122"/>
              </a:rPr>
              <a:t>远期目标</a:t>
            </a:r>
            <a:r>
              <a:rPr lang="zh-CN" altLang="en-US" sz="2800" dirty="0">
                <a:latin typeface="黑体" panose="02010609060101010101" pitchFamily="2" charset="-122"/>
                <a:ea typeface="黑体" panose="02010609060101010101" pitchFamily="2" charset="-122"/>
              </a:rPr>
              <a:t>：到</a:t>
            </a:r>
            <a:r>
              <a:rPr lang="en-US" altLang="zh-CN" sz="2800" dirty="0">
                <a:latin typeface="黑体" panose="02010609060101010101" pitchFamily="2" charset="-122"/>
                <a:ea typeface="黑体" panose="02010609060101010101" pitchFamily="2" charset="-122"/>
              </a:rPr>
              <a:t>2025</a:t>
            </a:r>
            <a:r>
              <a:rPr lang="zh-CN" altLang="en-US" sz="2800" dirty="0">
                <a:latin typeface="黑体" panose="02010609060101010101" pitchFamily="2" charset="-122"/>
                <a:ea typeface="黑体" panose="02010609060101010101" pitchFamily="2" charset="-122"/>
              </a:rPr>
              <a:t>年，全市装配式建筑占新建建筑比例达到</a:t>
            </a:r>
            <a:r>
              <a:rPr lang="en-US" altLang="zh-CN" sz="2800" dirty="0">
                <a:latin typeface="黑体" panose="02010609060101010101" pitchFamily="2" charset="-122"/>
                <a:ea typeface="黑体" panose="02010609060101010101" pitchFamily="2" charset="-122"/>
              </a:rPr>
              <a:t>50%</a:t>
            </a:r>
            <a:r>
              <a:rPr lang="zh-CN" altLang="en-US" sz="2800" dirty="0">
                <a:latin typeface="黑体" panose="02010609060101010101" pitchFamily="2" charset="-122"/>
                <a:ea typeface="黑体" panose="02010609060101010101" pitchFamily="2" charset="-122"/>
              </a:rPr>
              <a:t>以上，应用装配化率达到</a:t>
            </a:r>
            <a:r>
              <a:rPr lang="en-US" altLang="zh-CN" sz="2800" dirty="0">
                <a:latin typeface="黑体" panose="02010609060101010101" pitchFamily="2" charset="-122"/>
                <a:ea typeface="黑体" panose="02010609060101010101" pitchFamily="2" charset="-122"/>
              </a:rPr>
              <a:t>50%</a:t>
            </a:r>
            <a:r>
              <a:rPr lang="zh-CN" altLang="en-US" sz="2800" dirty="0">
                <a:latin typeface="黑体" panose="02010609060101010101" pitchFamily="2" charset="-122"/>
                <a:ea typeface="黑体" panose="02010609060101010101" pitchFamily="2" charset="-122"/>
              </a:rPr>
              <a:t>以上，其中，政府投资工程项目装配式建筑占当年新建建筑面积的比例达到</a:t>
            </a:r>
            <a:r>
              <a:rPr lang="en-US" altLang="zh-CN" sz="2800" dirty="0">
                <a:latin typeface="黑体" panose="02010609060101010101" pitchFamily="2" charset="-122"/>
                <a:ea typeface="黑体" panose="02010609060101010101" pitchFamily="2" charset="-122"/>
              </a:rPr>
              <a:t>70%</a:t>
            </a:r>
            <a:r>
              <a:rPr lang="zh-CN" altLang="en-US" sz="2800" dirty="0">
                <a:latin typeface="黑体" panose="02010609060101010101" pitchFamily="2" charset="-122"/>
                <a:ea typeface="黑体" panose="02010609060101010101" pitchFamily="2" charset="-122"/>
              </a:rPr>
              <a:t>以上，装配式建筑产业集群基本形成，装配式建筑市场环境基本成熟。实现装配式成为我市建筑业主要建造方式之一，钢结构建筑、装配式混凝土建筑，规模化推广应用，形成完善的装配式建筑技术、标准规范和监管体系。</a:t>
            </a:r>
            <a:endParaRPr lang="zh-CN" altLang="en-US" sz="2800" dirty="0">
              <a:latin typeface="黑体" panose="02010609060101010101" pitchFamily="2" charset="-122"/>
              <a:ea typeface="黑体" panose="02010609060101010101" pitchFamily="2" charset="-122"/>
            </a:endParaRPr>
          </a:p>
          <a:p>
            <a:endParaRPr lang="zh-CN" altLang="en-US" sz="2800" dirty="0">
              <a:latin typeface="Arial" panose="020B0604020202020204" pitchFamily="34" charset="0"/>
            </a:endParaRPr>
          </a:p>
          <a:p>
            <a:endParaRPr lang="zh-CN" altLang="en-US" dirty="0">
              <a:latin typeface="Arial" panose="020B0604020202020204" pitchFamily="34" charset="0"/>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5714"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115715" name="TextBox 3"/>
          <p:cNvSpPr txBox="1"/>
          <p:nvPr/>
        </p:nvSpPr>
        <p:spPr>
          <a:xfrm>
            <a:off x="357188" y="714375"/>
            <a:ext cx="8286750" cy="5540375"/>
          </a:xfrm>
          <a:prstGeom prst="rect">
            <a:avLst/>
          </a:prstGeom>
          <a:noFill/>
          <a:ln w="9525">
            <a:noFill/>
          </a:ln>
        </p:spPr>
        <p:txBody>
          <a:bodyPr>
            <a:spAutoFit/>
          </a:bodyPr>
          <a:p>
            <a:r>
              <a:rPr lang="zh-CN" altLang="en-US" sz="2800" b="1" dirty="0">
                <a:solidFill>
                  <a:srgbClr val="FF0000"/>
                </a:solidFill>
                <a:latin typeface="黑体" panose="02010609060101010101" pitchFamily="2" charset="-122"/>
                <a:ea typeface="黑体" panose="02010609060101010101" pitchFamily="2" charset="-122"/>
              </a:rPr>
              <a:t>二、应用范围</a:t>
            </a:r>
            <a:endParaRPr lang="zh-CN" altLang="en-US" sz="2800" dirty="0">
              <a:solidFill>
                <a:srgbClr val="FF0000"/>
              </a:solidFill>
              <a:latin typeface="黑体" panose="02010609060101010101" pitchFamily="2" charset="-122"/>
              <a:ea typeface="黑体" panose="02010609060101010101" pitchFamily="2" charset="-122"/>
            </a:endParaRPr>
          </a:p>
          <a:p>
            <a:r>
              <a:rPr lang="zh-CN" altLang="en-US" sz="2800" dirty="0">
                <a:latin typeface="黑体" panose="02010609060101010101" pitchFamily="2" charset="-122"/>
                <a:ea typeface="黑体" panose="02010609060101010101" pitchFamily="2" charset="-122"/>
              </a:rPr>
              <a:t>本方案装配式建筑推广应用范围包括全市各类新建、改扩建项目。从本方案发布之日起，规划、国土部门在批准规划和用地手续时，要明确相应工程项目采用装配式建筑建造方式。重点包括：</a:t>
            </a:r>
            <a:endParaRPr lang="zh-CN" altLang="en-US" sz="2800" dirty="0">
              <a:latin typeface="黑体" panose="02010609060101010101" pitchFamily="2" charset="-122"/>
              <a:ea typeface="黑体" panose="02010609060101010101" pitchFamily="2" charset="-122"/>
            </a:endParaRPr>
          </a:p>
          <a:p>
            <a:r>
              <a:rPr lang="zh-CN" altLang="en-US" sz="2800" dirty="0">
                <a:latin typeface="黑体" panose="02010609060101010101" pitchFamily="2" charset="-122"/>
                <a:ea typeface="黑体" panose="02010609060101010101" pitchFamily="2" charset="-122"/>
              </a:rPr>
              <a:t>（一）政府和国有企业投资的各类保障性住房、办公楼、医院、学校、科技馆、体育馆等各类公共建筑和大型市政基础设施项目应全面采用装配式建筑。</a:t>
            </a:r>
            <a:endParaRPr lang="zh-CN" altLang="en-US" sz="2800" dirty="0">
              <a:latin typeface="黑体" panose="02010609060101010101" pitchFamily="2" charset="-122"/>
              <a:ea typeface="黑体" panose="02010609060101010101" pitchFamily="2" charset="-122"/>
            </a:endParaRPr>
          </a:p>
          <a:p>
            <a:r>
              <a:rPr lang="zh-CN" altLang="en-US" sz="2800" dirty="0">
                <a:latin typeface="黑体" panose="02010609060101010101" pitchFamily="2" charset="-122"/>
                <a:ea typeface="黑体" panose="02010609060101010101" pitchFamily="2" charset="-122"/>
              </a:rPr>
              <a:t>（二）政府投资新建的大跨度、大空间公共建筑和工业建筑尽可能采用装配式钢结构，积极稳妥地推广装配式钢结构住宅。</a:t>
            </a:r>
            <a:endParaRPr lang="zh-CN" altLang="en-US" sz="2800" dirty="0">
              <a:latin typeface="黑体" panose="02010609060101010101" pitchFamily="2" charset="-122"/>
              <a:ea typeface="黑体" panose="02010609060101010101" pitchFamily="2" charset="-122"/>
            </a:endParaRPr>
          </a:p>
          <a:p>
            <a:endParaRPr lang="zh-CN" altLang="en-US" sz="2800" dirty="0">
              <a:latin typeface="Arial" panose="020B0604020202020204" pitchFamily="34" charset="0"/>
            </a:endParaRPr>
          </a:p>
          <a:p>
            <a:endParaRPr lang="zh-CN" altLang="en-US" dirty="0">
              <a:latin typeface="Arial" panose="020B0604020202020204" pitchFamily="34" charset="0"/>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6738"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116739" name="TextBox 3"/>
          <p:cNvSpPr txBox="1"/>
          <p:nvPr/>
        </p:nvSpPr>
        <p:spPr>
          <a:xfrm>
            <a:off x="428625" y="1143000"/>
            <a:ext cx="8286750" cy="5540375"/>
          </a:xfrm>
          <a:prstGeom prst="rect">
            <a:avLst/>
          </a:prstGeom>
          <a:noFill/>
          <a:ln w="9525">
            <a:noFill/>
          </a:ln>
        </p:spPr>
        <p:txBody>
          <a:bodyPr>
            <a:spAutoFit/>
          </a:bodyPr>
          <a:p>
            <a:r>
              <a:rPr lang="zh-CN" altLang="en-US" sz="2800" dirty="0">
                <a:latin typeface="黑体" panose="02010609060101010101" pitchFamily="2" charset="-122"/>
                <a:ea typeface="黑体" panose="02010609060101010101" pitchFamily="2" charset="-122"/>
              </a:rPr>
              <a:t>（三）鼓励社会、企业投资的商品房、公共建筑、工业厂房、仓库、大型商场等优先采用装配式建筑。</a:t>
            </a:r>
            <a:r>
              <a:rPr lang="en-US" altLang="zh-CN" sz="2800" dirty="0">
                <a:latin typeface="黑体" panose="02010609060101010101" pitchFamily="2" charset="-122"/>
                <a:ea typeface="黑体" panose="02010609060101010101" pitchFamily="2" charset="-122"/>
              </a:rPr>
              <a:t>2018</a:t>
            </a:r>
            <a:r>
              <a:rPr lang="zh-CN" altLang="en-US" sz="2800" dirty="0">
                <a:latin typeface="黑体" panose="02010609060101010101" pitchFamily="2" charset="-122"/>
                <a:ea typeface="黑体" panose="02010609060101010101" pitchFamily="2" charset="-122"/>
              </a:rPr>
              <a:t>年对以招标拍卖方式取得地上建筑规模</a:t>
            </a:r>
            <a:r>
              <a:rPr lang="en-US" altLang="zh-CN" sz="2800" dirty="0">
                <a:latin typeface="黑体" panose="02010609060101010101" pitchFamily="2" charset="-122"/>
                <a:ea typeface="黑体" panose="02010609060101010101" pitchFamily="2" charset="-122"/>
              </a:rPr>
              <a:t>10</a:t>
            </a:r>
            <a:r>
              <a:rPr lang="zh-CN" altLang="en-US" sz="2800" dirty="0">
                <a:latin typeface="黑体" panose="02010609060101010101" pitchFamily="2" charset="-122"/>
                <a:ea typeface="黑体" panose="02010609060101010101" pitchFamily="2" charset="-122"/>
              </a:rPr>
              <a:t>万平方米以上的新建项目，不少于建筑规模</a:t>
            </a:r>
            <a:r>
              <a:rPr lang="en-US" altLang="zh-CN" sz="2800" dirty="0">
                <a:latin typeface="黑体" panose="02010609060101010101" pitchFamily="2" charset="-122"/>
                <a:ea typeface="黑体" panose="02010609060101010101" pitchFamily="2" charset="-122"/>
              </a:rPr>
              <a:t>15%</a:t>
            </a:r>
            <a:r>
              <a:rPr lang="zh-CN" altLang="en-US" sz="2800" dirty="0">
                <a:latin typeface="黑体" panose="02010609060101010101" pitchFamily="2" charset="-122"/>
                <a:ea typeface="黑体" panose="02010609060101010101" pitchFamily="2" charset="-122"/>
              </a:rPr>
              <a:t>的建筑采用装配式建造，以后逐年按</a:t>
            </a:r>
            <a:r>
              <a:rPr lang="en-US" altLang="zh-CN" sz="2800" dirty="0">
                <a:latin typeface="黑体" panose="02010609060101010101" pitchFamily="2" charset="-122"/>
                <a:ea typeface="黑体" panose="02010609060101010101" pitchFamily="2" charset="-122"/>
              </a:rPr>
              <a:t>5%</a:t>
            </a:r>
            <a:r>
              <a:rPr lang="zh-CN" altLang="en-US" sz="2800" dirty="0">
                <a:latin typeface="黑体" panose="02010609060101010101" pitchFamily="2" charset="-122"/>
                <a:ea typeface="黑体" panose="02010609060101010101" pitchFamily="2" charset="-122"/>
              </a:rPr>
              <a:t>比例增加。</a:t>
            </a:r>
            <a:endParaRPr lang="zh-CN" altLang="en-US" sz="2800" dirty="0">
              <a:latin typeface="黑体" panose="02010609060101010101" pitchFamily="2" charset="-122"/>
              <a:ea typeface="黑体" panose="02010609060101010101" pitchFamily="2" charset="-122"/>
            </a:endParaRPr>
          </a:p>
          <a:p>
            <a:r>
              <a:rPr lang="zh-CN" altLang="en-US" sz="2800" dirty="0">
                <a:latin typeface="黑体" panose="02010609060101010101" pitchFamily="2" charset="-122"/>
                <a:ea typeface="黑体" panose="02010609060101010101" pitchFamily="2" charset="-122"/>
              </a:rPr>
              <a:t>（四）集中建设的新农村住宅小区及农村牧区危房改造项目应优先采用装配式建筑。</a:t>
            </a:r>
            <a:endParaRPr lang="zh-CN" altLang="en-US" sz="2800" dirty="0">
              <a:latin typeface="黑体" panose="02010609060101010101" pitchFamily="2" charset="-122"/>
              <a:ea typeface="黑体" panose="02010609060101010101" pitchFamily="2" charset="-122"/>
            </a:endParaRPr>
          </a:p>
          <a:p>
            <a:r>
              <a:rPr lang="zh-CN" altLang="en-US" sz="2800" dirty="0">
                <a:latin typeface="黑体" panose="02010609060101010101" pitchFamily="2" charset="-122"/>
                <a:ea typeface="黑体" panose="02010609060101010101" pitchFamily="2" charset="-122"/>
              </a:rPr>
              <a:t>（五）拓展装配式建筑技术应用范围，在市政、交通、水利等基础设施建设中，如轨道交通、桥梁、交通枢纽、地下管廊、市政管道、检查井等项目，鼓励采用装配式建造技术。</a:t>
            </a:r>
            <a:endParaRPr lang="zh-CN" altLang="en-US" sz="2800" dirty="0">
              <a:latin typeface="黑体" panose="02010609060101010101" pitchFamily="2" charset="-122"/>
              <a:ea typeface="黑体" panose="02010609060101010101" pitchFamily="2" charset="-122"/>
            </a:endParaRPr>
          </a:p>
          <a:p>
            <a:endParaRPr lang="zh-CN" altLang="en-US" sz="2800" dirty="0">
              <a:latin typeface="Arial" panose="020B0604020202020204" pitchFamily="34" charset="0"/>
            </a:endParaRPr>
          </a:p>
          <a:p>
            <a:endParaRPr lang="zh-CN" altLang="en-US" dirty="0">
              <a:latin typeface="Arial" panose="020B0604020202020204" pitchFamily="34" charset="0"/>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7762"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117763" name="TextBox 3"/>
          <p:cNvSpPr txBox="1"/>
          <p:nvPr/>
        </p:nvSpPr>
        <p:spPr>
          <a:xfrm>
            <a:off x="428625" y="714375"/>
            <a:ext cx="8286750" cy="5970588"/>
          </a:xfrm>
          <a:prstGeom prst="rect">
            <a:avLst/>
          </a:prstGeom>
          <a:noFill/>
          <a:ln w="9525">
            <a:noFill/>
          </a:ln>
        </p:spPr>
        <p:txBody>
          <a:bodyPr>
            <a:spAutoFit/>
          </a:bodyPr>
          <a:p>
            <a:r>
              <a:rPr lang="zh-CN" altLang="en-US" sz="2800" b="1" dirty="0">
                <a:solidFill>
                  <a:srgbClr val="FF0000"/>
                </a:solidFill>
                <a:latin typeface="黑体" panose="02010609060101010101" pitchFamily="2" charset="-122"/>
                <a:ea typeface="黑体" panose="02010609060101010101" pitchFamily="2" charset="-122"/>
              </a:rPr>
              <a:t>三、重点任务</a:t>
            </a:r>
            <a:endParaRPr lang="zh-CN" altLang="en-US" sz="2800" dirty="0">
              <a:solidFill>
                <a:srgbClr val="FF0000"/>
              </a:solidFill>
              <a:latin typeface="黑体" panose="02010609060101010101" pitchFamily="2" charset="-122"/>
              <a:ea typeface="黑体" panose="02010609060101010101" pitchFamily="2" charset="-122"/>
            </a:endParaRPr>
          </a:p>
          <a:p>
            <a:r>
              <a:rPr lang="zh-CN" altLang="en-US" sz="2800" b="1" dirty="0">
                <a:solidFill>
                  <a:srgbClr val="FF0000"/>
                </a:solidFill>
                <a:latin typeface="黑体" panose="02010609060101010101" pitchFamily="2" charset="-122"/>
                <a:ea typeface="黑体" panose="02010609060101010101" pitchFamily="2" charset="-122"/>
              </a:rPr>
              <a:t>（一）制定发展规划</a:t>
            </a:r>
            <a:endParaRPr lang="zh-CN" altLang="en-US" sz="2800" dirty="0">
              <a:solidFill>
                <a:srgbClr val="FF0000"/>
              </a:solidFill>
              <a:latin typeface="黑体" panose="02010609060101010101" pitchFamily="2" charset="-122"/>
              <a:ea typeface="黑体" panose="02010609060101010101" pitchFamily="2" charset="-122"/>
            </a:endParaRPr>
          </a:p>
          <a:p>
            <a:r>
              <a:rPr lang="zh-CN" altLang="en-US" sz="2800" dirty="0">
                <a:latin typeface="黑体" panose="02010609060101010101" pitchFamily="2" charset="-122"/>
                <a:ea typeface="黑体" panose="02010609060101010101" pitchFamily="2" charset="-122"/>
              </a:rPr>
              <a:t>按照</a:t>
            </a:r>
            <a:r>
              <a:rPr lang="en-US" altLang="zh-CN" sz="2800" dirty="0">
                <a:latin typeface="黑体" panose="02010609060101010101" pitchFamily="2" charset="-122"/>
                <a:ea typeface="黑体" panose="02010609060101010101" pitchFamily="2" charset="-122"/>
              </a:rPr>
              <a:t>《</a:t>
            </a:r>
            <a:r>
              <a:rPr lang="zh-CN" altLang="en-US" sz="2800" dirty="0">
                <a:latin typeface="黑体" panose="02010609060101010101" pitchFamily="2" charset="-122"/>
                <a:ea typeface="黑体" panose="02010609060101010101" pitchFamily="2" charset="-122"/>
              </a:rPr>
              <a:t>内蒙古自治区人民政府办公厅关于大力发展装配式建筑的实施意见</a:t>
            </a:r>
            <a:r>
              <a:rPr lang="en-US" altLang="zh-CN" sz="2800" dirty="0">
                <a:latin typeface="黑体" panose="02010609060101010101" pitchFamily="2" charset="-122"/>
                <a:ea typeface="黑体" panose="02010609060101010101" pitchFamily="2" charset="-122"/>
              </a:rPr>
              <a:t>》</a:t>
            </a:r>
            <a:r>
              <a:rPr lang="zh-CN" altLang="en-US" sz="2800" dirty="0">
                <a:latin typeface="黑体" panose="02010609060101010101" pitchFamily="2" charset="-122"/>
                <a:ea typeface="黑体" panose="02010609060101010101" pitchFamily="2" charset="-122"/>
              </a:rPr>
              <a:t>（内政办发</a:t>
            </a:r>
            <a:r>
              <a:rPr lang="en-US" altLang="zh-CN" sz="2800" dirty="0">
                <a:latin typeface="黑体" panose="02010609060101010101" pitchFamily="2" charset="-122"/>
                <a:ea typeface="黑体" panose="02010609060101010101" pitchFamily="2" charset="-122"/>
              </a:rPr>
              <a:t>〔2017〕156</a:t>
            </a:r>
            <a:r>
              <a:rPr lang="zh-CN" altLang="en-US" sz="2800" dirty="0">
                <a:latin typeface="黑体" panose="02010609060101010101" pitchFamily="2" charset="-122"/>
                <a:ea typeface="黑体" panose="02010609060101010101" pitchFamily="2" charset="-122"/>
              </a:rPr>
              <a:t>号）文件要求，制定实施</a:t>
            </a:r>
            <a:r>
              <a:rPr lang="en-US" altLang="zh-CN" sz="2800" dirty="0">
                <a:latin typeface="黑体" panose="02010609060101010101" pitchFamily="2" charset="-122"/>
                <a:ea typeface="黑体" panose="02010609060101010101" pitchFamily="2" charset="-122"/>
              </a:rPr>
              <a:t>《</a:t>
            </a:r>
            <a:r>
              <a:rPr lang="zh-CN" altLang="en-US" sz="2800" dirty="0">
                <a:latin typeface="黑体" panose="02010609060101010101" pitchFamily="2" charset="-122"/>
                <a:ea typeface="黑体" panose="02010609060101010101" pitchFamily="2" charset="-122"/>
              </a:rPr>
              <a:t>包头市装配式建筑发展规划（</a:t>
            </a:r>
            <a:r>
              <a:rPr lang="en-US" altLang="zh-CN" sz="2800" dirty="0">
                <a:latin typeface="黑体" panose="02010609060101010101" pitchFamily="2" charset="-122"/>
                <a:ea typeface="黑体" panose="02010609060101010101" pitchFamily="2" charset="-122"/>
              </a:rPr>
              <a:t>2017-2025</a:t>
            </a:r>
            <a:r>
              <a:rPr lang="zh-CN" altLang="en-US" sz="2800" dirty="0">
                <a:latin typeface="黑体" panose="02010609060101010101" pitchFamily="2" charset="-122"/>
                <a:ea typeface="黑体" panose="02010609060101010101" pitchFamily="2" charset="-122"/>
              </a:rPr>
              <a:t>年）</a:t>
            </a:r>
            <a:r>
              <a:rPr lang="en-US" altLang="zh-CN" sz="2800" dirty="0">
                <a:latin typeface="黑体" panose="02010609060101010101" pitchFamily="2" charset="-122"/>
                <a:ea typeface="黑体" panose="02010609060101010101" pitchFamily="2" charset="-122"/>
              </a:rPr>
              <a:t>》</a:t>
            </a:r>
            <a:r>
              <a:rPr lang="zh-CN" altLang="en-US" sz="2800" dirty="0">
                <a:latin typeface="黑体" panose="02010609060101010101" pitchFamily="2" charset="-122"/>
                <a:ea typeface="黑体" panose="02010609060101010101" pitchFamily="2" charset="-122"/>
              </a:rPr>
              <a:t>，明确我市装配式建筑近期和中长期发展目标、主要任务和保障措施，合理布局装配式建筑产业基地，科学配置装配式建筑部品部件产能，提出建筑业企业转型升级和培育新产业新动能改革发展战略，统筹推进我市装配式建筑发展。市区（旗县）两级每年分别制定装配式建筑年度实施计划，报经市人民政府同意后组织实施。</a:t>
            </a:r>
            <a:endParaRPr lang="zh-CN" altLang="en-US" sz="2800" dirty="0">
              <a:latin typeface="黑体" panose="02010609060101010101" pitchFamily="2" charset="-122"/>
              <a:ea typeface="黑体" panose="02010609060101010101" pitchFamily="2" charset="-122"/>
            </a:endParaRPr>
          </a:p>
          <a:p>
            <a:endParaRPr lang="zh-CN" altLang="en-US" sz="2800" dirty="0">
              <a:latin typeface="Arial" panose="020B0604020202020204" pitchFamily="34" charset="0"/>
            </a:endParaRPr>
          </a:p>
          <a:p>
            <a:endParaRPr lang="zh-CN" altLang="en-US" dirty="0">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7586"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67587" name="TextBox 2"/>
          <p:cNvSpPr txBox="1"/>
          <p:nvPr/>
        </p:nvSpPr>
        <p:spPr>
          <a:xfrm>
            <a:off x="357188" y="857250"/>
            <a:ext cx="8429625" cy="5540375"/>
          </a:xfrm>
          <a:prstGeom prst="rect">
            <a:avLst/>
          </a:prstGeom>
          <a:noFill/>
          <a:ln w="9525">
            <a:noFill/>
          </a:ln>
        </p:spPr>
        <p:txBody>
          <a:bodyPr>
            <a:spAutoFit/>
          </a:bodyPr>
          <a:p>
            <a:r>
              <a:rPr lang="zh-CN" altLang="en-US" sz="2800" b="1" dirty="0">
                <a:latin typeface="Calibri" panose="020F0502020204030204" pitchFamily="34" charset="0"/>
              </a:rPr>
              <a:t>有关专家认为：“</a:t>
            </a:r>
            <a:r>
              <a:rPr lang="en-US" altLang="zh-CN" sz="2800" b="1" dirty="0">
                <a:latin typeface="Calibri" panose="020F0502020204030204" pitchFamily="34" charset="0"/>
              </a:rPr>
              <a:t>BIM</a:t>
            </a:r>
            <a:r>
              <a:rPr lang="zh-CN" altLang="en-US" sz="2800" b="1" dirty="0">
                <a:latin typeface="Calibri" panose="020F0502020204030204" pitchFamily="34" charset="0"/>
              </a:rPr>
              <a:t>与装配式建筑技术都是房地产未来的主流技术，</a:t>
            </a:r>
            <a:r>
              <a:rPr lang="en-US" altLang="zh-CN" sz="2800" b="1" dirty="0">
                <a:latin typeface="Calibri" panose="020F0502020204030204" pitchFamily="34" charset="0"/>
              </a:rPr>
              <a:t>BIM+</a:t>
            </a:r>
            <a:r>
              <a:rPr lang="zh-CN" altLang="en-US" sz="2800" b="1" dirty="0">
                <a:latin typeface="Calibri" panose="020F0502020204030204" pitchFamily="34" charset="0"/>
              </a:rPr>
              <a:t>装配式的叠加效应会给房企带来更大的收益。装配式建筑的核心是集成，</a:t>
            </a:r>
            <a:r>
              <a:rPr lang="en-US" altLang="zh-CN" sz="2800" b="1" dirty="0">
                <a:latin typeface="Calibri" panose="020F0502020204030204" pitchFamily="34" charset="0"/>
              </a:rPr>
              <a:t>BIM</a:t>
            </a:r>
            <a:r>
              <a:rPr lang="zh-CN" altLang="en-US" sz="2800" b="1" dirty="0">
                <a:latin typeface="Calibri" panose="020F0502020204030204" pitchFamily="34" charset="0"/>
              </a:rPr>
              <a:t>技术是集成的手段，串联起设计、生产、施工、装修和管理的全过程，服务于装配式建筑全生命周期。</a:t>
            </a:r>
            <a:r>
              <a:rPr lang="en-US" altLang="zh-CN" sz="2800" b="1" dirty="0">
                <a:latin typeface="Calibri" panose="020F0502020204030204" pitchFamily="34" charset="0"/>
              </a:rPr>
              <a:t>BIM</a:t>
            </a:r>
            <a:r>
              <a:rPr lang="zh-CN" altLang="en-US" sz="2800" b="1" dirty="0">
                <a:latin typeface="Calibri" panose="020F0502020204030204" pitchFamily="34" charset="0"/>
              </a:rPr>
              <a:t>技术应用为装配式建筑设计提供强有力的技术保障，避免传统的二维设计容易出现问题，实现设计三维表达，减少图纸量，有效解决专业间、预制构件间可能出现的碰撞问题。”“装配式建筑、绿色节能建筑等是未来建筑领域重点关注的项目，不过，还需要对施工人员进行系统性的培训，</a:t>
            </a:r>
            <a:r>
              <a:rPr lang="en-US" altLang="zh-CN" sz="2800" b="1" dirty="0">
                <a:latin typeface="Calibri" panose="020F0502020204030204" pitchFamily="34" charset="0"/>
              </a:rPr>
              <a:t>BIM</a:t>
            </a:r>
            <a:r>
              <a:rPr lang="zh-CN" altLang="en-US" sz="2800" b="1" dirty="0">
                <a:latin typeface="Calibri" panose="020F0502020204030204" pitchFamily="34" charset="0"/>
              </a:rPr>
              <a:t>的推广和应用也是非常不错的。”</a:t>
            </a:r>
            <a:endParaRPr lang="zh-CN" altLang="en-US" sz="2800" b="1" dirty="0">
              <a:latin typeface="Calibri" panose="020F0502020204030204" pitchFamily="34" charset="0"/>
            </a:endParaRPr>
          </a:p>
          <a:p>
            <a:endParaRPr lang="zh-CN" altLang="en-US" dirty="0">
              <a:latin typeface="Calibri" panose="020F0502020204030204" pitchFamily="34" charset="0"/>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8786"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118787" name="TextBox 3"/>
          <p:cNvSpPr txBox="1"/>
          <p:nvPr/>
        </p:nvSpPr>
        <p:spPr>
          <a:xfrm>
            <a:off x="428625" y="1357313"/>
            <a:ext cx="8286750" cy="4246562"/>
          </a:xfrm>
          <a:prstGeom prst="rect">
            <a:avLst/>
          </a:prstGeom>
          <a:noFill/>
          <a:ln w="9525">
            <a:noFill/>
          </a:ln>
        </p:spPr>
        <p:txBody>
          <a:bodyPr>
            <a:spAutoFit/>
          </a:bodyPr>
          <a:p>
            <a:r>
              <a:rPr lang="zh-CN" altLang="en-US" sz="2800" b="1" dirty="0">
                <a:solidFill>
                  <a:srgbClr val="FF0000"/>
                </a:solidFill>
                <a:latin typeface="黑体" panose="02010609060101010101" pitchFamily="2" charset="-122"/>
                <a:ea typeface="黑体" panose="02010609060101010101" pitchFamily="2" charset="-122"/>
              </a:rPr>
              <a:t>（二）创新建设管理模式</a:t>
            </a:r>
            <a:endParaRPr lang="zh-CN" altLang="en-US" sz="2800" dirty="0">
              <a:solidFill>
                <a:srgbClr val="FF0000"/>
              </a:solidFill>
              <a:latin typeface="黑体" panose="02010609060101010101" pitchFamily="2" charset="-122"/>
              <a:ea typeface="黑体" panose="02010609060101010101" pitchFamily="2" charset="-122"/>
            </a:endParaRPr>
          </a:p>
          <a:p>
            <a:r>
              <a:rPr lang="en-US" altLang="zh-CN" sz="2800" b="1" dirty="0">
                <a:solidFill>
                  <a:srgbClr val="FF0000"/>
                </a:solidFill>
                <a:latin typeface="黑体" panose="02010609060101010101" pitchFamily="2" charset="-122"/>
                <a:ea typeface="黑体" panose="02010609060101010101" pitchFamily="2" charset="-122"/>
              </a:rPr>
              <a:t>1.</a:t>
            </a:r>
            <a:r>
              <a:rPr lang="zh-CN" altLang="en-US" sz="2800" b="1" dirty="0">
                <a:solidFill>
                  <a:srgbClr val="FF0000"/>
                </a:solidFill>
                <a:latin typeface="黑体" panose="02010609060101010101" pitchFamily="2" charset="-122"/>
                <a:ea typeface="黑体" panose="02010609060101010101" pitchFamily="2" charset="-122"/>
              </a:rPr>
              <a:t>研究创新工程建设管理模式</a:t>
            </a:r>
            <a:r>
              <a:rPr lang="zh-CN" altLang="en-US" sz="2800" dirty="0">
                <a:latin typeface="黑体" panose="02010609060101010101" pitchFamily="2" charset="-122"/>
                <a:ea typeface="黑体" panose="02010609060101010101" pitchFamily="2" charset="-122"/>
              </a:rPr>
              <a:t>。加快推进装配式建筑采用工程总承包和部品部件专业化生产供应模式。健全与装配式建筑总承包相适应的发包承包、施工许可、分包管理、工程计价、施工图审查、质量安全监督、竣工验收、部品部件生产、企业资质及从业人员资格管理等环节管理制度，转变和优化管理方式方法，健全和完善管理制度措施，政府投资工程应率先采用工程总承包模式。</a:t>
            </a:r>
            <a:endParaRPr lang="zh-CN" altLang="en-US" sz="2800" dirty="0">
              <a:latin typeface="黑体" panose="02010609060101010101" pitchFamily="2" charset="-122"/>
              <a:ea typeface="黑体" panose="02010609060101010101" pitchFamily="2" charset="-122"/>
            </a:endParaRPr>
          </a:p>
          <a:p>
            <a:endParaRPr lang="zh-CN" altLang="en-US" dirty="0">
              <a:latin typeface="Arial" panose="020B0604020202020204" pitchFamily="34" charset="0"/>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9810"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119811" name="TextBox 3"/>
          <p:cNvSpPr txBox="1"/>
          <p:nvPr/>
        </p:nvSpPr>
        <p:spPr>
          <a:xfrm>
            <a:off x="428625" y="2000250"/>
            <a:ext cx="8286750" cy="2954338"/>
          </a:xfrm>
          <a:prstGeom prst="rect">
            <a:avLst/>
          </a:prstGeom>
          <a:noFill/>
          <a:ln w="9525">
            <a:noFill/>
          </a:ln>
        </p:spPr>
        <p:txBody>
          <a:bodyPr>
            <a:spAutoFit/>
          </a:bodyPr>
          <a:p>
            <a:r>
              <a:rPr lang="en-US" altLang="zh-CN" sz="2800" b="1" dirty="0">
                <a:solidFill>
                  <a:srgbClr val="FF0000"/>
                </a:solidFill>
                <a:latin typeface="黑体" panose="02010609060101010101" pitchFamily="2" charset="-122"/>
                <a:ea typeface="黑体" panose="02010609060101010101" pitchFamily="2" charset="-122"/>
              </a:rPr>
              <a:t>2.</a:t>
            </a:r>
            <a:r>
              <a:rPr lang="zh-CN" altLang="en-US" sz="2800" b="1" dirty="0">
                <a:solidFill>
                  <a:srgbClr val="FF0000"/>
                </a:solidFill>
                <a:latin typeface="黑体" panose="02010609060101010101" pitchFamily="2" charset="-122"/>
                <a:ea typeface="黑体" panose="02010609060101010101" pitchFamily="2" charset="-122"/>
              </a:rPr>
              <a:t>完善工程招投标制度</a:t>
            </a:r>
            <a:r>
              <a:rPr lang="zh-CN" altLang="en-US" sz="2800" dirty="0">
                <a:solidFill>
                  <a:srgbClr val="FF0000"/>
                </a:solidFill>
                <a:latin typeface="黑体" panose="02010609060101010101" pitchFamily="2" charset="-122"/>
                <a:ea typeface="黑体" panose="02010609060101010101" pitchFamily="2" charset="-122"/>
              </a:rPr>
              <a:t>。</a:t>
            </a:r>
            <a:r>
              <a:rPr lang="zh-CN" altLang="en-US" sz="2800" dirty="0">
                <a:latin typeface="黑体" panose="02010609060101010101" pitchFamily="2" charset="-122"/>
                <a:ea typeface="黑体" panose="02010609060101010101" pitchFamily="2" charset="-122"/>
              </a:rPr>
              <a:t>推行设计、施工、生产、设备安装和建筑装修一体化的工程总承包等一体化招标模式。国有资金投资的工程项目在招投标文件中要明确装配式建筑要求作为内容之一，可按照技术复杂类工程项目招标，采取邀请招标方式，简化招投标程序，营造良性竞争的市场环境。</a:t>
            </a:r>
            <a:endParaRPr lang="zh-CN" altLang="en-US" sz="2800" dirty="0">
              <a:latin typeface="黑体" panose="02010609060101010101" pitchFamily="2" charset="-122"/>
              <a:ea typeface="黑体" panose="02010609060101010101" pitchFamily="2" charset="-122"/>
            </a:endParaRPr>
          </a:p>
          <a:p>
            <a:endParaRPr lang="zh-CN" altLang="en-US" dirty="0">
              <a:latin typeface="Arial" panose="020B0604020202020204" pitchFamily="34" charset="0"/>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0834"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120835" name="TextBox 3"/>
          <p:cNvSpPr txBox="1"/>
          <p:nvPr/>
        </p:nvSpPr>
        <p:spPr>
          <a:xfrm>
            <a:off x="428625" y="642938"/>
            <a:ext cx="8286750" cy="5970587"/>
          </a:xfrm>
          <a:prstGeom prst="rect">
            <a:avLst/>
          </a:prstGeom>
          <a:noFill/>
          <a:ln w="9525">
            <a:noFill/>
          </a:ln>
        </p:spPr>
        <p:txBody>
          <a:bodyPr>
            <a:spAutoFit/>
          </a:bodyPr>
          <a:p>
            <a:r>
              <a:rPr lang="en-US" altLang="zh-CN" sz="2600" b="1" dirty="0">
                <a:solidFill>
                  <a:srgbClr val="FF0000"/>
                </a:solidFill>
                <a:latin typeface="黑体" panose="02010609060101010101" pitchFamily="2" charset="-122"/>
                <a:ea typeface="黑体" panose="02010609060101010101" pitchFamily="2" charset="-122"/>
              </a:rPr>
              <a:t>3.</a:t>
            </a:r>
            <a:r>
              <a:rPr lang="zh-CN" altLang="en-US" sz="2600" b="1" dirty="0">
                <a:solidFill>
                  <a:srgbClr val="FF0000"/>
                </a:solidFill>
                <a:latin typeface="黑体" panose="02010609060101010101" pitchFamily="2" charset="-122"/>
                <a:ea typeface="黑体" panose="02010609060101010101" pitchFamily="2" charset="-122"/>
              </a:rPr>
              <a:t>健全工程全过程管理制度</a:t>
            </a:r>
            <a:r>
              <a:rPr lang="zh-CN" altLang="en-US" sz="2600" dirty="0">
                <a:solidFill>
                  <a:srgbClr val="FF0000"/>
                </a:solidFill>
                <a:latin typeface="黑体" panose="02010609060101010101" pitchFamily="2" charset="-122"/>
                <a:ea typeface="黑体" panose="02010609060101010101" pitchFamily="2" charset="-122"/>
              </a:rPr>
              <a:t>。</a:t>
            </a:r>
            <a:r>
              <a:rPr lang="zh-CN" altLang="en-US" sz="2600" dirty="0">
                <a:latin typeface="黑体" panose="02010609060101010101" pitchFamily="2" charset="-122"/>
                <a:ea typeface="黑体" panose="02010609060101010101" pitchFamily="2" charset="-122"/>
              </a:rPr>
              <a:t>工程总承包企业对装配式建筑工程质量、安全、进度、造价负总责，建立健全项目实施全过程管理制度。建设和监理等相关方可采用驻厂监造等方式，加强部品部件生产质量管控。施工企业要加强施工过程质量控制和检验检测，建立完善装配施工质量保证体系，在建筑物明显部位设置永久性标牌，公示质量安全责任主体和主要责任人。部品部件生产要按照相关标准规范和设计施工要求，精细化生产所需部品部件。建设主管部门要加强对装配式建筑工程质量安全的全过程监管，创新完善与装配式建筑相适应的工程建设全过程监管机制，建立健全部品部件生产、检验检测及装配式施工分阶段验收的全过程工程质量追溯制度，加大抽查抽测力度，严肃查处违法违规行为，确保工程质量安全。</a:t>
            </a:r>
            <a:endParaRPr lang="zh-CN" altLang="en-US" sz="2600" dirty="0">
              <a:latin typeface="黑体" panose="02010609060101010101" pitchFamily="2" charset="-122"/>
              <a:ea typeface="黑体" panose="02010609060101010101" pitchFamily="2" charset="-122"/>
            </a:endParaRPr>
          </a:p>
          <a:p>
            <a:endParaRPr lang="zh-CN" altLang="en-US" dirty="0">
              <a:latin typeface="Arial" panose="020B0604020202020204" pitchFamily="34" charset="0"/>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1858"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121859" name="TextBox 3"/>
          <p:cNvSpPr txBox="1"/>
          <p:nvPr/>
        </p:nvSpPr>
        <p:spPr>
          <a:xfrm>
            <a:off x="428625" y="642938"/>
            <a:ext cx="8286750" cy="5694362"/>
          </a:xfrm>
          <a:prstGeom prst="rect">
            <a:avLst/>
          </a:prstGeom>
          <a:noFill/>
          <a:ln w="9525">
            <a:noFill/>
          </a:ln>
        </p:spPr>
        <p:txBody>
          <a:bodyPr>
            <a:spAutoFit/>
          </a:bodyPr>
          <a:p>
            <a:r>
              <a:rPr lang="zh-CN" altLang="en-US" sz="2800" b="1" dirty="0">
                <a:solidFill>
                  <a:srgbClr val="FF0000"/>
                </a:solidFill>
                <a:latin typeface="黑体" panose="02010609060101010101" pitchFamily="2" charset="-122"/>
                <a:ea typeface="黑体" panose="02010609060101010101" pitchFamily="2" charset="-122"/>
              </a:rPr>
              <a:t>（三）全面提升装配式建造水平</a:t>
            </a:r>
            <a:endParaRPr lang="zh-CN" altLang="en-US" sz="2800" dirty="0">
              <a:solidFill>
                <a:srgbClr val="FF0000"/>
              </a:solidFill>
              <a:latin typeface="黑体" panose="02010609060101010101" pitchFamily="2" charset="-122"/>
              <a:ea typeface="黑体" panose="02010609060101010101" pitchFamily="2" charset="-122"/>
            </a:endParaRPr>
          </a:p>
          <a:p>
            <a:r>
              <a:rPr lang="en-US" altLang="zh-CN" sz="2800" dirty="0">
                <a:solidFill>
                  <a:srgbClr val="FF0000"/>
                </a:solidFill>
                <a:latin typeface="黑体" panose="02010609060101010101" pitchFamily="2" charset="-122"/>
                <a:ea typeface="黑体" panose="02010609060101010101" pitchFamily="2" charset="-122"/>
              </a:rPr>
              <a:t>1.</a:t>
            </a:r>
            <a:r>
              <a:rPr lang="zh-CN" altLang="en-US" sz="2800" b="1" dirty="0">
                <a:solidFill>
                  <a:srgbClr val="FF0000"/>
                </a:solidFill>
                <a:latin typeface="黑体" panose="02010609060101010101" pitchFamily="2" charset="-122"/>
                <a:ea typeface="黑体" panose="02010609060101010101" pitchFamily="2" charset="-122"/>
              </a:rPr>
              <a:t>创新装配式建筑设计。</a:t>
            </a:r>
            <a:r>
              <a:rPr lang="zh-CN" altLang="en-US" sz="2800" dirty="0">
                <a:latin typeface="黑体" panose="02010609060101010101" pitchFamily="2" charset="-122"/>
                <a:ea typeface="黑体" panose="02010609060101010101" pitchFamily="2" charset="-122"/>
              </a:rPr>
              <a:t>设计单位要树立全新的设计理念，尽快适应建设领域传统生产方式向现代工业生产方式的转变形势，统筹建筑结构、机电设备、部品部件、装配施工、装饰装修等专业，推行装配式建筑一体化集成设计。推行通用化、模数化、标准化设计方式，应用建筑信息模型（</a:t>
            </a:r>
            <a:r>
              <a:rPr lang="en-US" altLang="zh-CN" sz="2800" dirty="0">
                <a:latin typeface="黑体" panose="02010609060101010101" pitchFamily="2" charset="-122"/>
                <a:ea typeface="黑体" panose="02010609060101010101" pitchFamily="2" charset="-122"/>
              </a:rPr>
              <a:t>BIM</a:t>
            </a:r>
            <a:r>
              <a:rPr lang="zh-CN" altLang="en-US" sz="2800" dirty="0">
                <a:latin typeface="黑体" panose="02010609060101010101" pitchFamily="2" charset="-122"/>
                <a:ea typeface="黑体" panose="02010609060101010101" pitchFamily="2" charset="-122"/>
              </a:rPr>
              <a:t>）技术，提高建筑领域各专业协同组织设计能力，加强对装配式建筑建设全过程的指导和服务。鼓励设计单位研发适合包头当地气候特点的住宅体系及配套技术，积极引进先进的设计技术和通用软件，并与科研院所、高等院校和国内先进设计单位等联合研发装配式建筑新技术。</a:t>
            </a:r>
            <a:endParaRPr lang="zh-CN" altLang="en-US" dirty="0">
              <a:latin typeface="黑体" panose="02010609060101010101" pitchFamily="2" charset="-122"/>
              <a:ea typeface="黑体" panose="02010609060101010101" pitchFamily="2" charset="-122"/>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2882"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122883" name="TextBox 3"/>
          <p:cNvSpPr txBox="1"/>
          <p:nvPr/>
        </p:nvSpPr>
        <p:spPr>
          <a:xfrm>
            <a:off x="428625" y="1143000"/>
            <a:ext cx="8286750" cy="4400550"/>
          </a:xfrm>
          <a:prstGeom prst="rect">
            <a:avLst/>
          </a:prstGeom>
          <a:noFill/>
          <a:ln w="9525">
            <a:noFill/>
          </a:ln>
        </p:spPr>
        <p:txBody>
          <a:bodyPr>
            <a:spAutoFit/>
          </a:bodyPr>
          <a:p>
            <a:r>
              <a:rPr lang="en-US" altLang="zh-CN" sz="2800" dirty="0">
                <a:solidFill>
                  <a:srgbClr val="FF0000"/>
                </a:solidFill>
                <a:latin typeface="黑体" panose="02010609060101010101" pitchFamily="2" charset="-122"/>
                <a:ea typeface="黑体" panose="02010609060101010101" pitchFamily="2" charset="-122"/>
              </a:rPr>
              <a:t>2.</a:t>
            </a:r>
            <a:r>
              <a:rPr lang="zh-CN" altLang="en-US" sz="2800" b="1" dirty="0">
                <a:solidFill>
                  <a:srgbClr val="FF0000"/>
                </a:solidFill>
                <a:latin typeface="黑体" panose="02010609060101010101" pitchFamily="2" charset="-122"/>
                <a:ea typeface="黑体" panose="02010609060101010101" pitchFamily="2" charset="-122"/>
              </a:rPr>
              <a:t>优化部品部件生产。</a:t>
            </a:r>
            <a:r>
              <a:rPr lang="zh-CN" altLang="en-US" sz="2800" dirty="0">
                <a:latin typeface="黑体" panose="02010609060101010101" pitchFamily="2" charset="-122"/>
                <a:ea typeface="黑体" panose="02010609060101010101" pitchFamily="2" charset="-122"/>
              </a:rPr>
              <a:t>培育一批技术先进、专业配套、管理规范的装配式建筑部品部件生产骨干企业。整合建筑构件、内外墙板、楼板、一体化装修材料等上下游部品部件产业链，形成适应装配式建筑发展需要的产品齐全、配套完整的产业格局。支持部品部件生产企业完善产品品种和规格，促进标准化、专业化、规模化、信息化生产，优化物流管理，合理组织配送。积极引导设备制造企业研发部品部件生产装备机具，提高自动化和柔性加工技术水平。建立质量检查验收机制，确保部品部件产品质量。</a:t>
            </a:r>
            <a:endParaRPr lang="zh-CN" altLang="en-US" sz="2800" dirty="0">
              <a:latin typeface="黑体" panose="02010609060101010101" pitchFamily="2" charset="-122"/>
              <a:ea typeface="黑体" panose="02010609060101010101" pitchFamily="2" charset="-122"/>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3906"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123907" name="TextBox 3"/>
          <p:cNvSpPr txBox="1"/>
          <p:nvPr/>
        </p:nvSpPr>
        <p:spPr>
          <a:xfrm>
            <a:off x="428625" y="1143000"/>
            <a:ext cx="8286750" cy="4832350"/>
          </a:xfrm>
          <a:prstGeom prst="rect">
            <a:avLst/>
          </a:prstGeom>
          <a:noFill/>
          <a:ln w="9525">
            <a:noFill/>
          </a:ln>
        </p:spPr>
        <p:txBody>
          <a:bodyPr>
            <a:spAutoFit/>
          </a:bodyPr>
          <a:p>
            <a:r>
              <a:rPr lang="en-US" altLang="zh-CN" sz="2800" dirty="0">
                <a:solidFill>
                  <a:srgbClr val="FF0000"/>
                </a:solidFill>
                <a:latin typeface="黑体" panose="02010609060101010101" pitchFamily="2" charset="-122"/>
                <a:ea typeface="黑体" panose="02010609060101010101" pitchFamily="2" charset="-122"/>
              </a:rPr>
              <a:t>3.</a:t>
            </a:r>
            <a:r>
              <a:rPr lang="zh-CN" altLang="en-US" sz="2800" b="1" dirty="0">
                <a:solidFill>
                  <a:srgbClr val="FF0000"/>
                </a:solidFill>
                <a:latin typeface="黑体" panose="02010609060101010101" pitchFamily="2" charset="-122"/>
                <a:ea typeface="黑体" panose="02010609060101010101" pitchFamily="2" charset="-122"/>
              </a:rPr>
              <a:t>促进施工企业转型升级。</a:t>
            </a:r>
            <a:r>
              <a:rPr lang="zh-CN" altLang="en-US" sz="2800" dirty="0">
                <a:latin typeface="黑体" panose="02010609060101010101" pitchFamily="2" charset="-122"/>
                <a:ea typeface="黑体" panose="02010609060101010101" pitchFamily="2" charset="-122"/>
              </a:rPr>
              <a:t>积极引导施工企业引进研发应用与装配式建筑施工相适应的技术、生产设备和机具，特别是加快研发应用装配式建筑关键连接技术和检测技术，提高装配式建筑施工技术水平。确保部品部件的装配式施工连接质量和建筑整体安全性能。鼓励企业创新施工组织方式，推行绿色施工，应用结构工程与分部分项工程协同施工新模式。支持施工企业总结编制和不断完善施工工法，提高施工队伍装配式施工技能，实现组织管理、技术工艺、实操技能等方面的创新和转变，打造一批具有较高装配施工技术水平的骨干企业。</a:t>
            </a:r>
            <a:endParaRPr lang="zh-CN" altLang="en-US" sz="2800" dirty="0">
              <a:latin typeface="黑体" panose="02010609060101010101" pitchFamily="2" charset="-122"/>
              <a:ea typeface="黑体" panose="02010609060101010101" pitchFamily="2" charset="-122"/>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4930"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124931" name="TextBox 3"/>
          <p:cNvSpPr txBox="1"/>
          <p:nvPr/>
        </p:nvSpPr>
        <p:spPr>
          <a:xfrm>
            <a:off x="428625" y="1143000"/>
            <a:ext cx="8286750" cy="3970338"/>
          </a:xfrm>
          <a:prstGeom prst="rect">
            <a:avLst/>
          </a:prstGeom>
          <a:noFill/>
          <a:ln w="9525">
            <a:noFill/>
          </a:ln>
        </p:spPr>
        <p:txBody>
          <a:bodyPr>
            <a:spAutoFit/>
          </a:bodyPr>
          <a:p>
            <a:r>
              <a:rPr lang="en-US" altLang="zh-CN" sz="2800" dirty="0">
                <a:solidFill>
                  <a:srgbClr val="FF0000"/>
                </a:solidFill>
                <a:latin typeface="黑体" panose="02010609060101010101" pitchFamily="2" charset="-122"/>
                <a:ea typeface="黑体" panose="02010609060101010101" pitchFamily="2" charset="-122"/>
              </a:rPr>
              <a:t>4.</a:t>
            </a:r>
            <a:r>
              <a:rPr lang="zh-CN" altLang="en-US" sz="2800" b="1" dirty="0">
                <a:solidFill>
                  <a:srgbClr val="FF0000"/>
                </a:solidFill>
                <a:latin typeface="黑体" panose="02010609060101010101" pitchFamily="2" charset="-122"/>
                <a:ea typeface="黑体" panose="02010609060101010101" pitchFamily="2" charset="-122"/>
              </a:rPr>
              <a:t>推进装配式建筑全装修。</a:t>
            </a:r>
            <a:r>
              <a:rPr lang="zh-CN" altLang="en-US" sz="2800" dirty="0">
                <a:latin typeface="黑体" panose="02010609060101010101" pitchFamily="2" charset="-122"/>
                <a:ea typeface="黑体" panose="02010609060101010101" pitchFamily="2" charset="-122"/>
              </a:rPr>
              <a:t>推进装配式建筑全装修成品交房，推行土建、安装、装修一体化设计施工，同步交付使用，避免二次装修造成的结构破坏、资源浪费和环境污染等现象。倡导菜单式全装修，满足消费者个性化需求。积极推广标准化、集成化、模块化的装修模式，发展装修部品部件生产，推广整体厨房、卫生间、预制装配式轻质隔墙板等材料、产品和设备管线集成化技术应用，加快智能产品和智慧家居的应用，提高装配化装修水平。</a:t>
            </a:r>
            <a:endParaRPr lang="zh-CN" altLang="en-US" sz="2800" dirty="0">
              <a:latin typeface="黑体" panose="02010609060101010101" pitchFamily="2" charset="-122"/>
              <a:ea typeface="黑体" panose="02010609060101010101" pitchFamily="2" charset="-122"/>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5954"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125955" name="TextBox 3"/>
          <p:cNvSpPr txBox="1"/>
          <p:nvPr/>
        </p:nvSpPr>
        <p:spPr>
          <a:xfrm>
            <a:off x="428625" y="1143000"/>
            <a:ext cx="8286750" cy="4400550"/>
          </a:xfrm>
          <a:prstGeom prst="rect">
            <a:avLst/>
          </a:prstGeom>
          <a:noFill/>
          <a:ln w="9525">
            <a:noFill/>
          </a:ln>
        </p:spPr>
        <p:txBody>
          <a:bodyPr>
            <a:spAutoFit/>
          </a:bodyPr>
          <a:p>
            <a:r>
              <a:rPr lang="en-US" altLang="zh-CN" sz="2800" dirty="0">
                <a:solidFill>
                  <a:srgbClr val="FF0000"/>
                </a:solidFill>
                <a:latin typeface="黑体" panose="02010609060101010101" pitchFamily="2" charset="-122"/>
                <a:ea typeface="黑体" panose="02010609060101010101" pitchFamily="2" charset="-122"/>
              </a:rPr>
              <a:t>5.</a:t>
            </a:r>
            <a:r>
              <a:rPr lang="zh-CN" altLang="en-US" sz="2800" b="1" dirty="0">
                <a:solidFill>
                  <a:srgbClr val="FF0000"/>
                </a:solidFill>
                <a:latin typeface="黑体" panose="02010609060101010101" pitchFamily="2" charset="-122"/>
                <a:ea typeface="黑体" panose="02010609060101010101" pitchFamily="2" charset="-122"/>
              </a:rPr>
              <a:t>引导装配式建筑低碳绿色发展</a:t>
            </a:r>
            <a:r>
              <a:rPr lang="zh-CN" altLang="en-US" sz="2800" b="1" dirty="0">
                <a:latin typeface="黑体" panose="02010609060101010101" pitchFamily="2" charset="-122"/>
                <a:ea typeface="黑体" panose="02010609060101010101" pitchFamily="2" charset="-122"/>
              </a:rPr>
              <a:t>。</a:t>
            </a:r>
            <a:r>
              <a:rPr lang="zh-CN" altLang="en-US" sz="2800" dirty="0">
                <a:latin typeface="黑体" panose="02010609060101010101" pitchFamily="2" charset="-122"/>
                <a:ea typeface="黑体" panose="02010609060101010101" pitchFamily="2" charset="-122"/>
              </a:rPr>
              <a:t>所有装配式建筑必须全面执行绿色建筑标准，并与超低能耗建筑等相结合，积极推广太阳能光热（电）、节水、节能等集成技术与装配式建筑一体化应用，鼓励建设综合示范工程。开展绿色建材评价，提高绿色建材在装配式建筑中的应用比例。开发应用品质优良、节能环保、功能良好的新型建筑材料。积极推广临时建筑、道路硬化、工地临时性设施等配套设施使用可装配、可重复使用的建材和部品部件。禁止使用不符合节能环保要求及质量性能差的建筑材料。</a:t>
            </a:r>
            <a:endParaRPr lang="zh-CN" altLang="en-US" sz="2800" dirty="0">
              <a:latin typeface="黑体" panose="02010609060101010101" pitchFamily="2" charset="-122"/>
              <a:ea typeface="黑体" panose="02010609060101010101" pitchFamily="2" charset="-122"/>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6978"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126979" name="TextBox 3"/>
          <p:cNvSpPr txBox="1"/>
          <p:nvPr/>
        </p:nvSpPr>
        <p:spPr>
          <a:xfrm>
            <a:off x="428625" y="571500"/>
            <a:ext cx="8286750" cy="6094413"/>
          </a:xfrm>
          <a:prstGeom prst="rect">
            <a:avLst/>
          </a:prstGeom>
          <a:noFill/>
          <a:ln w="9525">
            <a:noFill/>
          </a:ln>
        </p:spPr>
        <p:txBody>
          <a:bodyPr>
            <a:spAutoFit/>
          </a:bodyPr>
          <a:p>
            <a:r>
              <a:rPr lang="zh-CN" altLang="en-US" sz="2600" b="1" dirty="0">
                <a:solidFill>
                  <a:srgbClr val="FF0000"/>
                </a:solidFill>
                <a:latin typeface="黑体" panose="02010609060101010101" pitchFamily="2" charset="-122"/>
                <a:ea typeface="黑体" panose="02010609060101010101" pitchFamily="2" charset="-122"/>
              </a:rPr>
              <a:t>（四）壮大市场主体</a:t>
            </a:r>
            <a:endParaRPr lang="zh-CN" altLang="en-US" sz="2600" dirty="0">
              <a:solidFill>
                <a:srgbClr val="FF0000"/>
              </a:solidFill>
              <a:latin typeface="黑体" panose="02010609060101010101" pitchFamily="2" charset="-122"/>
              <a:ea typeface="黑体" panose="02010609060101010101" pitchFamily="2" charset="-122"/>
            </a:endParaRPr>
          </a:p>
          <a:p>
            <a:r>
              <a:rPr lang="zh-CN" altLang="en-US" sz="2600" dirty="0">
                <a:latin typeface="黑体" panose="02010609060101010101" pitchFamily="2" charset="-122"/>
                <a:ea typeface="黑体" panose="02010609060101010101" pitchFamily="2" charset="-122"/>
              </a:rPr>
              <a:t>制定扶持和鼓励政策，支持本地大型设计、施工和部品部件生产企业主动转型升级、大胆改革创新、通过调整组织架构、健全管理体系，着力打造一批具有装配式建筑工程管理、设计、施工、生产、采购能力的工程总承包企业。鼓励设计、施工、生产、开发、装修等企业共同组建装配式建筑产业创新联盟，率先在科技研发、设计施工、部品部件生产等方面取得突破，引领区域建筑产业现代化水平，促进我市建筑业可持续健康发展。按照</a:t>
            </a:r>
            <a:r>
              <a:rPr lang="en-US" altLang="zh-CN" sz="2600" dirty="0">
                <a:latin typeface="黑体" panose="02010609060101010101" pitchFamily="2" charset="-122"/>
                <a:ea typeface="黑体" panose="02010609060101010101" pitchFamily="2" charset="-122"/>
              </a:rPr>
              <a:t>《</a:t>
            </a:r>
            <a:r>
              <a:rPr lang="zh-CN" altLang="en-US" sz="2600" dirty="0">
                <a:latin typeface="黑体" panose="02010609060101010101" pitchFamily="2" charset="-122"/>
                <a:ea typeface="黑体" panose="02010609060101010101" pitchFamily="2" charset="-122"/>
              </a:rPr>
              <a:t>装配式建筑产业基地管理办法</a:t>
            </a:r>
            <a:r>
              <a:rPr lang="en-US" altLang="zh-CN" sz="2600" dirty="0">
                <a:latin typeface="黑体" panose="02010609060101010101" pitchFamily="2" charset="-122"/>
                <a:ea typeface="黑体" panose="02010609060101010101" pitchFamily="2" charset="-122"/>
              </a:rPr>
              <a:t>》</a:t>
            </a:r>
            <a:r>
              <a:rPr lang="zh-CN" altLang="en-US" sz="2600" dirty="0">
                <a:latin typeface="黑体" panose="02010609060101010101" pitchFamily="2" charset="-122"/>
                <a:ea typeface="黑体" panose="02010609060101010101" pitchFamily="2" charset="-122"/>
              </a:rPr>
              <a:t>的要求，依托龙头企业和科技研发单位，强化区域技术优势和产业竞争力，提高产业聚集度，培育和打造技术先进、专业配套、管理规范的装配式建筑产业基地。鼓励和扶持装配式建筑产业基地做大做强，不断加大研发投入，持续增强创新能力。</a:t>
            </a:r>
            <a:endParaRPr lang="zh-CN" altLang="en-US" sz="2600" dirty="0">
              <a:latin typeface="黑体" panose="02010609060101010101" pitchFamily="2" charset="-122"/>
              <a:ea typeface="黑体" panose="02010609060101010101" pitchFamily="2" charset="-122"/>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8002"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128003" name="TextBox 3"/>
          <p:cNvSpPr txBox="1"/>
          <p:nvPr/>
        </p:nvSpPr>
        <p:spPr>
          <a:xfrm>
            <a:off x="428625" y="1143000"/>
            <a:ext cx="8286750" cy="4832350"/>
          </a:xfrm>
          <a:prstGeom prst="rect">
            <a:avLst/>
          </a:prstGeom>
          <a:noFill/>
          <a:ln w="9525">
            <a:noFill/>
          </a:ln>
        </p:spPr>
        <p:txBody>
          <a:bodyPr>
            <a:spAutoFit/>
          </a:bodyPr>
          <a:p>
            <a:r>
              <a:rPr lang="zh-CN" altLang="en-US" sz="2800" b="1" dirty="0">
                <a:solidFill>
                  <a:srgbClr val="FF0000"/>
                </a:solidFill>
                <a:latin typeface="黑体" panose="02010609060101010101" pitchFamily="2" charset="-122"/>
                <a:ea typeface="黑体" panose="02010609060101010101" pitchFamily="2" charset="-122"/>
              </a:rPr>
              <a:t>（五）培育产业队伍</a:t>
            </a:r>
            <a:endParaRPr lang="zh-CN" altLang="en-US" sz="2800" dirty="0">
              <a:solidFill>
                <a:srgbClr val="FF0000"/>
              </a:solidFill>
              <a:latin typeface="黑体" panose="02010609060101010101" pitchFamily="2" charset="-122"/>
              <a:ea typeface="黑体" panose="02010609060101010101" pitchFamily="2" charset="-122"/>
            </a:endParaRPr>
          </a:p>
          <a:p>
            <a:r>
              <a:rPr lang="zh-CN" altLang="en-US" sz="2800" dirty="0">
                <a:latin typeface="黑体" panose="02010609060101010101" pitchFamily="2" charset="-122"/>
                <a:ea typeface="黑体" panose="02010609060101010101" pitchFamily="2" charset="-122"/>
              </a:rPr>
              <a:t>高度重视装配式建筑人才队伍建设，切实加强对装配式建筑质量安全监督、造价、设计、生产、施工、监理、检验检测、验收等人员的教育和培训。制定装配式建筑岗位标准和要求，加强岗位专业培训，高等院校和职业学校相关专业要增加装配式建筑教学内容，相关专业执业资格考试和继续教育要强化装配式建筑内容。加大职业技能培训资金投入，依托现有培训基地，组织农牧民工通过强化培训转型为产业技术工人。总承包企业和专业企业按照装配式建筑产业发展要求，建立专业化队伍。</a:t>
            </a:r>
            <a:endParaRPr lang="zh-CN" altLang="en-US" sz="2800" dirty="0">
              <a:latin typeface="黑体" panose="02010609060101010101" pitchFamily="2" charset="-122"/>
              <a:ea typeface="黑体" panose="0201060906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8610"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68611" name="Picture 3" descr="C:\Documents and Settings\Administrator\桌面\装配式\IMG_0604.JPG"/>
          <p:cNvPicPr>
            <a:picLocks noChangeAspect="1"/>
          </p:cNvPicPr>
          <p:nvPr/>
        </p:nvPicPr>
        <p:blipFill>
          <a:blip r:embed="rId2"/>
          <a:stretch>
            <a:fillRect/>
          </a:stretch>
        </p:blipFill>
        <p:spPr>
          <a:xfrm>
            <a:off x="571500" y="714375"/>
            <a:ext cx="7786688" cy="5840413"/>
          </a:xfrm>
          <a:prstGeom prst="rect">
            <a:avLst/>
          </a:prstGeom>
          <a:noFill/>
          <a:ln w="9525">
            <a:noFill/>
          </a:ln>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9026"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129027" name="TextBox 3"/>
          <p:cNvSpPr txBox="1"/>
          <p:nvPr/>
        </p:nvSpPr>
        <p:spPr>
          <a:xfrm>
            <a:off x="428625" y="1643063"/>
            <a:ext cx="8286750" cy="3540125"/>
          </a:xfrm>
          <a:prstGeom prst="rect">
            <a:avLst/>
          </a:prstGeom>
          <a:noFill/>
          <a:ln w="9525">
            <a:noFill/>
          </a:ln>
        </p:spPr>
        <p:txBody>
          <a:bodyPr>
            <a:spAutoFit/>
          </a:bodyPr>
          <a:p>
            <a:r>
              <a:rPr lang="zh-CN" altLang="en-US" sz="2800" b="1" dirty="0">
                <a:solidFill>
                  <a:srgbClr val="FF0000"/>
                </a:solidFill>
                <a:latin typeface="黑体" panose="02010609060101010101" pitchFamily="2" charset="-122"/>
                <a:ea typeface="黑体" panose="02010609060101010101" pitchFamily="2" charset="-122"/>
              </a:rPr>
              <a:t>（六）加快装配式建筑示范项目落地</a:t>
            </a:r>
            <a:endParaRPr lang="zh-CN" altLang="en-US" sz="2800" dirty="0">
              <a:solidFill>
                <a:srgbClr val="FF0000"/>
              </a:solidFill>
              <a:latin typeface="黑体" panose="02010609060101010101" pitchFamily="2" charset="-122"/>
              <a:ea typeface="黑体" panose="02010609060101010101" pitchFamily="2" charset="-122"/>
            </a:endParaRPr>
          </a:p>
          <a:p>
            <a:r>
              <a:rPr lang="zh-CN" altLang="en-US" sz="2800" dirty="0">
                <a:latin typeface="黑体" panose="02010609060101010101" pitchFamily="2" charset="-122"/>
                <a:ea typeface="黑体" panose="02010609060101010101" pitchFamily="2" charset="-122"/>
              </a:rPr>
              <a:t>夯实装配式建筑产业基础，明确发展目标，确立发展机制，健全各项管理制度和技术标准，完善支持和奖励政策，合理布局装配式建筑产业基地，形成完整的产业链。按照创建装配式建筑示范城市和产业基地有关规定，实施一批技术先进、质量可靠、绿色节能、美观适用的装配式建筑项目，切实发挥示范引领和产业支撑作用。</a:t>
            </a:r>
            <a:endParaRPr lang="zh-CN" altLang="en-US" sz="2800" dirty="0">
              <a:latin typeface="黑体" panose="02010609060101010101" pitchFamily="2" charset="-122"/>
              <a:ea typeface="黑体" panose="02010609060101010101" pitchFamily="2" charset="-122"/>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0050"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130051" name="TextBox 3"/>
          <p:cNvSpPr txBox="1"/>
          <p:nvPr/>
        </p:nvSpPr>
        <p:spPr>
          <a:xfrm>
            <a:off x="357188" y="714375"/>
            <a:ext cx="8286750" cy="5694363"/>
          </a:xfrm>
          <a:prstGeom prst="rect">
            <a:avLst/>
          </a:prstGeom>
          <a:noFill/>
          <a:ln w="9525">
            <a:noFill/>
          </a:ln>
        </p:spPr>
        <p:txBody>
          <a:bodyPr>
            <a:spAutoFit/>
          </a:bodyPr>
          <a:p>
            <a:r>
              <a:rPr lang="zh-CN" altLang="en-US" sz="2800" b="1" dirty="0">
                <a:solidFill>
                  <a:srgbClr val="FF0000"/>
                </a:solidFill>
                <a:latin typeface="黑体" panose="02010609060101010101" pitchFamily="2" charset="-122"/>
                <a:ea typeface="黑体" panose="02010609060101010101" pitchFamily="2" charset="-122"/>
              </a:rPr>
              <a:t>四、组织机构</a:t>
            </a:r>
            <a:endParaRPr lang="zh-CN" altLang="en-US" sz="2800" dirty="0">
              <a:solidFill>
                <a:srgbClr val="FF0000"/>
              </a:solidFill>
              <a:latin typeface="黑体" panose="02010609060101010101" pitchFamily="2" charset="-122"/>
              <a:ea typeface="黑体" panose="02010609060101010101" pitchFamily="2" charset="-122"/>
            </a:endParaRPr>
          </a:p>
          <a:p>
            <a:r>
              <a:rPr lang="zh-CN" altLang="en-US" sz="2800" dirty="0">
                <a:latin typeface="黑体" panose="02010609060101010101" pitchFamily="2" charset="-122"/>
                <a:ea typeface="黑体" panose="02010609060101010101" pitchFamily="2" charset="-122"/>
              </a:rPr>
              <a:t>为推动我市装配式建筑示范城市工作顺利实施，经市人民政府同意，决定成立包头市推进装配式建筑示范城市工作领导小组（以下简称领导小组），负责统筹协调推进全市装配式建筑发展，组成人员如下：</a:t>
            </a:r>
            <a:endParaRPr lang="zh-CN" altLang="en-US" sz="2800" dirty="0">
              <a:latin typeface="黑体" panose="02010609060101010101" pitchFamily="2" charset="-122"/>
              <a:ea typeface="黑体" panose="02010609060101010101" pitchFamily="2" charset="-122"/>
            </a:endParaRPr>
          </a:p>
          <a:p>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组</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长：赵江涛</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市委副书记、代市长</a:t>
            </a:r>
            <a:endParaRPr lang="zh-CN" altLang="en-US" sz="2800" dirty="0">
              <a:latin typeface="黑体" panose="02010609060101010101" pitchFamily="2" charset="-122"/>
              <a:ea typeface="黑体" panose="02010609060101010101" pitchFamily="2" charset="-122"/>
            </a:endParaRPr>
          </a:p>
          <a:p>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副组长：张建中</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市委常委、常务副市长 </a:t>
            </a:r>
            <a:endParaRPr lang="zh-CN" altLang="en-US" sz="2800" dirty="0">
              <a:latin typeface="黑体" panose="02010609060101010101" pitchFamily="2" charset="-122"/>
              <a:ea typeface="黑体" panose="02010609060101010101" pitchFamily="2" charset="-122"/>
            </a:endParaRPr>
          </a:p>
          <a:p>
            <a:r>
              <a:rPr lang="zh-CN" altLang="en-US" sz="2800" dirty="0">
                <a:latin typeface="黑体" panose="02010609060101010101" pitchFamily="2" charset="-122"/>
                <a:ea typeface="黑体" panose="02010609060101010101" pitchFamily="2" charset="-122"/>
              </a:rPr>
              <a:t>成</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员：苗玉梁</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稀土高新区管委会主任 </a:t>
            </a:r>
            <a:endParaRPr lang="zh-CN" altLang="en-US" sz="2800" dirty="0">
              <a:latin typeface="黑体" panose="02010609060101010101" pitchFamily="2" charset="-122"/>
              <a:ea typeface="黑体" panose="02010609060101010101" pitchFamily="2" charset="-122"/>
            </a:endParaRPr>
          </a:p>
          <a:p>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郭甫欣</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市政府秘书长</a:t>
            </a:r>
            <a:r>
              <a:rPr lang="en-US" altLang="x-none" sz="2800" dirty="0">
                <a:latin typeface="黑体" panose="02010609060101010101" pitchFamily="2" charset="-122"/>
                <a:ea typeface="黑体" panose="02010609060101010101" pitchFamily="2" charset="-122"/>
              </a:rPr>
              <a:t> </a:t>
            </a:r>
            <a:endParaRPr lang="zh-CN" altLang="en-US" sz="2800" dirty="0">
              <a:latin typeface="黑体" panose="02010609060101010101" pitchFamily="2" charset="-122"/>
              <a:ea typeface="黑体" panose="02010609060101010101" pitchFamily="2" charset="-122"/>
            </a:endParaRPr>
          </a:p>
          <a:p>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马</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富</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市政府副秘书长</a:t>
            </a:r>
            <a:r>
              <a:rPr lang="en-US" altLang="x-none" sz="2800" dirty="0">
                <a:latin typeface="黑体" panose="02010609060101010101" pitchFamily="2" charset="-122"/>
                <a:ea typeface="黑体" panose="02010609060101010101" pitchFamily="2" charset="-122"/>
              </a:rPr>
              <a:t> </a:t>
            </a:r>
            <a:endParaRPr lang="zh-CN" altLang="en-US" sz="2800" dirty="0">
              <a:latin typeface="黑体" panose="02010609060101010101" pitchFamily="2" charset="-122"/>
              <a:ea typeface="黑体" panose="02010609060101010101" pitchFamily="2" charset="-122"/>
            </a:endParaRPr>
          </a:p>
          <a:p>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邵文祥</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昆区区长</a:t>
            </a:r>
            <a:r>
              <a:rPr lang="en-US" altLang="x-none" sz="2800" dirty="0">
                <a:latin typeface="黑体" panose="02010609060101010101" pitchFamily="2" charset="-122"/>
                <a:ea typeface="黑体" panose="02010609060101010101" pitchFamily="2" charset="-122"/>
              </a:rPr>
              <a:t> </a:t>
            </a:r>
            <a:endParaRPr lang="zh-CN" altLang="en-US" sz="2800" dirty="0">
              <a:latin typeface="黑体" panose="02010609060101010101" pitchFamily="2" charset="-122"/>
              <a:ea typeface="黑体" panose="02010609060101010101" pitchFamily="2" charset="-122"/>
            </a:endParaRPr>
          </a:p>
          <a:p>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胡</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荣</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青山区区长</a:t>
            </a:r>
            <a:r>
              <a:rPr lang="en-US" altLang="x-none" sz="2800" dirty="0">
                <a:latin typeface="黑体" panose="02010609060101010101" pitchFamily="2" charset="-122"/>
                <a:ea typeface="黑体" panose="02010609060101010101" pitchFamily="2" charset="-122"/>
              </a:rPr>
              <a:t> </a:t>
            </a:r>
            <a:endParaRPr lang="zh-CN" altLang="en-US" sz="2800" dirty="0">
              <a:latin typeface="黑体" panose="02010609060101010101" pitchFamily="2" charset="-122"/>
              <a:ea typeface="黑体" panose="02010609060101010101" pitchFamily="2" charset="-122"/>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1074"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131075" name="TextBox 3"/>
          <p:cNvSpPr txBox="1"/>
          <p:nvPr/>
        </p:nvSpPr>
        <p:spPr>
          <a:xfrm>
            <a:off x="357188" y="714375"/>
            <a:ext cx="8286750" cy="5694363"/>
          </a:xfrm>
          <a:prstGeom prst="rect">
            <a:avLst/>
          </a:prstGeom>
          <a:noFill/>
          <a:ln w="9525">
            <a:noFill/>
          </a:ln>
        </p:spPr>
        <p:txBody>
          <a:bodyPr>
            <a:spAutoFit/>
          </a:bodyPr>
          <a:p>
            <a:r>
              <a:rPr lang="zh-CN" altLang="en-US" sz="2800" dirty="0">
                <a:latin typeface="黑体" panose="02010609060101010101" pitchFamily="2" charset="-122"/>
                <a:ea typeface="黑体" panose="02010609060101010101" pitchFamily="2" charset="-122"/>
              </a:rPr>
              <a:t>            贾保良</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东河区代区长</a:t>
            </a:r>
            <a:r>
              <a:rPr lang="en-US" altLang="x-none" sz="2800" dirty="0">
                <a:latin typeface="黑体" panose="02010609060101010101" pitchFamily="2" charset="-122"/>
                <a:ea typeface="黑体" panose="02010609060101010101" pitchFamily="2" charset="-122"/>
              </a:rPr>
              <a:t> </a:t>
            </a:r>
            <a:endParaRPr lang="zh-CN" altLang="en-US" sz="2800" dirty="0">
              <a:latin typeface="黑体" panose="02010609060101010101" pitchFamily="2" charset="-122"/>
              <a:ea typeface="黑体" panose="02010609060101010101" pitchFamily="2" charset="-122"/>
            </a:endParaRPr>
          </a:p>
          <a:p>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高</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勇</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九原区区长</a:t>
            </a:r>
            <a:r>
              <a:rPr lang="en-US" altLang="x-none" sz="2800" dirty="0">
                <a:latin typeface="黑体" panose="02010609060101010101" pitchFamily="2" charset="-122"/>
                <a:ea typeface="黑体" panose="02010609060101010101" pitchFamily="2" charset="-122"/>
              </a:rPr>
              <a:t> </a:t>
            </a:r>
            <a:endParaRPr lang="zh-CN" altLang="en-US" sz="2800" dirty="0">
              <a:latin typeface="黑体" panose="02010609060101010101" pitchFamily="2" charset="-122"/>
              <a:ea typeface="黑体" panose="02010609060101010101" pitchFamily="2" charset="-122"/>
            </a:endParaRPr>
          </a:p>
          <a:p>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李新春</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石拐区代区长</a:t>
            </a:r>
            <a:r>
              <a:rPr lang="en-US" altLang="x-none" sz="2800" dirty="0">
                <a:latin typeface="黑体" panose="02010609060101010101" pitchFamily="2" charset="-122"/>
                <a:ea typeface="黑体" panose="02010609060101010101" pitchFamily="2" charset="-122"/>
              </a:rPr>
              <a:t>  </a:t>
            </a:r>
            <a:endParaRPr lang="zh-CN" altLang="en-US" sz="2800" dirty="0">
              <a:latin typeface="黑体" panose="02010609060101010101" pitchFamily="2" charset="-122"/>
              <a:ea typeface="黑体" panose="02010609060101010101" pitchFamily="2" charset="-122"/>
            </a:endParaRPr>
          </a:p>
          <a:p>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黄</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敏</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白云矿区区长</a:t>
            </a:r>
            <a:r>
              <a:rPr lang="en-US" altLang="x-none" sz="2800" dirty="0">
                <a:latin typeface="黑体" panose="02010609060101010101" pitchFamily="2" charset="-122"/>
                <a:ea typeface="黑体" panose="02010609060101010101" pitchFamily="2" charset="-122"/>
              </a:rPr>
              <a:t> </a:t>
            </a:r>
            <a:endParaRPr lang="zh-CN" altLang="en-US" sz="2800" dirty="0">
              <a:latin typeface="黑体" panose="02010609060101010101" pitchFamily="2" charset="-122"/>
              <a:ea typeface="黑体" panose="02010609060101010101" pitchFamily="2" charset="-122"/>
            </a:endParaRPr>
          </a:p>
          <a:p>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赵</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辉</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土右旗旗长</a:t>
            </a:r>
            <a:r>
              <a:rPr lang="en-US" altLang="x-none" sz="2800" dirty="0">
                <a:latin typeface="黑体" panose="02010609060101010101" pitchFamily="2" charset="-122"/>
                <a:ea typeface="黑体" panose="02010609060101010101" pitchFamily="2" charset="-122"/>
              </a:rPr>
              <a:t> </a:t>
            </a:r>
            <a:endParaRPr lang="zh-CN" altLang="en-US" sz="2800" dirty="0">
              <a:latin typeface="黑体" panose="02010609060101010101" pitchFamily="2" charset="-122"/>
              <a:ea typeface="黑体" panose="02010609060101010101" pitchFamily="2" charset="-122"/>
            </a:endParaRPr>
          </a:p>
          <a:p>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张永文</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达茂旗旗长</a:t>
            </a:r>
            <a:r>
              <a:rPr lang="en-US" altLang="x-none" sz="2800" dirty="0">
                <a:latin typeface="黑体" panose="02010609060101010101" pitchFamily="2" charset="-122"/>
                <a:ea typeface="黑体" panose="02010609060101010101" pitchFamily="2" charset="-122"/>
              </a:rPr>
              <a:t> </a:t>
            </a:r>
            <a:endParaRPr lang="zh-CN" altLang="en-US" sz="2800" dirty="0">
              <a:latin typeface="黑体" panose="02010609060101010101" pitchFamily="2" charset="-122"/>
              <a:ea typeface="黑体" panose="02010609060101010101" pitchFamily="2" charset="-122"/>
            </a:endParaRPr>
          </a:p>
          <a:p>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杨二喜</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固阳县县长</a:t>
            </a:r>
            <a:r>
              <a:rPr lang="en-US" altLang="x-none" sz="2800" dirty="0">
                <a:latin typeface="黑体" panose="02010609060101010101" pitchFamily="2" charset="-122"/>
                <a:ea typeface="黑体" panose="02010609060101010101" pitchFamily="2" charset="-122"/>
              </a:rPr>
              <a:t> </a:t>
            </a:r>
            <a:endParaRPr lang="zh-CN" altLang="en-US" sz="2800" dirty="0">
              <a:latin typeface="黑体" panose="02010609060101010101" pitchFamily="2" charset="-122"/>
              <a:ea typeface="黑体" panose="02010609060101010101" pitchFamily="2" charset="-122"/>
            </a:endParaRPr>
          </a:p>
          <a:p>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孙</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义</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市新区办主任</a:t>
            </a:r>
            <a:endParaRPr lang="zh-CN" altLang="en-US" sz="2800" dirty="0">
              <a:latin typeface="黑体" panose="02010609060101010101" pitchFamily="2" charset="-122"/>
              <a:ea typeface="黑体" panose="02010609060101010101" pitchFamily="2" charset="-122"/>
            </a:endParaRPr>
          </a:p>
          <a:p>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金永丽</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市发改委副主任</a:t>
            </a:r>
            <a:r>
              <a:rPr lang="en-US" altLang="x-none" sz="2800" dirty="0">
                <a:latin typeface="黑体" panose="02010609060101010101" pitchFamily="2" charset="-122"/>
                <a:ea typeface="黑体" panose="02010609060101010101" pitchFamily="2" charset="-122"/>
              </a:rPr>
              <a:t> </a:t>
            </a:r>
            <a:endParaRPr lang="zh-CN" altLang="en-US" sz="2800" dirty="0">
              <a:latin typeface="黑体" panose="02010609060101010101" pitchFamily="2" charset="-122"/>
              <a:ea typeface="黑体" panose="02010609060101010101" pitchFamily="2" charset="-122"/>
            </a:endParaRPr>
          </a:p>
          <a:p>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郭玺平</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市财政局副调研员</a:t>
            </a:r>
            <a:r>
              <a:rPr lang="en-US" altLang="x-none" sz="2800" dirty="0">
                <a:latin typeface="黑体" panose="02010609060101010101" pitchFamily="2" charset="-122"/>
                <a:ea typeface="黑体" panose="02010609060101010101" pitchFamily="2" charset="-122"/>
              </a:rPr>
              <a:t> </a:t>
            </a:r>
            <a:endParaRPr lang="zh-CN" altLang="en-US" sz="2800" dirty="0">
              <a:latin typeface="黑体" panose="02010609060101010101" pitchFamily="2" charset="-122"/>
              <a:ea typeface="黑体" panose="02010609060101010101" pitchFamily="2" charset="-122"/>
            </a:endParaRPr>
          </a:p>
          <a:p>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李兰维</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市国土资源局局长</a:t>
            </a:r>
            <a:r>
              <a:rPr lang="en-US" altLang="x-none" sz="2800" dirty="0">
                <a:latin typeface="黑体" panose="02010609060101010101" pitchFamily="2" charset="-122"/>
                <a:ea typeface="黑体" panose="02010609060101010101" pitchFamily="2" charset="-122"/>
              </a:rPr>
              <a:t> </a:t>
            </a:r>
            <a:endParaRPr lang="zh-CN" altLang="en-US" sz="2800" dirty="0">
              <a:latin typeface="黑体" panose="02010609060101010101" pitchFamily="2" charset="-122"/>
              <a:ea typeface="黑体" panose="02010609060101010101" pitchFamily="2" charset="-122"/>
            </a:endParaRPr>
          </a:p>
          <a:p>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王旭东</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市规划局局长</a:t>
            </a:r>
            <a:r>
              <a:rPr lang="en-US" altLang="x-none" sz="2800" dirty="0">
                <a:latin typeface="黑体" panose="02010609060101010101" pitchFamily="2" charset="-122"/>
                <a:ea typeface="黑体" panose="02010609060101010101" pitchFamily="2" charset="-122"/>
              </a:rPr>
              <a:t> </a:t>
            </a:r>
            <a:endParaRPr lang="zh-CN" altLang="en-US" sz="2800" dirty="0">
              <a:latin typeface="黑体" panose="02010609060101010101" pitchFamily="2" charset="-122"/>
              <a:ea typeface="黑体" panose="02010609060101010101" pitchFamily="2" charset="-122"/>
            </a:endParaRPr>
          </a:p>
          <a:p>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高之荣</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市住房保障局局长</a:t>
            </a:r>
            <a:endParaRPr lang="zh-CN" altLang="en-US" sz="2800" dirty="0">
              <a:latin typeface="黑体" panose="02010609060101010101" pitchFamily="2" charset="-122"/>
              <a:ea typeface="黑体" panose="02010609060101010101" pitchFamily="2" charset="-122"/>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2098"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132099" name="TextBox 3"/>
          <p:cNvSpPr txBox="1"/>
          <p:nvPr/>
        </p:nvSpPr>
        <p:spPr>
          <a:xfrm>
            <a:off x="357188" y="714375"/>
            <a:ext cx="8286750" cy="5262563"/>
          </a:xfrm>
          <a:prstGeom prst="rect">
            <a:avLst/>
          </a:prstGeom>
          <a:noFill/>
          <a:ln w="9525">
            <a:noFill/>
          </a:ln>
        </p:spPr>
        <p:txBody>
          <a:bodyPr>
            <a:spAutoFit/>
          </a:bodyPr>
          <a:p>
            <a:r>
              <a:rPr lang="en-US" altLang="zh-CN"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吕惠斌</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市城建委主任</a:t>
            </a:r>
            <a:endParaRPr lang="zh-CN" altLang="en-US" sz="2800" dirty="0">
              <a:latin typeface="黑体" panose="02010609060101010101" pitchFamily="2" charset="-122"/>
              <a:ea typeface="黑体" panose="02010609060101010101" pitchFamily="2" charset="-122"/>
            </a:endParaRPr>
          </a:p>
          <a:p>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卫广江</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市国税局局长</a:t>
            </a:r>
            <a:endParaRPr lang="zh-CN" altLang="en-US" sz="2800" dirty="0">
              <a:latin typeface="黑体" panose="02010609060101010101" pitchFamily="2" charset="-122"/>
              <a:ea typeface="黑体" panose="02010609060101010101" pitchFamily="2" charset="-122"/>
            </a:endParaRPr>
          </a:p>
          <a:p>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贾</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平</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市地税局局长</a:t>
            </a:r>
            <a:endParaRPr lang="zh-CN" altLang="en-US" sz="2800" dirty="0">
              <a:latin typeface="黑体" panose="02010609060101010101" pitchFamily="2" charset="-122"/>
              <a:ea typeface="黑体" panose="02010609060101010101" pitchFamily="2" charset="-122"/>
            </a:endParaRPr>
          </a:p>
          <a:p>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方</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立</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市科技局局长</a:t>
            </a:r>
            <a:endParaRPr lang="zh-CN" altLang="en-US" sz="2800" dirty="0">
              <a:latin typeface="黑体" panose="02010609060101010101" pitchFamily="2" charset="-122"/>
              <a:ea typeface="黑体" panose="02010609060101010101" pitchFamily="2" charset="-122"/>
            </a:endParaRPr>
          </a:p>
          <a:p>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李占峰</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市教育局局长</a:t>
            </a:r>
            <a:endParaRPr lang="zh-CN" altLang="en-US" sz="2800" dirty="0">
              <a:latin typeface="黑体" panose="02010609060101010101" pitchFamily="2" charset="-122"/>
              <a:ea typeface="黑体" panose="02010609060101010101" pitchFamily="2" charset="-122"/>
            </a:endParaRPr>
          </a:p>
          <a:p>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康世存</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市经信委主任</a:t>
            </a:r>
            <a:endParaRPr lang="zh-CN" altLang="en-US" sz="2800" dirty="0">
              <a:latin typeface="黑体" panose="02010609060101010101" pitchFamily="2" charset="-122"/>
              <a:ea typeface="黑体" panose="02010609060101010101" pitchFamily="2" charset="-122"/>
            </a:endParaRPr>
          </a:p>
          <a:p>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邬军军</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市人力资源社会保障局局长</a:t>
            </a:r>
            <a:endParaRPr lang="zh-CN" altLang="en-US" sz="2800" dirty="0">
              <a:latin typeface="黑体" panose="02010609060101010101" pitchFamily="2" charset="-122"/>
              <a:ea typeface="黑体" panose="02010609060101010101" pitchFamily="2" charset="-122"/>
            </a:endParaRPr>
          </a:p>
          <a:p>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张永生</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市环保局局长</a:t>
            </a:r>
            <a:endParaRPr lang="zh-CN" altLang="en-US" sz="2800" dirty="0">
              <a:latin typeface="黑体" panose="02010609060101010101" pitchFamily="2" charset="-122"/>
              <a:ea typeface="黑体" panose="02010609060101010101" pitchFamily="2" charset="-122"/>
            </a:endParaRPr>
          </a:p>
          <a:p>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满都拉</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市公安局副局长</a:t>
            </a:r>
            <a:endParaRPr lang="zh-CN" altLang="en-US" sz="2800" dirty="0">
              <a:latin typeface="黑体" panose="02010609060101010101" pitchFamily="2" charset="-122"/>
              <a:ea typeface="黑体" panose="02010609060101010101" pitchFamily="2" charset="-122"/>
            </a:endParaRPr>
          </a:p>
          <a:p>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王旭亮</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市交通局局长</a:t>
            </a:r>
            <a:endParaRPr lang="zh-CN" altLang="en-US" sz="2800" dirty="0">
              <a:latin typeface="黑体" panose="02010609060101010101" pitchFamily="2" charset="-122"/>
              <a:ea typeface="黑体" panose="02010609060101010101" pitchFamily="2" charset="-122"/>
            </a:endParaRPr>
          </a:p>
          <a:p>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刘</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彪</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市人防办主任</a:t>
            </a:r>
            <a:endParaRPr lang="zh-CN" altLang="en-US" sz="2800" dirty="0">
              <a:latin typeface="黑体" panose="02010609060101010101" pitchFamily="2" charset="-122"/>
              <a:ea typeface="黑体" panose="02010609060101010101" pitchFamily="2" charset="-122"/>
            </a:endParaRPr>
          </a:p>
          <a:p>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丁</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凯</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市安监局局长</a:t>
            </a:r>
            <a:endParaRPr lang="zh-CN" altLang="en-US" sz="2800" dirty="0">
              <a:latin typeface="黑体" panose="02010609060101010101" pitchFamily="2" charset="-122"/>
              <a:ea typeface="黑体" panose="02010609060101010101" pitchFamily="2" charset="-122"/>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3122"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133123" name="TextBox 3"/>
          <p:cNvSpPr txBox="1"/>
          <p:nvPr/>
        </p:nvSpPr>
        <p:spPr>
          <a:xfrm>
            <a:off x="357188" y="1857375"/>
            <a:ext cx="8286750" cy="3108325"/>
          </a:xfrm>
          <a:prstGeom prst="rect">
            <a:avLst/>
          </a:prstGeom>
          <a:noFill/>
          <a:ln w="9525">
            <a:noFill/>
          </a:ln>
        </p:spPr>
        <p:txBody>
          <a:bodyPr>
            <a:spAutoFit/>
          </a:bodyPr>
          <a:p>
            <a:r>
              <a:rPr lang="en-US" altLang="zh-CN"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袁宏志</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市质监局局长</a:t>
            </a:r>
            <a:endParaRPr lang="zh-CN" altLang="en-US" sz="2800" dirty="0">
              <a:latin typeface="黑体" panose="02010609060101010101" pitchFamily="2" charset="-122"/>
              <a:ea typeface="黑体" panose="02010609060101010101" pitchFamily="2" charset="-122"/>
            </a:endParaRPr>
          </a:p>
          <a:p>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武文清</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市城市管理执法局局长</a:t>
            </a:r>
            <a:endParaRPr lang="zh-CN" altLang="en-US" sz="2800" dirty="0">
              <a:latin typeface="黑体" panose="02010609060101010101" pitchFamily="2" charset="-122"/>
              <a:ea typeface="黑体" panose="02010609060101010101" pitchFamily="2" charset="-122"/>
            </a:endParaRPr>
          </a:p>
          <a:p>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苗程玉</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市金融办主任</a:t>
            </a:r>
            <a:endParaRPr lang="zh-CN" altLang="en-US" sz="2800" dirty="0">
              <a:latin typeface="黑体" panose="02010609060101010101" pitchFamily="2" charset="-122"/>
              <a:ea typeface="黑体" panose="02010609060101010101" pitchFamily="2" charset="-122"/>
            </a:endParaRPr>
          </a:p>
          <a:p>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张晓娟</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包头银监分局局长</a:t>
            </a:r>
            <a:endParaRPr lang="zh-CN" altLang="en-US" sz="2800" dirty="0">
              <a:latin typeface="黑体" panose="02010609060101010101" pitchFamily="2" charset="-122"/>
              <a:ea typeface="黑体" panose="02010609060101010101" pitchFamily="2" charset="-122"/>
            </a:endParaRPr>
          </a:p>
          <a:p>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牛建祥</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人民银行包头市中心支行行长</a:t>
            </a:r>
            <a:endParaRPr lang="zh-CN" altLang="en-US" sz="2800" dirty="0">
              <a:latin typeface="黑体" panose="02010609060101010101" pitchFamily="2" charset="-122"/>
              <a:ea typeface="黑体" panose="02010609060101010101" pitchFamily="2" charset="-122"/>
            </a:endParaRPr>
          </a:p>
          <a:p>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余</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钢</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市城建委副调研员</a:t>
            </a:r>
            <a:endParaRPr lang="zh-CN" altLang="en-US" sz="2800" dirty="0">
              <a:latin typeface="黑体" panose="02010609060101010101" pitchFamily="2" charset="-122"/>
              <a:ea typeface="黑体" panose="02010609060101010101" pitchFamily="2" charset="-122"/>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4146"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134147" name="TextBox 3"/>
          <p:cNvSpPr txBox="1"/>
          <p:nvPr/>
        </p:nvSpPr>
        <p:spPr>
          <a:xfrm>
            <a:off x="285750" y="714375"/>
            <a:ext cx="8286750" cy="6124575"/>
          </a:xfrm>
          <a:prstGeom prst="rect">
            <a:avLst/>
          </a:prstGeom>
          <a:noFill/>
          <a:ln w="9525">
            <a:noFill/>
          </a:ln>
        </p:spPr>
        <p:txBody>
          <a:bodyPr>
            <a:spAutoFit/>
          </a:bodyPr>
          <a:p>
            <a:r>
              <a:rPr lang="en-US" altLang="zh-CN"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袁宏志</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市质监局局长</a:t>
            </a:r>
            <a:endParaRPr lang="zh-CN" altLang="en-US" sz="2800" dirty="0">
              <a:latin typeface="黑体" panose="02010609060101010101" pitchFamily="2" charset="-122"/>
              <a:ea typeface="黑体" panose="02010609060101010101" pitchFamily="2" charset="-122"/>
            </a:endParaRPr>
          </a:p>
          <a:p>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武文清</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市城市管理执法局局长</a:t>
            </a:r>
            <a:endParaRPr lang="zh-CN" altLang="en-US" sz="2800" dirty="0">
              <a:latin typeface="黑体" panose="02010609060101010101" pitchFamily="2" charset="-122"/>
              <a:ea typeface="黑体" panose="02010609060101010101" pitchFamily="2" charset="-122"/>
            </a:endParaRPr>
          </a:p>
          <a:p>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苗程玉</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市金融办主任</a:t>
            </a:r>
            <a:endParaRPr lang="zh-CN" altLang="en-US" sz="2800" dirty="0">
              <a:latin typeface="黑体" panose="02010609060101010101" pitchFamily="2" charset="-122"/>
              <a:ea typeface="黑体" panose="02010609060101010101" pitchFamily="2" charset="-122"/>
            </a:endParaRPr>
          </a:p>
          <a:p>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张晓娟</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包头银监分局局长</a:t>
            </a:r>
            <a:endParaRPr lang="zh-CN" altLang="en-US" sz="2800" dirty="0">
              <a:latin typeface="黑体" panose="02010609060101010101" pitchFamily="2" charset="-122"/>
              <a:ea typeface="黑体" panose="02010609060101010101" pitchFamily="2" charset="-122"/>
            </a:endParaRPr>
          </a:p>
          <a:p>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牛建祥</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人民银行包头市中心支行行长</a:t>
            </a:r>
            <a:endParaRPr lang="zh-CN" altLang="en-US" sz="2800" dirty="0">
              <a:latin typeface="黑体" panose="02010609060101010101" pitchFamily="2" charset="-122"/>
              <a:ea typeface="黑体" panose="02010609060101010101" pitchFamily="2" charset="-122"/>
            </a:endParaRPr>
          </a:p>
          <a:p>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余</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钢</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市城建委副调研员</a:t>
            </a:r>
            <a:endParaRPr lang="en-US" altLang="zh-CN" sz="2800" dirty="0">
              <a:latin typeface="黑体" panose="02010609060101010101" pitchFamily="2" charset="-122"/>
              <a:ea typeface="黑体" panose="02010609060101010101" pitchFamily="2" charset="-122"/>
            </a:endParaRPr>
          </a:p>
          <a:p>
            <a:endParaRPr lang="en-US" altLang="zh-CN" sz="2800" dirty="0">
              <a:latin typeface="华文中宋" pitchFamily="2" charset="-122"/>
              <a:ea typeface="华文中宋" pitchFamily="2" charset="-122"/>
            </a:endParaRPr>
          </a:p>
          <a:p>
            <a:endParaRPr lang="en-US" altLang="zh-CN" sz="2800" dirty="0">
              <a:latin typeface="华文中宋" pitchFamily="2" charset="-122"/>
              <a:ea typeface="华文中宋" pitchFamily="2" charset="-122"/>
            </a:endParaRPr>
          </a:p>
          <a:p>
            <a:r>
              <a:rPr lang="zh-CN" altLang="en-US" sz="2800" dirty="0">
                <a:latin typeface="黑体" panose="02010609060101010101" pitchFamily="2" charset="-122"/>
                <a:ea typeface="黑体" panose="02010609060101010101" pitchFamily="2" charset="-122"/>
              </a:rPr>
              <a:t>    领导小组下设办公室，办公室设在市城建委，办公室主任由</a:t>
            </a:r>
            <a:r>
              <a:rPr lang="en-US" altLang="x-none" sz="2800" dirty="0">
                <a:latin typeface="黑体" panose="02010609060101010101" pitchFamily="2" charset="-122"/>
                <a:ea typeface="黑体" panose="02010609060101010101" pitchFamily="2" charset="-122"/>
              </a:rPr>
              <a:t>   </a:t>
            </a:r>
            <a:r>
              <a:rPr lang="zh-CN" altLang="en-US" sz="2800" dirty="0">
                <a:latin typeface="黑体" panose="02010609060101010101" pitchFamily="2" charset="-122"/>
                <a:ea typeface="黑体" panose="02010609060101010101" pitchFamily="2" charset="-122"/>
              </a:rPr>
              <a:t>吕惠斌担任，工作人员从相关部门和单位抽调。各区旗县、稀土高新区管委会也要成立相应组织机构，领导本地区装配式建筑发展。</a:t>
            </a:r>
            <a:endParaRPr lang="zh-CN" altLang="en-US" sz="2800" dirty="0">
              <a:latin typeface="黑体" panose="02010609060101010101" pitchFamily="2" charset="-122"/>
              <a:ea typeface="黑体" panose="02010609060101010101" pitchFamily="2" charset="-122"/>
            </a:endParaRPr>
          </a:p>
          <a:p>
            <a:endParaRPr lang="zh-CN" altLang="en-US" sz="2800" dirty="0">
              <a:latin typeface="黑体" panose="02010609060101010101" pitchFamily="2" charset="-122"/>
              <a:ea typeface="黑体" panose="02010609060101010101" pitchFamily="2" charset="-122"/>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5170"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135171" name="TextBox 3"/>
          <p:cNvSpPr txBox="1"/>
          <p:nvPr/>
        </p:nvSpPr>
        <p:spPr>
          <a:xfrm>
            <a:off x="285750" y="1143000"/>
            <a:ext cx="8286750" cy="4832350"/>
          </a:xfrm>
          <a:prstGeom prst="rect">
            <a:avLst/>
          </a:prstGeom>
          <a:noFill/>
          <a:ln w="9525">
            <a:noFill/>
          </a:ln>
        </p:spPr>
        <p:txBody>
          <a:bodyPr>
            <a:spAutoFit/>
          </a:bodyPr>
          <a:p>
            <a:r>
              <a:rPr lang="zh-CN" altLang="en-US" sz="2800" b="1" dirty="0">
                <a:solidFill>
                  <a:srgbClr val="FF0000"/>
                </a:solidFill>
                <a:latin typeface="黑体" panose="02010609060101010101" pitchFamily="2" charset="-122"/>
                <a:ea typeface="黑体" panose="02010609060101010101" pitchFamily="2" charset="-122"/>
              </a:rPr>
              <a:t>五、保障措施</a:t>
            </a:r>
            <a:endParaRPr lang="zh-CN" altLang="en-US" sz="2800" dirty="0">
              <a:solidFill>
                <a:srgbClr val="FF0000"/>
              </a:solidFill>
              <a:latin typeface="黑体" panose="02010609060101010101" pitchFamily="2" charset="-122"/>
              <a:ea typeface="黑体" panose="02010609060101010101" pitchFamily="2" charset="-122"/>
            </a:endParaRPr>
          </a:p>
          <a:p>
            <a:r>
              <a:rPr lang="zh-CN" altLang="en-US" sz="2800" b="1" dirty="0">
                <a:solidFill>
                  <a:srgbClr val="FF0000"/>
                </a:solidFill>
                <a:latin typeface="黑体" panose="02010609060101010101" pitchFamily="2" charset="-122"/>
                <a:ea typeface="黑体" panose="02010609060101010101" pitchFamily="2" charset="-122"/>
              </a:rPr>
              <a:t>（一）加大土地保障力度</a:t>
            </a:r>
            <a:endParaRPr lang="zh-CN" altLang="en-US" sz="2800" dirty="0">
              <a:solidFill>
                <a:srgbClr val="FF0000"/>
              </a:solidFill>
              <a:latin typeface="黑体" panose="02010609060101010101" pitchFamily="2" charset="-122"/>
              <a:ea typeface="黑体" panose="02010609060101010101" pitchFamily="2" charset="-122"/>
            </a:endParaRPr>
          </a:p>
          <a:p>
            <a:r>
              <a:rPr lang="zh-CN" altLang="en-US" sz="2800" dirty="0">
                <a:latin typeface="黑体" panose="02010609060101010101" pitchFamily="2" charset="-122"/>
                <a:ea typeface="黑体" panose="02010609060101010101" pitchFamily="2" charset="-122"/>
              </a:rPr>
              <a:t>加强装配式建筑发展用地保障，市国土部门、市规划部门、各旗县区人民政府和稀土高新区管委会，要优先保障装配式建筑产业基地和项目建设用地，在本区域供地面积总量中落实装配式建筑面积的比例。在土地供应、开发建设中，要将发展装配式建筑的相关要求纳入拟供应宗地规划设定条件，编入供地方案，落实到土地使用合同中，作为规划建设许可、工程施工许可、商品房预售许可和建设项目竣工验收的重要内容。</a:t>
            </a:r>
            <a:endParaRPr lang="zh-CN" altLang="en-US" sz="2800" dirty="0">
              <a:latin typeface="黑体" panose="02010609060101010101" pitchFamily="2" charset="-122"/>
              <a:ea typeface="黑体" panose="02010609060101010101" pitchFamily="2" charset="-122"/>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6194"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136195" name="TextBox 3"/>
          <p:cNvSpPr txBox="1"/>
          <p:nvPr/>
        </p:nvSpPr>
        <p:spPr>
          <a:xfrm>
            <a:off x="285750" y="1143000"/>
            <a:ext cx="8286750" cy="4832350"/>
          </a:xfrm>
          <a:prstGeom prst="rect">
            <a:avLst/>
          </a:prstGeom>
          <a:noFill/>
          <a:ln w="9525">
            <a:noFill/>
          </a:ln>
        </p:spPr>
        <p:txBody>
          <a:bodyPr>
            <a:spAutoFit/>
          </a:bodyPr>
          <a:p>
            <a:r>
              <a:rPr lang="zh-CN" altLang="en-US" sz="2800" dirty="0">
                <a:latin typeface="黑体" panose="02010609060101010101" pitchFamily="2" charset="-122"/>
                <a:ea typeface="黑体" panose="02010609060101010101" pitchFamily="2" charset="-122"/>
              </a:rPr>
              <a:t>采用装配式建筑技术开发建设的项目及产业化工厂项目，在符合相关政策规定范围内，可分期缴纳土地出让价款，首次缴纳比例不低于全部款项的</a:t>
            </a:r>
            <a:r>
              <a:rPr lang="en-US" altLang="zh-CN" sz="2800" dirty="0">
                <a:latin typeface="黑体" panose="02010609060101010101" pitchFamily="2" charset="-122"/>
                <a:ea typeface="黑体" panose="02010609060101010101" pitchFamily="2" charset="-122"/>
              </a:rPr>
              <a:t>50%</a:t>
            </a:r>
            <a:r>
              <a:rPr lang="zh-CN" altLang="en-US" sz="2800" dirty="0">
                <a:latin typeface="黑体" panose="02010609060101010101" pitchFamily="2" charset="-122"/>
                <a:ea typeface="黑体" panose="02010609060101010101" pitchFamily="2" charset="-122"/>
              </a:rPr>
              <a:t>，其余土地出让价款，可约定一年内缴清。生产制造装配式建筑材料、部品部件的产业用地，享受工业用地政策。列入自治区优先发展产业目录的，可以在出让土地时，执行自治区工业用地出让最低价标准实施政策。</a:t>
            </a:r>
            <a:r>
              <a:rPr lang="zh-CN" altLang="en-US" sz="2800" b="1" dirty="0">
                <a:latin typeface="黑体" panose="02010609060101010101" pitchFamily="2" charset="-122"/>
                <a:ea typeface="黑体" panose="02010609060101010101" pitchFamily="2" charset="-122"/>
              </a:rPr>
              <a:t>（责任单位：市国土资源局、市规划局、市经信委、市住房保障局、市城建委、各地区人民政府、稀土高新区管委会）</a:t>
            </a:r>
            <a:endParaRPr lang="zh-CN" altLang="en-US" sz="2800" dirty="0">
              <a:latin typeface="黑体" panose="02010609060101010101" pitchFamily="2" charset="-122"/>
              <a:ea typeface="黑体" panose="02010609060101010101" pitchFamily="2" charset="-122"/>
            </a:endParaRPr>
          </a:p>
          <a:p>
            <a:endParaRPr lang="zh-CN" altLang="en-US" sz="2800" dirty="0">
              <a:latin typeface="黑体" panose="02010609060101010101" pitchFamily="2" charset="-122"/>
              <a:ea typeface="黑体" panose="02010609060101010101" pitchFamily="2" charset="-122"/>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7218"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137219" name="TextBox 3"/>
          <p:cNvSpPr txBox="1"/>
          <p:nvPr/>
        </p:nvSpPr>
        <p:spPr>
          <a:xfrm>
            <a:off x="285750" y="1143000"/>
            <a:ext cx="8286750" cy="5262563"/>
          </a:xfrm>
          <a:prstGeom prst="rect">
            <a:avLst/>
          </a:prstGeom>
          <a:noFill/>
          <a:ln w="9525">
            <a:noFill/>
          </a:ln>
        </p:spPr>
        <p:txBody>
          <a:bodyPr>
            <a:spAutoFit/>
          </a:bodyPr>
          <a:p>
            <a:r>
              <a:rPr lang="zh-CN" altLang="en-US" sz="2800" b="1" dirty="0">
                <a:solidFill>
                  <a:srgbClr val="FF0000"/>
                </a:solidFill>
                <a:latin typeface="黑体" panose="02010609060101010101" pitchFamily="2" charset="-122"/>
                <a:ea typeface="黑体" panose="02010609060101010101" pitchFamily="2" charset="-122"/>
              </a:rPr>
              <a:t>（二）落实财税激励政策</a:t>
            </a:r>
            <a:endParaRPr lang="zh-CN" altLang="en-US" sz="2800" dirty="0">
              <a:solidFill>
                <a:srgbClr val="FF0000"/>
              </a:solidFill>
              <a:latin typeface="黑体" panose="02010609060101010101" pitchFamily="2" charset="-122"/>
              <a:ea typeface="黑体" panose="02010609060101010101" pitchFamily="2" charset="-122"/>
            </a:endParaRPr>
          </a:p>
          <a:p>
            <a:r>
              <a:rPr lang="en-US" altLang="zh-CN" sz="2800" dirty="0">
                <a:latin typeface="黑体" panose="02010609060101010101" pitchFamily="2" charset="-122"/>
                <a:ea typeface="黑体" panose="02010609060101010101" pitchFamily="2" charset="-122"/>
              </a:rPr>
              <a:t>1.</a:t>
            </a:r>
            <a:r>
              <a:rPr lang="zh-CN" altLang="en-US" sz="2800" dirty="0">
                <a:latin typeface="黑体" panose="02010609060101010101" pitchFamily="2" charset="-122"/>
                <a:ea typeface="黑体" panose="02010609060101010101" pitchFamily="2" charset="-122"/>
              </a:rPr>
              <a:t>市财政支持建立建筑节能及装配式建筑产业发展资金，重点支持、引导我市社会投资项目的建筑节能和装配式建筑发展。对符合要求的装配式建筑产业基地和重点应用范围示范项目给予一定支持和奖励。市财政将对我市符合装配式建筑的建设项目给予</a:t>
            </a:r>
            <a:r>
              <a:rPr lang="en-US" altLang="zh-CN" sz="2800" dirty="0">
                <a:latin typeface="黑体" panose="02010609060101010101" pitchFamily="2" charset="-122"/>
                <a:ea typeface="黑体" panose="02010609060101010101" pitchFamily="2" charset="-122"/>
              </a:rPr>
              <a:t>50</a:t>
            </a:r>
            <a:r>
              <a:rPr lang="zh-CN" altLang="en-US" sz="2800" dirty="0">
                <a:latin typeface="黑体" panose="02010609060101010101" pitchFamily="2" charset="-122"/>
                <a:ea typeface="黑体" panose="02010609060101010101" pitchFamily="2" charset="-122"/>
              </a:rPr>
              <a:t>元</a:t>
            </a:r>
            <a:r>
              <a:rPr lang="en-US" altLang="zh-CN" sz="2800" dirty="0">
                <a:latin typeface="黑体" panose="02010609060101010101" pitchFamily="2" charset="-122"/>
                <a:ea typeface="黑体" panose="02010609060101010101" pitchFamily="2" charset="-122"/>
              </a:rPr>
              <a:t>/</a:t>
            </a:r>
            <a:r>
              <a:rPr lang="zh-CN" altLang="en-US" sz="2800" dirty="0">
                <a:latin typeface="黑体" panose="02010609060101010101" pitchFamily="2" charset="-122"/>
                <a:ea typeface="黑体" panose="02010609060101010101" pitchFamily="2" charset="-122"/>
              </a:rPr>
              <a:t>㎡的补贴，每个项目最高补贴为</a:t>
            </a:r>
            <a:r>
              <a:rPr lang="en-US" altLang="zh-CN" sz="2800" dirty="0">
                <a:latin typeface="黑体" panose="02010609060101010101" pitchFamily="2" charset="-122"/>
                <a:ea typeface="黑体" panose="02010609060101010101" pitchFamily="2" charset="-122"/>
              </a:rPr>
              <a:t>500</a:t>
            </a:r>
            <a:r>
              <a:rPr lang="zh-CN" altLang="en-US" sz="2800" dirty="0">
                <a:latin typeface="黑体" panose="02010609060101010101" pitchFamily="2" charset="-122"/>
                <a:ea typeface="黑体" panose="02010609060101010101" pitchFamily="2" charset="-122"/>
              </a:rPr>
              <a:t>万元。区旗县负责实施的装配式建筑工程项目，区旗县财政可按市财政补贴资金的</a:t>
            </a:r>
            <a:r>
              <a:rPr lang="en-US" altLang="zh-CN" sz="2800" dirty="0">
                <a:latin typeface="黑体" panose="02010609060101010101" pitchFamily="2" charset="-122"/>
                <a:ea typeface="黑体" panose="02010609060101010101" pitchFamily="2" charset="-122"/>
              </a:rPr>
              <a:t>1:1</a:t>
            </a:r>
            <a:r>
              <a:rPr lang="zh-CN" altLang="en-US" sz="2800" dirty="0">
                <a:latin typeface="黑体" panose="02010609060101010101" pitchFamily="2" charset="-122"/>
                <a:ea typeface="黑体" panose="02010609060101010101" pitchFamily="2" charset="-122"/>
              </a:rPr>
              <a:t>比例进行匹配。</a:t>
            </a:r>
            <a:r>
              <a:rPr lang="zh-CN" altLang="en-US" sz="2800" b="1" dirty="0">
                <a:latin typeface="黑体" panose="02010609060101010101" pitchFamily="2" charset="-122"/>
                <a:ea typeface="黑体" panose="02010609060101010101" pitchFamily="2" charset="-122"/>
              </a:rPr>
              <a:t>（责任单位：市财政局、各地区人民政府、稀土高新区管委会）</a:t>
            </a:r>
            <a:endParaRPr lang="zh-CN" altLang="en-US" sz="2800" dirty="0">
              <a:latin typeface="黑体" panose="02010609060101010101" pitchFamily="2" charset="-122"/>
              <a:ea typeface="黑体" panose="02010609060101010101" pitchFamily="2" charset="-122"/>
            </a:endParaRPr>
          </a:p>
          <a:p>
            <a:endParaRPr lang="zh-CN" altLang="en-US" sz="2800" dirty="0">
              <a:latin typeface="黑体" panose="02010609060101010101" pitchFamily="2" charset="-122"/>
              <a:ea typeface="黑体" panose="02010609060101010101" pitchFamily="2" charset="-122"/>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8242"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138243" name="TextBox 3"/>
          <p:cNvSpPr txBox="1"/>
          <p:nvPr/>
        </p:nvSpPr>
        <p:spPr>
          <a:xfrm>
            <a:off x="285750" y="1143000"/>
            <a:ext cx="8286750" cy="4832350"/>
          </a:xfrm>
          <a:prstGeom prst="rect">
            <a:avLst/>
          </a:prstGeom>
          <a:noFill/>
          <a:ln w="9525">
            <a:noFill/>
          </a:ln>
        </p:spPr>
        <p:txBody>
          <a:bodyPr>
            <a:spAutoFit/>
          </a:bodyPr>
          <a:p>
            <a:r>
              <a:rPr lang="en-US" altLang="zh-CN" sz="2800" dirty="0">
                <a:latin typeface="黑体" panose="02010609060101010101" pitchFamily="2" charset="-122"/>
                <a:ea typeface="黑体" panose="02010609060101010101" pitchFamily="2" charset="-122"/>
              </a:rPr>
              <a:t>2.</a:t>
            </a:r>
            <a:r>
              <a:rPr lang="zh-CN" altLang="en-US" sz="2800" dirty="0">
                <a:latin typeface="黑体" panose="02010609060101010101" pitchFamily="2" charset="-122"/>
                <a:ea typeface="黑体" panose="02010609060101010101" pitchFamily="2" charset="-122"/>
              </a:rPr>
              <a:t>将装配式建筑列入大气污染和节能减排综合财政政策示范支持范围，将符合条件的装配式建筑部品列入</a:t>
            </a:r>
            <a:r>
              <a:rPr lang="en-US" altLang="zh-CN" sz="2800" dirty="0">
                <a:latin typeface="黑体" panose="02010609060101010101" pitchFamily="2" charset="-122"/>
                <a:ea typeface="黑体" panose="02010609060101010101" pitchFamily="2" charset="-122"/>
              </a:rPr>
              <a:t>《</a:t>
            </a:r>
            <a:r>
              <a:rPr lang="zh-CN" altLang="en-US" sz="2800" dirty="0">
                <a:latin typeface="黑体" panose="02010609060101010101" pitchFamily="2" charset="-122"/>
                <a:ea typeface="黑体" panose="02010609060101010101" pitchFamily="2" charset="-122"/>
              </a:rPr>
              <a:t>战略性新型产业重点产品和服务指导名录</a:t>
            </a:r>
            <a:r>
              <a:rPr lang="en-US" altLang="zh-CN" sz="2800" dirty="0">
                <a:latin typeface="黑体" panose="02010609060101010101" pitchFamily="2" charset="-122"/>
                <a:ea typeface="黑体" panose="02010609060101010101" pitchFamily="2" charset="-122"/>
              </a:rPr>
              <a:t>》</a:t>
            </a:r>
            <a:r>
              <a:rPr lang="zh-CN" altLang="en-US" sz="2800" dirty="0">
                <a:latin typeface="黑体" panose="02010609060101010101" pitchFamily="2" charset="-122"/>
                <a:ea typeface="黑体" panose="02010609060101010101" pitchFamily="2" charset="-122"/>
              </a:rPr>
              <a:t>，享受相关扶持政策。</a:t>
            </a:r>
            <a:r>
              <a:rPr lang="zh-CN" altLang="en-US" sz="2800" dirty="0">
                <a:solidFill>
                  <a:srgbClr val="FF0000"/>
                </a:solidFill>
                <a:latin typeface="黑体" panose="02010609060101010101" pitchFamily="2" charset="-122"/>
                <a:ea typeface="黑体" panose="02010609060101010101" pitchFamily="2" charset="-122"/>
              </a:rPr>
              <a:t>装配式建筑项目减免</a:t>
            </a:r>
            <a:r>
              <a:rPr lang="en-US" altLang="zh-CN" sz="2800" dirty="0">
                <a:solidFill>
                  <a:srgbClr val="FF0000"/>
                </a:solidFill>
                <a:latin typeface="黑体" panose="02010609060101010101" pitchFamily="2" charset="-122"/>
                <a:ea typeface="黑体" panose="02010609060101010101" pitchFamily="2" charset="-122"/>
              </a:rPr>
              <a:t>50%</a:t>
            </a:r>
            <a:r>
              <a:rPr lang="zh-CN" altLang="en-US" sz="2800" dirty="0">
                <a:solidFill>
                  <a:srgbClr val="FF0000"/>
                </a:solidFill>
                <a:latin typeface="黑体" panose="02010609060101010101" pitchFamily="2" charset="-122"/>
                <a:ea typeface="黑体" panose="02010609060101010101" pitchFamily="2" charset="-122"/>
              </a:rPr>
              <a:t>的城市基础设施配套费（可同时享受绿色建筑政策），</a:t>
            </a:r>
            <a:r>
              <a:rPr lang="zh-CN" altLang="en-US" sz="2800" dirty="0">
                <a:latin typeface="黑体" panose="02010609060101010101" pitchFamily="2" charset="-122"/>
                <a:ea typeface="黑体" panose="02010609060101010101" pitchFamily="2" charset="-122"/>
              </a:rPr>
              <a:t>减免</a:t>
            </a:r>
            <a:r>
              <a:rPr lang="en-US" altLang="zh-CN" sz="2800" dirty="0">
                <a:latin typeface="黑体" panose="02010609060101010101" pitchFamily="2" charset="-122"/>
                <a:ea typeface="黑体" panose="02010609060101010101" pitchFamily="2" charset="-122"/>
              </a:rPr>
              <a:t>50%</a:t>
            </a:r>
            <a:r>
              <a:rPr lang="zh-CN" altLang="en-US" sz="2800" dirty="0">
                <a:latin typeface="黑体" panose="02010609060101010101" pitchFamily="2" charset="-122"/>
                <a:ea typeface="黑体" panose="02010609060101010101" pitchFamily="2" charset="-122"/>
              </a:rPr>
              <a:t>的建筑垃圾处置费。个人购买装配式建筑商品房，给予</a:t>
            </a:r>
            <a:r>
              <a:rPr lang="en-US" altLang="zh-CN" sz="2800" dirty="0">
                <a:latin typeface="黑体" panose="02010609060101010101" pitchFamily="2" charset="-122"/>
                <a:ea typeface="黑体" panose="02010609060101010101" pitchFamily="2" charset="-122"/>
              </a:rPr>
              <a:t>50%</a:t>
            </a:r>
            <a:r>
              <a:rPr lang="zh-CN" altLang="en-US" sz="2800" dirty="0">
                <a:latin typeface="黑体" panose="02010609060101010101" pitchFamily="2" charset="-122"/>
                <a:ea typeface="黑体" panose="02010609060101010101" pitchFamily="2" charset="-122"/>
              </a:rPr>
              <a:t>的契税补贴。</a:t>
            </a:r>
            <a:r>
              <a:rPr lang="zh-CN" altLang="en-US" sz="2800" b="1" dirty="0">
                <a:latin typeface="黑体" panose="02010609060101010101" pitchFamily="2" charset="-122"/>
                <a:ea typeface="黑体" panose="02010609060101010101" pitchFamily="2" charset="-122"/>
              </a:rPr>
              <a:t>（责任单位：市发改委、市规划局、市环保局、市城建委、市执法局、市住房保障局、市国税局、市地税局、各地区人民政府、稀土高新区管委会）</a:t>
            </a:r>
            <a:endParaRPr lang="zh-CN" altLang="en-US" sz="2800" dirty="0">
              <a:latin typeface="黑体" panose="02010609060101010101" pitchFamily="2" charset="-122"/>
              <a:ea typeface="黑体" panose="02010609060101010101" pitchFamily="2" charset="-122"/>
            </a:endParaRPr>
          </a:p>
          <a:p>
            <a:endParaRPr lang="zh-CN" altLang="en-US" sz="2800" dirty="0">
              <a:latin typeface="黑体" panose="02010609060101010101" pitchFamily="2" charset="-122"/>
              <a:ea typeface="黑体" panose="02010609060101010101"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9634"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pic>
        <p:nvPicPr>
          <p:cNvPr id="69635" name="图片 3" descr="照片 276.jpg"/>
          <p:cNvPicPr>
            <a:picLocks noChangeAspect="1"/>
          </p:cNvPicPr>
          <p:nvPr/>
        </p:nvPicPr>
        <p:blipFill>
          <a:blip r:embed="rId2"/>
          <a:stretch>
            <a:fillRect/>
          </a:stretch>
        </p:blipFill>
        <p:spPr>
          <a:xfrm>
            <a:off x="180975" y="1047750"/>
            <a:ext cx="8820150" cy="4953000"/>
          </a:xfrm>
          <a:prstGeom prst="rect">
            <a:avLst/>
          </a:prstGeom>
          <a:noFill/>
          <a:ln w="9525">
            <a:noFill/>
          </a:ln>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9266"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139267" name="TextBox 3"/>
          <p:cNvSpPr txBox="1"/>
          <p:nvPr/>
        </p:nvSpPr>
        <p:spPr>
          <a:xfrm>
            <a:off x="285750" y="1143000"/>
            <a:ext cx="8286750" cy="4832350"/>
          </a:xfrm>
          <a:prstGeom prst="rect">
            <a:avLst/>
          </a:prstGeom>
          <a:noFill/>
          <a:ln w="9525">
            <a:noFill/>
          </a:ln>
        </p:spPr>
        <p:txBody>
          <a:bodyPr>
            <a:spAutoFit/>
          </a:bodyPr>
          <a:p>
            <a:r>
              <a:rPr lang="en-US" altLang="zh-CN" sz="2800" dirty="0">
                <a:latin typeface="黑体" panose="02010609060101010101" pitchFamily="2" charset="-122"/>
                <a:ea typeface="黑体" panose="02010609060101010101" pitchFamily="2" charset="-122"/>
              </a:rPr>
              <a:t>3. </a:t>
            </a:r>
            <a:r>
              <a:rPr lang="zh-CN" altLang="en-US" sz="2800" dirty="0">
                <a:latin typeface="黑体" panose="02010609060101010101" pitchFamily="2" charset="-122"/>
                <a:ea typeface="黑体" panose="02010609060101010101" pitchFamily="2" charset="-122"/>
              </a:rPr>
              <a:t>全面落实</a:t>
            </a:r>
            <a:r>
              <a:rPr lang="en-US" altLang="zh-CN" sz="2800" dirty="0">
                <a:latin typeface="黑体" panose="02010609060101010101" pitchFamily="2" charset="-122"/>
                <a:ea typeface="黑体" panose="02010609060101010101" pitchFamily="2" charset="-122"/>
              </a:rPr>
              <a:t>《</a:t>
            </a:r>
            <a:r>
              <a:rPr lang="zh-CN" altLang="en-US" sz="2800" dirty="0">
                <a:latin typeface="黑体" panose="02010609060101010101" pitchFamily="2" charset="-122"/>
                <a:ea typeface="黑体" panose="02010609060101010101" pitchFamily="2" charset="-122"/>
              </a:rPr>
              <a:t>内蒙古自治区鼓励和支持非公有制经济加快发展若干规定</a:t>
            </a:r>
            <a:r>
              <a:rPr lang="en-US" altLang="zh-CN" sz="2800" dirty="0">
                <a:latin typeface="黑体" panose="02010609060101010101" pitchFamily="2" charset="-122"/>
                <a:ea typeface="黑体" panose="02010609060101010101" pitchFamily="2" charset="-122"/>
              </a:rPr>
              <a:t>》</a:t>
            </a:r>
            <a:r>
              <a:rPr lang="zh-CN" altLang="en-US" sz="2800" dirty="0">
                <a:latin typeface="黑体" panose="02010609060101010101" pitchFamily="2" charset="-122"/>
                <a:ea typeface="黑体" panose="02010609060101010101" pitchFamily="2" charset="-122"/>
              </a:rPr>
              <a:t>（内政发</a:t>
            </a:r>
            <a:r>
              <a:rPr lang="en-US" altLang="zh-CN" sz="2800" dirty="0">
                <a:latin typeface="黑体" panose="02010609060101010101" pitchFamily="2" charset="-122"/>
                <a:ea typeface="黑体" panose="02010609060101010101" pitchFamily="2" charset="-122"/>
              </a:rPr>
              <a:t>〔2016〕80</a:t>
            </a:r>
            <a:r>
              <a:rPr lang="zh-CN" altLang="en-US" sz="2800" dirty="0">
                <a:latin typeface="黑体" panose="02010609060101010101" pitchFamily="2" charset="-122"/>
                <a:ea typeface="黑体" panose="02010609060101010101" pitchFamily="2" charset="-122"/>
              </a:rPr>
              <a:t>号文件）等各项税收优惠政策，扶持我市装配式建筑发展产业壮大。符合条件的装配式建筑部品部件生产企业可按高新技术企业</a:t>
            </a:r>
            <a:r>
              <a:rPr lang="en-US" altLang="zh-CN" sz="2800" dirty="0">
                <a:latin typeface="黑体" panose="02010609060101010101" pitchFamily="2" charset="-122"/>
                <a:ea typeface="黑体" panose="02010609060101010101" pitchFamily="2" charset="-122"/>
              </a:rPr>
              <a:t>15%</a:t>
            </a:r>
            <a:r>
              <a:rPr lang="zh-CN" altLang="en-US" sz="2800" dirty="0">
                <a:latin typeface="黑体" panose="02010609060101010101" pitchFamily="2" charset="-122"/>
                <a:ea typeface="黑体" panose="02010609060101010101" pitchFamily="2" charset="-122"/>
              </a:rPr>
              <a:t>税率征收企业所得税，部品部件生产企业纳入建筑企业范围，执行</a:t>
            </a:r>
            <a:r>
              <a:rPr lang="en-US" altLang="zh-CN" sz="2800" dirty="0">
                <a:latin typeface="黑体" panose="02010609060101010101" pitchFamily="2" charset="-122"/>
                <a:ea typeface="黑体" panose="02010609060101010101" pitchFamily="2" charset="-122"/>
              </a:rPr>
              <a:t>11%</a:t>
            </a:r>
            <a:r>
              <a:rPr lang="zh-CN" altLang="en-US" sz="2800" dirty="0">
                <a:latin typeface="黑体" panose="02010609060101010101" pitchFamily="2" charset="-122"/>
                <a:ea typeface="黑体" panose="02010609060101010101" pitchFamily="2" charset="-122"/>
              </a:rPr>
              <a:t>的增值税率。符合</a:t>
            </a:r>
            <a:r>
              <a:rPr lang="en-US" altLang="zh-CN" sz="2800" dirty="0">
                <a:latin typeface="黑体" panose="02010609060101010101" pitchFamily="2" charset="-122"/>
                <a:ea typeface="黑体" panose="02010609060101010101" pitchFamily="2" charset="-122"/>
              </a:rPr>
              <a:t>《</a:t>
            </a:r>
            <a:r>
              <a:rPr lang="zh-CN" altLang="en-US" sz="2800" dirty="0">
                <a:latin typeface="黑体" panose="02010609060101010101" pitchFamily="2" charset="-122"/>
                <a:ea typeface="黑体" panose="02010609060101010101" pitchFamily="2" charset="-122"/>
              </a:rPr>
              <a:t>享受增值税即征即退政策的新型墙体材料目录</a:t>
            </a:r>
            <a:r>
              <a:rPr lang="en-US" altLang="zh-CN" sz="2800" dirty="0">
                <a:latin typeface="黑体" panose="02010609060101010101" pitchFamily="2" charset="-122"/>
                <a:ea typeface="黑体" panose="02010609060101010101" pitchFamily="2" charset="-122"/>
              </a:rPr>
              <a:t>》</a:t>
            </a:r>
            <a:r>
              <a:rPr lang="zh-CN" altLang="en-US" sz="2800" dirty="0">
                <a:latin typeface="黑体" panose="02010609060101010101" pitchFamily="2" charset="-122"/>
                <a:ea typeface="黑体" panose="02010609060101010101" pitchFamily="2" charset="-122"/>
              </a:rPr>
              <a:t>的部品部件生产企业，按规定享受增值税即征即退优惠政策。</a:t>
            </a:r>
            <a:r>
              <a:rPr lang="zh-CN" altLang="en-US" sz="2800" b="1" dirty="0">
                <a:latin typeface="黑体" panose="02010609060101010101" pitchFamily="2" charset="-122"/>
                <a:ea typeface="黑体" panose="02010609060101010101" pitchFamily="2" charset="-122"/>
              </a:rPr>
              <a:t>（责任单位：市国税局、市地税局、市经信委、各地区人民政府、稀土高新区管委会）</a:t>
            </a:r>
            <a:endParaRPr lang="zh-CN" altLang="en-US" sz="2800" dirty="0">
              <a:latin typeface="黑体" panose="02010609060101010101" pitchFamily="2" charset="-122"/>
              <a:ea typeface="黑体" panose="02010609060101010101" pitchFamily="2" charset="-122"/>
            </a:endParaRPr>
          </a:p>
          <a:p>
            <a:endParaRPr lang="zh-CN" altLang="en-US" sz="2800" dirty="0">
              <a:latin typeface="黑体" panose="02010609060101010101" pitchFamily="2" charset="-122"/>
              <a:ea typeface="黑体" panose="02010609060101010101" pitchFamily="2" charset="-122"/>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0290"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140291" name="TextBox 3"/>
          <p:cNvSpPr txBox="1"/>
          <p:nvPr/>
        </p:nvSpPr>
        <p:spPr>
          <a:xfrm>
            <a:off x="285750" y="1143000"/>
            <a:ext cx="8286750" cy="5262563"/>
          </a:xfrm>
          <a:prstGeom prst="rect">
            <a:avLst/>
          </a:prstGeom>
          <a:noFill/>
          <a:ln w="9525">
            <a:noFill/>
          </a:ln>
        </p:spPr>
        <p:txBody>
          <a:bodyPr>
            <a:spAutoFit/>
          </a:bodyPr>
          <a:p>
            <a:r>
              <a:rPr lang="en-US" altLang="zh-CN" sz="2800" dirty="0">
                <a:latin typeface="黑体" panose="02010609060101010101" pitchFamily="2" charset="-122"/>
                <a:ea typeface="黑体" panose="02010609060101010101" pitchFamily="2" charset="-122"/>
              </a:rPr>
              <a:t>4.</a:t>
            </a:r>
            <a:r>
              <a:rPr lang="zh-CN" altLang="en-US" sz="2800" dirty="0">
                <a:latin typeface="黑体" panose="02010609060101010101" pitchFamily="2" charset="-122"/>
                <a:ea typeface="黑体" panose="02010609060101010101" pitchFamily="2" charset="-122"/>
              </a:rPr>
              <a:t>优先推荐拥有成套装配式建筑技术体系和自主知识产权的优势企业申报高新技术企业。科技专项资金要安排适当额度，支持我市科研院所、高等院校开展装配式建筑领域中的科技创新，集中力量攻克节点连接、防火、防腐、防水、抗震等核心技术。采取政府购买服务的方式，编制装配式建筑标准规范，大力扶持装配式建筑关键技术、新型建筑材料研究、技术集成应用以及质量通病攻关等方面申报自治区科技计划项目。</a:t>
            </a:r>
            <a:r>
              <a:rPr lang="zh-CN" altLang="en-US" sz="2800" b="1" dirty="0">
                <a:latin typeface="黑体" panose="02010609060101010101" pitchFamily="2" charset="-122"/>
                <a:ea typeface="黑体" panose="02010609060101010101" pitchFamily="2" charset="-122"/>
              </a:rPr>
              <a:t>（责任单位：市科技局、市城建委、市财政局、市经信委、各地区人民政府、稀土高新区管委会）</a:t>
            </a:r>
            <a:endParaRPr lang="zh-CN" altLang="en-US" sz="2800" dirty="0">
              <a:latin typeface="黑体" panose="02010609060101010101" pitchFamily="2" charset="-122"/>
              <a:ea typeface="黑体" panose="02010609060101010101" pitchFamily="2" charset="-122"/>
            </a:endParaRPr>
          </a:p>
          <a:p>
            <a:endParaRPr lang="zh-CN" altLang="en-US" sz="2800" dirty="0">
              <a:latin typeface="黑体" panose="02010609060101010101" pitchFamily="2" charset="-122"/>
              <a:ea typeface="黑体" panose="02010609060101010101" pitchFamily="2" charset="-122"/>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1314"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141315" name="TextBox 3"/>
          <p:cNvSpPr txBox="1"/>
          <p:nvPr/>
        </p:nvSpPr>
        <p:spPr>
          <a:xfrm>
            <a:off x="285750" y="1000125"/>
            <a:ext cx="8286750" cy="5694363"/>
          </a:xfrm>
          <a:prstGeom prst="rect">
            <a:avLst/>
          </a:prstGeom>
          <a:noFill/>
          <a:ln w="9525">
            <a:noFill/>
          </a:ln>
        </p:spPr>
        <p:txBody>
          <a:bodyPr>
            <a:spAutoFit/>
          </a:bodyPr>
          <a:p>
            <a:r>
              <a:rPr lang="zh-CN" altLang="en-US" sz="2800" b="1" dirty="0">
                <a:solidFill>
                  <a:srgbClr val="FF0000"/>
                </a:solidFill>
                <a:latin typeface="黑体" panose="02010609060101010101" pitchFamily="2" charset="-122"/>
                <a:ea typeface="黑体" panose="02010609060101010101" pitchFamily="2" charset="-122"/>
              </a:rPr>
              <a:t>（三）加强金融服务</a:t>
            </a:r>
            <a:endParaRPr lang="zh-CN" altLang="en-US" sz="2800" dirty="0">
              <a:solidFill>
                <a:srgbClr val="FF0000"/>
              </a:solidFill>
              <a:latin typeface="黑体" panose="02010609060101010101" pitchFamily="2" charset="-122"/>
              <a:ea typeface="黑体" panose="02010609060101010101" pitchFamily="2" charset="-122"/>
            </a:endParaRPr>
          </a:p>
          <a:p>
            <a:r>
              <a:rPr lang="zh-CN" altLang="en-US" sz="2800" dirty="0">
                <a:latin typeface="黑体" panose="02010609060101010101" pitchFamily="2" charset="-122"/>
                <a:ea typeface="黑体" panose="02010609060101010101" pitchFamily="2" charset="-122"/>
              </a:rPr>
              <a:t>装配式建筑产业基地企业、装配式部品部件生产企业以及开发项目中装配式建筑比例在</a:t>
            </a:r>
            <a:r>
              <a:rPr lang="en-US" altLang="zh-CN" sz="2800" dirty="0">
                <a:latin typeface="黑体" panose="02010609060101010101" pitchFamily="2" charset="-122"/>
                <a:ea typeface="黑体" panose="02010609060101010101" pitchFamily="2" charset="-122"/>
              </a:rPr>
              <a:t>30%</a:t>
            </a:r>
            <a:r>
              <a:rPr lang="zh-CN" altLang="en-US" sz="2800" dirty="0">
                <a:latin typeface="黑体" panose="02010609060101010101" pitchFamily="2" charset="-122"/>
                <a:ea typeface="黑体" panose="02010609060101010101" pitchFamily="2" charset="-122"/>
              </a:rPr>
              <a:t>以上的开发企业，优先获得信贷支持并享受低利率优惠。对装配式住宅购房者可享受优先放贷，首付比例适当降低，银行和公积金贷款额度适当提高等优惠政策，但贷款的首付比例不得低于自治区规定的所购住房全部价款的</a:t>
            </a:r>
            <a:r>
              <a:rPr lang="en-US" altLang="zh-CN" sz="2800" dirty="0">
                <a:latin typeface="黑体" panose="02010609060101010101" pitchFamily="2" charset="-122"/>
                <a:ea typeface="黑体" panose="02010609060101010101" pitchFamily="2" charset="-122"/>
              </a:rPr>
              <a:t>20%</a:t>
            </a:r>
            <a:r>
              <a:rPr lang="zh-CN" altLang="en-US" sz="2800" dirty="0">
                <a:latin typeface="黑体" panose="02010609060101010101" pitchFamily="2" charset="-122"/>
                <a:ea typeface="黑体" panose="02010609060101010101" pitchFamily="2" charset="-122"/>
              </a:rPr>
              <a:t>。金融机构要对装配式建筑的消费贷款利率下浮</a:t>
            </a:r>
            <a:r>
              <a:rPr lang="en-US" altLang="zh-CN" sz="2800" dirty="0">
                <a:latin typeface="黑体" panose="02010609060101010101" pitchFamily="2" charset="-122"/>
                <a:ea typeface="黑体" panose="02010609060101010101" pitchFamily="2" charset="-122"/>
              </a:rPr>
              <a:t>0.5%</a:t>
            </a:r>
            <a:r>
              <a:rPr lang="zh-CN" altLang="en-US" sz="2800" dirty="0">
                <a:latin typeface="黑体" panose="02010609060101010101" pitchFamily="2" charset="-122"/>
                <a:ea typeface="黑体" panose="02010609060101010101" pitchFamily="2" charset="-122"/>
              </a:rPr>
              <a:t>，开发贷款利率下浮</a:t>
            </a:r>
            <a:r>
              <a:rPr lang="en-US" altLang="zh-CN" sz="2800" dirty="0">
                <a:latin typeface="黑体" panose="02010609060101010101" pitchFamily="2" charset="-122"/>
                <a:ea typeface="黑体" panose="02010609060101010101" pitchFamily="2" charset="-122"/>
              </a:rPr>
              <a:t>1%</a:t>
            </a:r>
            <a:r>
              <a:rPr lang="zh-CN" altLang="en-US" sz="2800" dirty="0">
                <a:latin typeface="黑体" panose="02010609060101010101" pitchFamily="2" charset="-122"/>
                <a:ea typeface="黑体" panose="02010609060101010101" pitchFamily="2" charset="-122"/>
              </a:rPr>
              <a:t>。</a:t>
            </a:r>
            <a:r>
              <a:rPr lang="zh-CN" altLang="en-US" sz="2800" b="1" dirty="0">
                <a:latin typeface="黑体" panose="02010609060101010101" pitchFamily="2" charset="-122"/>
                <a:ea typeface="黑体" panose="02010609060101010101" pitchFamily="2" charset="-122"/>
              </a:rPr>
              <a:t>（责任单位：市金融办、包头银监分局、人行包头市中心支行、市住房保障局、各地区人民政府、稀土高新区管委会）</a:t>
            </a:r>
            <a:endParaRPr lang="zh-CN" altLang="en-US" sz="2800" dirty="0">
              <a:latin typeface="黑体" panose="02010609060101010101" pitchFamily="2" charset="-122"/>
              <a:ea typeface="黑体" panose="02010609060101010101" pitchFamily="2" charset="-122"/>
            </a:endParaRPr>
          </a:p>
          <a:p>
            <a:endParaRPr lang="zh-CN" altLang="en-US" sz="2800" dirty="0">
              <a:latin typeface="黑体" panose="02010609060101010101" pitchFamily="2" charset="-122"/>
              <a:ea typeface="黑体" panose="02010609060101010101" pitchFamily="2" charset="-122"/>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2338"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142339" name="TextBox 3"/>
          <p:cNvSpPr txBox="1"/>
          <p:nvPr/>
        </p:nvSpPr>
        <p:spPr>
          <a:xfrm>
            <a:off x="285750" y="1000125"/>
            <a:ext cx="8286750" cy="5262563"/>
          </a:xfrm>
          <a:prstGeom prst="rect">
            <a:avLst/>
          </a:prstGeom>
          <a:noFill/>
          <a:ln w="9525">
            <a:noFill/>
          </a:ln>
        </p:spPr>
        <p:txBody>
          <a:bodyPr>
            <a:spAutoFit/>
          </a:bodyPr>
          <a:p>
            <a:r>
              <a:rPr lang="zh-CN" altLang="en-US" sz="2800" b="1" dirty="0">
                <a:solidFill>
                  <a:srgbClr val="FF0000"/>
                </a:solidFill>
                <a:latin typeface="黑体" panose="02010609060101010101" pitchFamily="2" charset="-122"/>
                <a:ea typeface="黑体" panose="02010609060101010101" pitchFamily="2" charset="-122"/>
              </a:rPr>
              <a:t>（四）加大行业扶持力度</a:t>
            </a:r>
            <a:endParaRPr lang="zh-CN" altLang="en-US" sz="2800" dirty="0">
              <a:solidFill>
                <a:srgbClr val="FF0000"/>
              </a:solidFill>
              <a:latin typeface="黑体" panose="02010609060101010101" pitchFamily="2" charset="-122"/>
              <a:ea typeface="黑体" panose="02010609060101010101" pitchFamily="2" charset="-122"/>
            </a:endParaRPr>
          </a:p>
          <a:p>
            <a:r>
              <a:rPr lang="en-US" altLang="zh-CN" sz="2800" dirty="0">
                <a:latin typeface="黑体" panose="02010609060101010101" pitchFamily="2" charset="-122"/>
                <a:ea typeface="黑体" panose="02010609060101010101" pitchFamily="2" charset="-122"/>
              </a:rPr>
              <a:t>1.</a:t>
            </a:r>
            <a:r>
              <a:rPr lang="zh-CN" altLang="en-US" sz="2800" dirty="0">
                <a:latin typeface="黑体" panose="02010609060101010101" pitchFamily="2" charset="-122"/>
                <a:ea typeface="黑体" panose="02010609060101010101" pitchFamily="2" charset="-122"/>
              </a:rPr>
              <a:t>装配式建筑项目的农民工资保证金、履约保证金、投标保证金予以免交。规划部门在相关规划条件审查中，将装配式建筑要求作为内容之一。在工程项目建设规划许可中明确装配式建筑规模、比例要求，实施装配式建筑的房地产开发项目，实行容积率差别核算，其装配式外墙预制部分建筑面积（不超过规划总建筑面积的</a:t>
            </a:r>
            <a:r>
              <a:rPr lang="en-US" altLang="zh-CN" sz="2800" dirty="0">
                <a:latin typeface="黑体" panose="02010609060101010101" pitchFamily="2" charset="-122"/>
                <a:ea typeface="黑体" panose="02010609060101010101" pitchFamily="2" charset="-122"/>
              </a:rPr>
              <a:t>3%</a:t>
            </a:r>
            <a:r>
              <a:rPr lang="zh-CN" altLang="en-US" sz="2800" dirty="0">
                <a:latin typeface="黑体" panose="02010609060101010101" pitchFamily="2" charset="-122"/>
                <a:ea typeface="黑体" panose="02010609060101010101" pitchFamily="2" charset="-122"/>
              </a:rPr>
              <a:t>）可不计入成交地块的容积率核算。</a:t>
            </a:r>
            <a:r>
              <a:rPr lang="zh-CN" altLang="en-US" sz="2800" b="1" dirty="0">
                <a:latin typeface="黑体" panose="02010609060101010101" pitchFamily="2" charset="-122"/>
                <a:ea typeface="黑体" panose="02010609060101010101" pitchFamily="2" charset="-122"/>
              </a:rPr>
              <a:t>（责任单位：市城建委、市国土局、市规划局、市公共资源交易中心、市住房保障局、各地区人民政府、稀土高新区管委会）</a:t>
            </a:r>
            <a:endParaRPr lang="zh-CN" altLang="en-US" sz="2800" dirty="0">
              <a:latin typeface="黑体" panose="02010609060101010101" pitchFamily="2" charset="-122"/>
              <a:ea typeface="黑体" panose="02010609060101010101" pitchFamily="2" charset="-122"/>
            </a:endParaRPr>
          </a:p>
          <a:p>
            <a:endParaRPr lang="zh-CN" altLang="en-US" sz="2800" dirty="0">
              <a:latin typeface="黑体" panose="02010609060101010101" pitchFamily="2" charset="-122"/>
              <a:ea typeface="黑体" panose="02010609060101010101" pitchFamily="2" charset="-122"/>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3362"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143363" name="TextBox 3"/>
          <p:cNvSpPr txBox="1"/>
          <p:nvPr/>
        </p:nvSpPr>
        <p:spPr>
          <a:xfrm>
            <a:off x="285750" y="1785938"/>
            <a:ext cx="8286750" cy="3970337"/>
          </a:xfrm>
          <a:prstGeom prst="rect">
            <a:avLst/>
          </a:prstGeom>
          <a:noFill/>
          <a:ln w="9525">
            <a:noFill/>
          </a:ln>
        </p:spPr>
        <p:txBody>
          <a:bodyPr>
            <a:spAutoFit/>
          </a:bodyPr>
          <a:p>
            <a:r>
              <a:rPr lang="en-US" altLang="zh-CN" sz="2800" dirty="0">
                <a:latin typeface="黑体" panose="02010609060101010101" pitchFamily="2" charset="-122"/>
                <a:ea typeface="黑体" panose="02010609060101010101" pitchFamily="2" charset="-122"/>
              </a:rPr>
              <a:t>2.</a:t>
            </a:r>
            <a:r>
              <a:rPr lang="zh-CN" altLang="en-US" sz="2800" dirty="0">
                <a:latin typeface="黑体" panose="02010609060101010101" pitchFamily="2" charset="-122"/>
                <a:ea typeface="黑体" panose="02010609060101010101" pitchFamily="2" charset="-122"/>
              </a:rPr>
              <a:t>装配式建筑房地产开发项目在取得建设工程施工许可证，建筑主体工程进度出正负零，并足额缴纳保证金后，可先期办理商品房预售许可证。将装配式建筑的推广应用作为房地产开发企业、设计及施工企业资质升级、增项考核的重要内容，使其适应我市装配式建筑发展要求。</a:t>
            </a:r>
            <a:r>
              <a:rPr lang="zh-CN" altLang="en-US" sz="2800" b="1" dirty="0">
                <a:latin typeface="黑体" panose="02010609060101010101" pitchFamily="2" charset="-122"/>
                <a:ea typeface="黑体" panose="02010609060101010101" pitchFamily="2" charset="-122"/>
              </a:rPr>
              <a:t>（责任单位：市住房保障局、市城建委、各地区人民政府、稀土高新区管委会）</a:t>
            </a:r>
            <a:endParaRPr lang="zh-CN" altLang="en-US" sz="2800" dirty="0">
              <a:latin typeface="黑体" panose="02010609060101010101" pitchFamily="2" charset="-122"/>
              <a:ea typeface="黑体" panose="02010609060101010101" pitchFamily="2" charset="-122"/>
            </a:endParaRPr>
          </a:p>
          <a:p>
            <a:endParaRPr lang="zh-CN" altLang="en-US" sz="2800" dirty="0">
              <a:latin typeface="黑体" panose="02010609060101010101" pitchFamily="2" charset="-122"/>
              <a:ea typeface="黑体" panose="02010609060101010101" pitchFamily="2" charset="-122"/>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4386"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144387" name="TextBox 3"/>
          <p:cNvSpPr txBox="1"/>
          <p:nvPr/>
        </p:nvSpPr>
        <p:spPr>
          <a:xfrm>
            <a:off x="285750" y="1785938"/>
            <a:ext cx="8286750" cy="3970337"/>
          </a:xfrm>
          <a:prstGeom prst="rect">
            <a:avLst/>
          </a:prstGeom>
          <a:noFill/>
          <a:ln w="9525">
            <a:noFill/>
          </a:ln>
        </p:spPr>
        <p:txBody>
          <a:bodyPr>
            <a:spAutoFit/>
          </a:bodyPr>
          <a:p>
            <a:r>
              <a:rPr lang="en-US" altLang="zh-CN" sz="2800" dirty="0">
                <a:latin typeface="黑体" panose="02010609060101010101" pitchFamily="2" charset="-122"/>
                <a:ea typeface="黑体" panose="02010609060101010101" pitchFamily="2" charset="-122"/>
              </a:rPr>
              <a:t>3.</a:t>
            </a:r>
            <a:r>
              <a:rPr lang="zh-CN" altLang="en-US" sz="2800" dirty="0">
                <a:latin typeface="黑体" panose="02010609060101010101" pitchFamily="2" charset="-122"/>
                <a:ea typeface="黑体" panose="02010609060101010101" pitchFamily="2" charset="-122"/>
              </a:rPr>
              <a:t>优先推荐装配式建筑的工程项目参与各类工程建设领域的评选、评优以及推荐申报国家绿色建筑示范小区、鲁班奖、广厦奖、优秀勘察设计奖、草原杯和优质样板工程。各级管理部门要积极配合申报单位做好相关工作。我市金鹿杯、优质工程、优秀设计工程和考核文明施工评选将向装配式建筑倾斜，积极引导装配式建筑发展。</a:t>
            </a:r>
            <a:r>
              <a:rPr lang="zh-CN" altLang="en-US" sz="2800" b="1" dirty="0">
                <a:latin typeface="黑体" panose="02010609060101010101" pitchFamily="2" charset="-122"/>
                <a:ea typeface="黑体" panose="02010609060101010101" pitchFamily="2" charset="-122"/>
              </a:rPr>
              <a:t>（责任单位：市城建委、市规划局、各地区人民政府、稀土高新区管委会）</a:t>
            </a:r>
            <a:endParaRPr lang="zh-CN" altLang="en-US" sz="2800" dirty="0">
              <a:latin typeface="黑体" panose="02010609060101010101" pitchFamily="2" charset="-122"/>
              <a:ea typeface="黑体" panose="02010609060101010101" pitchFamily="2" charset="-122"/>
            </a:endParaRPr>
          </a:p>
          <a:p>
            <a:endParaRPr lang="zh-CN" altLang="en-US" sz="2800" dirty="0">
              <a:latin typeface="黑体" panose="02010609060101010101" pitchFamily="2" charset="-122"/>
              <a:ea typeface="黑体" panose="02010609060101010101" pitchFamily="2" charset="-122"/>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5410"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145411" name="TextBox 3"/>
          <p:cNvSpPr txBox="1"/>
          <p:nvPr/>
        </p:nvSpPr>
        <p:spPr>
          <a:xfrm>
            <a:off x="285750" y="714375"/>
            <a:ext cx="8286750" cy="6524625"/>
          </a:xfrm>
          <a:prstGeom prst="rect">
            <a:avLst/>
          </a:prstGeom>
          <a:noFill/>
          <a:ln w="9525">
            <a:noFill/>
          </a:ln>
        </p:spPr>
        <p:txBody>
          <a:bodyPr>
            <a:spAutoFit/>
          </a:bodyPr>
          <a:p>
            <a:r>
              <a:rPr lang="zh-CN" altLang="en-US" sz="2500" b="1" dirty="0">
                <a:solidFill>
                  <a:srgbClr val="FF0000"/>
                </a:solidFill>
                <a:latin typeface="黑体" panose="02010609060101010101" pitchFamily="2" charset="-122"/>
                <a:ea typeface="黑体" panose="02010609060101010101" pitchFamily="2" charset="-122"/>
              </a:rPr>
              <a:t>（五）加强技术指导</a:t>
            </a:r>
            <a:endParaRPr lang="zh-CN" altLang="en-US" sz="2500" dirty="0">
              <a:solidFill>
                <a:srgbClr val="FF0000"/>
              </a:solidFill>
              <a:latin typeface="黑体" panose="02010609060101010101" pitchFamily="2" charset="-122"/>
              <a:ea typeface="黑体" panose="02010609060101010101" pitchFamily="2" charset="-122"/>
            </a:endParaRPr>
          </a:p>
          <a:p>
            <a:r>
              <a:rPr lang="zh-CN" altLang="en-US" sz="2500" dirty="0">
                <a:latin typeface="黑体" panose="02010609060101010101" pitchFamily="2" charset="-122"/>
                <a:ea typeface="黑体" panose="02010609060101010101" pitchFamily="2" charset="-122"/>
              </a:rPr>
              <a:t>市政府组织成立由相关管理部门、设计单位、企业、高等院校、科研机构专家组成的包头市装配式建筑专家委员会，并分行业设立设计、部品、施工等专家小组，负责对我市装配式建筑项目的建设方案、应用技术的论证和设计、施工进行指导，开展装配式建筑相关课题研究。</a:t>
            </a:r>
            <a:r>
              <a:rPr lang="zh-CN" altLang="en-US" sz="2500" b="1" dirty="0">
                <a:latin typeface="黑体" panose="02010609060101010101" pitchFamily="2" charset="-122"/>
                <a:ea typeface="黑体" panose="02010609060101010101" pitchFamily="2" charset="-122"/>
              </a:rPr>
              <a:t>（责任单位：市城建委、市住房保障局、市规划局、市国土局、市住房保障局、市科技局、市质监局）</a:t>
            </a:r>
            <a:endParaRPr lang="zh-CN" altLang="en-US" sz="2500" dirty="0">
              <a:latin typeface="黑体" panose="02010609060101010101" pitchFamily="2" charset="-122"/>
              <a:ea typeface="黑体" panose="02010609060101010101" pitchFamily="2" charset="-122"/>
            </a:endParaRPr>
          </a:p>
          <a:p>
            <a:r>
              <a:rPr lang="zh-CN" altLang="en-US" sz="2500" b="1" dirty="0">
                <a:solidFill>
                  <a:srgbClr val="FF0000"/>
                </a:solidFill>
                <a:latin typeface="黑体" panose="02010609060101010101" pitchFamily="2" charset="-122"/>
                <a:ea typeface="黑体" panose="02010609060101010101" pitchFamily="2" charset="-122"/>
              </a:rPr>
              <a:t>（六）保障运输通畅</a:t>
            </a:r>
            <a:endParaRPr lang="zh-CN" altLang="en-US" sz="2500" dirty="0">
              <a:solidFill>
                <a:srgbClr val="FF0000"/>
              </a:solidFill>
              <a:latin typeface="黑体" panose="02010609060101010101" pitchFamily="2" charset="-122"/>
              <a:ea typeface="黑体" panose="02010609060101010101" pitchFamily="2" charset="-122"/>
            </a:endParaRPr>
          </a:p>
          <a:p>
            <a:r>
              <a:rPr lang="zh-CN" altLang="en-US" sz="2500" dirty="0">
                <a:latin typeface="黑体" panose="02010609060101010101" pitchFamily="2" charset="-122"/>
                <a:ea typeface="黑体" panose="02010609060101010101" pitchFamily="2" charset="-122"/>
              </a:rPr>
              <a:t>对运输超大、超宽装配式建筑部品部件的运载车辆，在物流运输、交通组织方面给予支持，开通绿色通道，落实包头市绿色通道通行费免收政策</a:t>
            </a:r>
            <a:r>
              <a:rPr lang="en-US" altLang="zh-CN" sz="2500" dirty="0">
                <a:latin typeface="黑体" panose="02010609060101010101" pitchFamily="2" charset="-122"/>
                <a:ea typeface="黑体" panose="02010609060101010101" pitchFamily="2" charset="-122"/>
              </a:rPr>
              <a:t>,</a:t>
            </a:r>
            <a:r>
              <a:rPr lang="zh-CN" altLang="en-US" sz="2500" dirty="0">
                <a:latin typeface="黑体" panose="02010609060101010101" pitchFamily="2" charset="-122"/>
                <a:ea typeface="黑体" panose="02010609060101010101" pitchFamily="2" charset="-122"/>
              </a:rPr>
              <a:t>确保运输畅通。</a:t>
            </a:r>
            <a:r>
              <a:rPr lang="zh-CN" altLang="en-US" sz="2500" b="1" dirty="0">
                <a:latin typeface="黑体" panose="02010609060101010101" pitchFamily="2" charset="-122"/>
                <a:ea typeface="黑体" panose="02010609060101010101" pitchFamily="2" charset="-122"/>
              </a:rPr>
              <a:t>（责任单位：市公安局、市交通局）</a:t>
            </a:r>
            <a:endParaRPr lang="zh-CN" altLang="en-US" sz="2500" dirty="0">
              <a:latin typeface="黑体" panose="02010609060101010101" pitchFamily="2" charset="-122"/>
              <a:ea typeface="黑体" panose="02010609060101010101" pitchFamily="2" charset="-122"/>
            </a:endParaRPr>
          </a:p>
          <a:p>
            <a:r>
              <a:rPr lang="zh-CN" altLang="en-US" sz="2500" b="1" dirty="0">
                <a:latin typeface="黑体" panose="02010609060101010101" pitchFamily="2" charset="-122"/>
                <a:ea typeface="黑体" panose="02010609060101010101" pitchFamily="2" charset="-122"/>
              </a:rPr>
              <a:t>以上政策措施执行期从文件发布之日起至</a:t>
            </a:r>
            <a:r>
              <a:rPr lang="en-US" altLang="zh-CN" sz="2500" b="1" dirty="0">
                <a:latin typeface="黑体" panose="02010609060101010101" pitchFamily="2" charset="-122"/>
                <a:ea typeface="黑体" panose="02010609060101010101" pitchFamily="2" charset="-122"/>
              </a:rPr>
              <a:t>2020</a:t>
            </a:r>
            <a:r>
              <a:rPr lang="zh-CN" altLang="en-US" sz="2500" b="1" dirty="0">
                <a:latin typeface="黑体" panose="02010609060101010101" pitchFamily="2" charset="-122"/>
                <a:ea typeface="黑体" panose="02010609060101010101" pitchFamily="2" charset="-122"/>
              </a:rPr>
              <a:t>年年底，期间国家、自治区出台新政策的，以新政策为准。</a:t>
            </a:r>
            <a:endParaRPr lang="zh-CN" altLang="en-US" sz="2500" dirty="0">
              <a:latin typeface="黑体" panose="02010609060101010101" pitchFamily="2" charset="-122"/>
              <a:ea typeface="黑体" panose="02010609060101010101" pitchFamily="2" charset="-122"/>
            </a:endParaRPr>
          </a:p>
          <a:p>
            <a:endParaRPr lang="zh-CN" altLang="en-US" sz="2800" dirty="0">
              <a:latin typeface="黑体" panose="02010609060101010101" pitchFamily="2" charset="-122"/>
              <a:ea typeface="黑体" panose="02010609060101010101" pitchFamily="2" charset="-122"/>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6434"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146435" name="TextBox 3"/>
          <p:cNvSpPr txBox="1"/>
          <p:nvPr/>
        </p:nvSpPr>
        <p:spPr>
          <a:xfrm>
            <a:off x="285750" y="714375"/>
            <a:ext cx="8286750" cy="6124575"/>
          </a:xfrm>
          <a:prstGeom prst="rect">
            <a:avLst/>
          </a:prstGeom>
          <a:noFill/>
          <a:ln w="9525">
            <a:noFill/>
          </a:ln>
        </p:spPr>
        <p:txBody>
          <a:bodyPr>
            <a:spAutoFit/>
          </a:bodyPr>
          <a:p>
            <a:r>
              <a:rPr lang="zh-CN" altLang="en-US" sz="2800" b="1" dirty="0">
                <a:solidFill>
                  <a:srgbClr val="FF0000"/>
                </a:solidFill>
                <a:latin typeface="黑体" panose="02010609060101010101" pitchFamily="2" charset="-122"/>
                <a:ea typeface="黑体" panose="02010609060101010101" pitchFamily="2" charset="-122"/>
              </a:rPr>
              <a:t>六、工作要求</a:t>
            </a:r>
            <a:endParaRPr lang="zh-CN" altLang="en-US" sz="2800" dirty="0">
              <a:solidFill>
                <a:srgbClr val="FF0000"/>
              </a:solidFill>
              <a:latin typeface="黑体" panose="02010609060101010101" pitchFamily="2" charset="-122"/>
              <a:ea typeface="黑体" panose="02010609060101010101" pitchFamily="2" charset="-122"/>
            </a:endParaRPr>
          </a:p>
          <a:p>
            <a:r>
              <a:rPr lang="zh-CN" altLang="en-US" sz="2800" b="1" dirty="0">
                <a:solidFill>
                  <a:srgbClr val="FF0000"/>
                </a:solidFill>
                <a:latin typeface="黑体" panose="02010609060101010101" pitchFamily="2" charset="-122"/>
                <a:ea typeface="黑体" panose="02010609060101010101" pitchFamily="2" charset="-122"/>
              </a:rPr>
              <a:t>（一）统一认识，加强组织领导</a:t>
            </a:r>
            <a:endParaRPr lang="zh-CN" altLang="en-US" sz="2800" dirty="0">
              <a:solidFill>
                <a:srgbClr val="FF0000"/>
              </a:solidFill>
              <a:latin typeface="黑体" panose="02010609060101010101" pitchFamily="2" charset="-122"/>
              <a:ea typeface="黑体" panose="02010609060101010101" pitchFamily="2" charset="-122"/>
            </a:endParaRPr>
          </a:p>
          <a:p>
            <a:r>
              <a:rPr lang="zh-CN" altLang="en-US" sz="2800" dirty="0">
                <a:latin typeface="黑体" panose="02010609060101010101" pitchFamily="2" charset="-122"/>
                <a:ea typeface="黑体" panose="02010609060101010101" pitchFamily="2" charset="-122"/>
              </a:rPr>
              <a:t>各地区各部门要高度重视推进装配式建筑示范城市工作的重要意义，切实把思想统一到全市统一决策部署上来，提高认识，加强组织领导，精心安排，统筹做好推进装配式建筑示范城市各项工作。</a:t>
            </a:r>
            <a:endParaRPr lang="zh-CN" altLang="en-US" sz="2800" dirty="0">
              <a:latin typeface="黑体" panose="02010609060101010101" pitchFamily="2" charset="-122"/>
              <a:ea typeface="黑体" panose="02010609060101010101" pitchFamily="2" charset="-122"/>
            </a:endParaRPr>
          </a:p>
          <a:p>
            <a:r>
              <a:rPr lang="zh-CN" altLang="en-US" sz="2800" b="1" dirty="0">
                <a:solidFill>
                  <a:srgbClr val="FF0000"/>
                </a:solidFill>
                <a:latin typeface="黑体" panose="02010609060101010101" pitchFamily="2" charset="-122"/>
                <a:ea typeface="黑体" panose="02010609060101010101" pitchFamily="2" charset="-122"/>
              </a:rPr>
              <a:t>（二）精心部署，抓好责任落实</a:t>
            </a:r>
            <a:endParaRPr lang="zh-CN" altLang="en-US" sz="2800" dirty="0">
              <a:solidFill>
                <a:srgbClr val="FF0000"/>
              </a:solidFill>
              <a:latin typeface="黑体" panose="02010609060101010101" pitchFamily="2" charset="-122"/>
              <a:ea typeface="黑体" panose="02010609060101010101" pitchFamily="2" charset="-122"/>
            </a:endParaRPr>
          </a:p>
          <a:p>
            <a:r>
              <a:rPr lang="zh-CN" altLang="en-US" sz="2800" dirty="0">
                <a:latin typeface="黑体" panose="02010609060101010101" pitchFamily="2" charset="-122"/>
                <a:ea typeface="黑体" panose="02010609060101010101" pitchFamily="2" charset="-122"/>
              </a:rPr>
              <a:t>各地区各部门要紧紧围绕市政府工作部署和方案要求，按照“各地区人民政府负总责、主要领导亲自抓”的要求，制定本地区、本部门的推进装配式建筑工作方案或实施细则，明确任务、明确标准、明确分工、明确措施，层层分解责任，层层抓好落实，确保各项目标任务如期实现。</a:t>
            </a:r>
            <a:endParaRPr lang="zh-CN" altLang="en-US" sz="2800" dirty="0">
              <a:latin typeface="黑体" panose="02010609060101010101" pitchFamily="2" charset="-122"/>
              <a:ea typeface="黑体" panose="02010609060101010101" pitchFamily="2" charset="-122"/>
            </a:endParaRPr>
          </a:p>
          <a:p>
            <a:endParaRPr lang="zh-CN" altLang="en-US" sz="2800" dirty="0">
              <a:latin typeface="黑体" panose="02010609060101010101" pitchFamily="2" charset="-122"/>
              <a:ea typeface="黑体" panose="02010609060101010101" pitchFamily="2" charset="-122"/>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7458"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147459" name="TextBox 3"/>
          <p:cNvSpPr txBox="1"/>
          <p:nvPr/>
        </p:nvSpPr>
        <p:spPr>
          <a:xfrm>
            <a:off x="285750" y="714375"/>
            <a:ext cx="8286750" cy="6124575"/>
          </a:xfrm>
          <a:prstGeom prst="rect">
            <a:avLst/>
          </a:prstGeom>
          <a:noFill/>
          <a:ln w="9525">
            <a:noFill/>
          </a:ln>
        </p:spPr>
        <p:txBody>
          <a:bodyPr>
            <a:spAutoFit/>
          </a:bodyPr>
          <a:p>
            <a:r>
              <a:rPr lang="zh-CN" altLang="en-US" sz="2800" b="1" dirty="0">
                <a:solidFill>
                  <a:srgbClr val="FF0000"/>
                </a:solidFill>
                <a:latin typeface="黑体" panose="02010609060101010101" pitchFamily="2" charset="-122"/>
                <a:ea typeface="黑体" panose="02010609060101010101" pitchFamily="2" charset="-122"/>
              </a:rPr>
              <a:t>（三）高效联动，形成工作合力</a:t>
            </a:r>
            <a:endParaRPr lang="zh-CN" altLang="en-US" sz="2800" dirty="0">
              <a:solidFill>
                <a:srgbClr val="FF0000"/>
              </a:solidFill>
              <a:latin typeface="黑体" panose="02010609060101010101" pitchFamily="2" charset="-122"/>
              <a:ea typeface="黑体" panose="02010609060101010101" pitchFamily="2" charset="-122"/>
            </a:endParaRPr>
          </a:p>
          <a:p>
            <a:r>
              <a:rPr lang="zh-CN" altLang="en-US" sz="2800" dirty="0">
                <a:latin typeface="黑体" panose="02010609060101010101" pitchFamily="2" charset="-122"/>
                <a:ea typeface="黑体" panose="02010609060101010101" pitchFamily="2" charset="-122"/>
              </a:rPr>
              <a:t>各部门要结合部门职能，按照职责分工，切实担负起组织牵头作用，组织各地区和有关部门做好各项工作，形成齐抓共管合力，推进装配式建筑各项工作有序开展。领导小组办公室要定期召开联席会议，及时将装配式建筑工作推进情况上报领导小组，并根据工作需要，提请协调解决重大问题。</a:t>
            </a:r>
            <a:endParaRPr lang="zh-CN" altLang="en-US" sz="2800" dirty="0">
              <a:latin typeface="黑体" panose="02010609060101010101" pitchFamily="2" charset="-122"/>
              <a:ea typeface="黑体" panose="02010609060101010101" pitchFamily="2" charset="-122"/>
            </a:endParaRPr>
          </a:p>
          <a:p>
            <a:r>
              <a:rPr lang="zh-CN" altLang="en-US" sz="2800" b="1" dirty="0">
                <a:solidFill>
                  <a:srgbClr val="FF0000"/>
                </a:solidFill>
                <a:latin typeface="黑体" panose="02010609060101010101" pitchFamily="2" charset="-122"/>
                <a:ea typeface="黑体" panose="02010609060101010101" pitchFamily="2" charset="-122"/>
              </a:rPr>
              <a:t>（四）严格督查，强化目标考核</a:t>
            </a:r>
            <a:endParaRPr lang="zh-CN" altLang="en-US" sz="2800" dirty="0">
              <a:solidFill>
                <a:srgbClr val="FF0000"/>
              </a:solidFill>
              <a:latin typeface="黑体" panose="02010609060101010101" pitchFamily="2" charset="-122"/>
              <a:ea typeface="黑体" panose="02010609060101010101" pitchFamily="2" charset="-122"/>
            </a:endParaRPr>
          </a:p>
          <a:p>
            <a:r>
              <a:rPr lang="zh-CN" altLang="en-US" sz="2800" dirty="0">
                <a:latin typeface="黑体" panose="02010609060101010101" pitchFamily="2" charset="-122"/>
                <a:ea typeface="黑体" panose="02010609060101010101" pitchFamily="2" charset="-122"/>
              </a:rPr>
              <a:t>市政府将切实加大工作督查力度，将其纳入各地区、各部门年度实绩考核范畴。同步推行定期督查和情况通报制度，对领导重视、措施得力、成效显著的地区和部门予以表彰奖励；对重视不够、措施不力、进展缓慢的给予通报批评。</a:t>
            </a:r>
            <a:endParaRPr lang="zh-CN" altLang="en-US" sz="2800" dirty="0">
              <a:latin typeface="黑体" panose="02010609060101010101" pitchFamily="2" charset="-122"/>
              <a:ea typeface="黑体" panose="02010609060101010101" pitchFamily="2" charset="-122"/>
            </a:endParaRPr>
          </a:p>
          <a:p>
            <a:endParaRPr lang="zh-CN" altLang="en-US" sz="2800" dirty="0">
              <a:latin typeface="黑体" panose="02010609060101010101" pitchFamily="2" charset="-122"/>
              <a:ea typeface="黑体" panose="02010609060101010101" pitchFamily="2" charset="-122"/>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8482"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148483" name="TextBox 3"/>
          <p:cNvSpPr txBox="1"/>
          <p:nvPr/>
        </p:nvSpPr>
        <p:spPr>
          <a:xfrm>
            <a:off x="285750" y="1785938"/>
            <a:ext cx="8286750" cy="3540125"/>
          </a:xfrm>
          <a:prstGeom prst="rect">
            <a:avLst/>
          </a:prstGeom>
          <a:noFill/>
          <a:ln w="9525">
            <a:noFill/>
          </a:ln>
        </p:spPr>
        <p:txBody>
          <a:bodyPr>
            <a:spAutoFit/>
          </a:bodyPr>
          <a:p>
            <a:r>
              <a:rPr lang="zh-CN" altLang="en-US" sz="2800" b="1" dirty="0">
                <a:solidFill>
                  <a:srgbClr val="FF0000"/>
                </a:solidFill>
                <a:latin typeface="黑体" panose="02010609060101010101" pitchFamily="2" charset="-122"/>
                <a:ea typeface="黑体" panose="02010609060101010101" pitchFamily="2" charset="-122"/>
              </a:rPr>
              <a:t>（五）加强宣传，营造舆论氛围</a:t>
            </a:r>
            <a:endParaRPr lang="zh-CN" altLang="en-US" sz="2800" dirty="0">
              <a:solidFill>
                <a:srgbClr val="FF0000"/>
              </a:solidFill>
              <a:latin typeface="黑体" panose="02010609060101010101" pitchFamily="2" charset="-122"/>
              <a:ea typeface="黑体" panose="02010609060101010101" pitchFamily="2" charset="-122"/>
            </a:endParaRPr>
          </a:p>
          <a:p>
            <a:r>
              <a:rPr lang="zh-CN" altLang="en-US" sz="2800" dirty="0">
                <a:latin typeface="黑体" panose="02010609060101010101" pitchFamily="2" charset="-122"/>
                <a:ea typeface="黑体" panose="02010609060101010101" pitchFamily="2" charset="-122"/>
              </a:rPr>
              <a:t>充分发挥报纸、电视、电台和网络媒体的作用，深入宣传推进装配式建筑发展带来的经济、社会和环境效益，广泛宣传装配式建筑基本知识，提高公众对装配式建筑的认知度和关注度，增强市民的环保意识、生态意识和创新意识，为推进装配式建筑发展营造良好社会氛围。</a:t>
            </a:r>
            <a:endParaRPr lang="zh-CN" altLang="en-US" sz="2800" dirty="0">
              <a:latin typeface="黑体" panose="02010609060101010101" pitchFamily="2" charset="-122"/>
              <a:ea typeface="黑体" panose="02010609060101010101" pitchFamily="2" charset="-122"/>
            </a:endParaRPr>
          </a:p>
          <a:p>
            <a:endParaRPr lang="zh-CN" altLang="en-US" sz="2800" dirty="0">
              <a:latin typeface="黑体" panose="02010609060101010101" pitchFamily="2" charset="-122"/>
              <a:ea typeface="黑体" panose="02010609060101010101"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0658"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70659" name="TextBox 2"/>
          <p:cNvSpPr txBox="1"/>
          <p:nvPr/>
        </p:nvSpPr>
        <p:spPr>
          <a:xfrm>
            <a:off x="2214563" y="2786063"/>
            <a:ext cx="5572125" cy="646112"/>
          </a:xfrm>
          <a:prstGeom prst="rect">
            <a:avLst/>
          </a:prstGeom>
          <a:noFill/>
          <a:ln w="9525">
            <a:noFill/>
          </a:ln>
        </p:spPr>
        <p:txBody>
          <a:bodyPr>
            <a:spAutoFit/>
          </a:bodyPr>
          <a:p>
            <a:r>
              <a:rPr lang="zh-CN" altLang="en-US" sz="3600" b="1" dirty="0">
                <a:solidFill>
                  <a:srgbClr val="FF0000"/>
                </a:solidFill>
                <a:latin typeface="黑体" panose="02010609060101010101" pitchFamily="2" charset="-122"/>
                <a:ea typeface="黑体" panose="02010609060101010101" pitchFamily="2" charset="-122"/>
              </a:rPr>
              <a:t>五、包头发展现状</a:t>
            </a:r>
            <a:endParaRPr lang="zh-CN" altLang="en-US" sz="3600" b="1" dirty="0">
              <a:solidFill>
                <a:srgbClr val="FF0000"/>
              </a:solidFill>
              <a:latin typeface="黑体" panose="02010609060101010101" pitchFamily="2" charset="-122"/>
              <a:ea typeface="黑体" panose="02010609060101010101" pitchFamily="2" charset="-122"/>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9506" name="图片 1" descr="未命名.jpg"/>
          <p:cNvPicPr>
            <a:picLocks noChangeAspect="1"/>
          </p:cNvPicPr>
          <p:nvPr/>
        </p:nvPicPr>
        <p:blipFill>
          <a:blip r:embed="rId1"/>
          <a:stretch>
            <a:fillRect/>
          </a:stretch>
        </p:blipFill>
        <p:spPr>
          <a:xfrm>
            <a:off x="0" y="0"/>
            <a:ext cx="9144000" cy="6832600"/>
          </a:xfrm>
          <a:prstGeom prst="rect">
            <a:avLst/>
          </a:prstGeom>
          <a:noFill/>
          <a:ln w="9525">
            <a:noFill/>
          </a:ln>
        </p:spPr>
      </p:pic>
      <p:sp>
        <p:nvSpPr>
          <p:cNvPr id="149507" name="TextBox 4"/>
          <p:cNvSpPr txBox="1"/>
          <p:nvPr/>
        </p:nvSpPr>
        <p:spPr>
          <a:xfrm>
            <a:off x="3571875" y="2786063"/>
            <a:ext cx="3429000" cy="923925"/>
          </a:xfrm>
          <a:prstGeom prst="rect">
            <a:avLst/>
          </a:prstGeom>
          <a:noFill/>
          <a:ln w="9525">
            <a:noFill/>
          </a:ln>
        </p:spPr>
        <p:txBody>
          <a:bodyPr>
            <a:spAutoFit/>
          </a:bodyPr>
          <a:p>
            <a:r>
              <a:rPr lang="zh-CN" altLang="en-US" sz="5400" dirty="0">
                <a:solidFill>
                  <a:srgbClr val="FF0000"/>
                </a:solidFill>
                <a:latin typeface="黑体" panose="02010609060101010101" pitchFamily="2" charset="-122"/>
                <a:ea typeface="黑体" panose="02010609060101010101" pitchFamily="2" charset="-122"/>
              </a:rPr>
              <a:t>谢 谢！</a:t>
            </a:r>
            <a:endParaRPr lang="zh-CN" altLang="en-US" sz="5400" dirty="0">
              <a:solidFill>
                <a:srgbClr val="FF0000"/>
              </a:solidFill>
              <a:latin typeface="黑体" panose="02010609060101010101" pitchFamily="2" charset="-122"/>
              <a:ea typeface="黑体" panose="02010609060101010101" pitchFamily="2" charset="-122"/>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12811</Words>
  <Application>WPS 演示</Application>
  <PresentationFormat>在屏幕上显示</PresentationFormat>
  <Paragraphs>286</Paragraphs>
  <Slides>90</Slides>
  <Notes>1</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4</vt:i4>
      </vt:variant>
      <vt:variant>
        <vt:lpstr>幻灯片标题</vt:lpstr>
      </vt:variant>
      <vt:variant>
        <vt:i4>90</vt:i4>
      </vt:variant>
    </vt:vector>
  </HeadingPairs>
  <TitlesOfParts>
    <vt:vector size="105" baseType="lpstr">
      <vt:lpstr>Arial</vt:lpstr>
      <vt:lpstr>宋体</vt:lpstr>
      <vt:lpstr>Wingdings</vt:lpstr>
      <vt:lpstr>Calibri</vt:lpstr>
      <vt:lpstr>黑体</vt:lpstr>
      <vt:lpstr>Helvetica</vt:lpstr>
      <vt:lpstr>Times New Roman</vt:lpstr>
      <vt:lpstr>华文中宋</vt:lpstr>
      <vt:lpstr>微软雅黑</vt:lpstr>
      <vt:lpstr>Arial Unicode MS</vt:lpstr>
      <vt:lpstr>Office 主题</vt:lpstr>
      <vt:lpstr>AcroExch.Document.11</vt:lpstr>
      <vt:lpstr>AcroExch.Document.11</vt:lpstr>
      <vt:lpstr>AcroExch.Document.11</vt:lpstr>
      <vt:lpstr>AcroExch.Document.11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装配式钢结构建筑</dc:title>
  <dc:creator/>
  <cp:lastModifiedBy>dr</cp:lastModifiedBy>
  <cp:revision>77</cp:revision>
  <dcterms:created xsi:type="dcterms:W3CDTF">2018-12-17T02:41:18Z</dcterms:created>
  <dcterms:modified xsi:type="dcterms:W3CDTF">2018-12-17T02:42:37Z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2052-10.1.0.7245</vt:lpwstr>
  </property>
</Properties>
</file>