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332" r:id="rId6"/>
    <p:sldId id="258" r:id="rId7"/>
    <p:sldId id="413" r:id="rId8"/>
    <p:sldId id="300" r:id="rId9"/>
    <p:sldId id="260" r:id="rId10"/>
    <p:sldId id="259" r:id="rId11"/>
    <p:sldId id="301" r:id="rId12"/>
    <p:sldId id="261" r:id="rId13"/>
    <p:sldId id="328" r:id="rId14"/>
    <p:sldId id="262" r:id="rId15"/>
    <p:sldId id="263" r:id="rId16"/>
    <p:sldId id="265" r:id="rId17"/>
    <p:sldId id="269" r:id="rId18"/>
    <p:sldId id="268" r:id="rId19"/>
    <p:sldId id="393" r:id="rId20"/>
    <p:sldId id="394" r:id="rId21"/>
    <p:sldId id="270" r:id="rId22"/>
    <p:sldId id="406" r:id="rId23"/>
    <p:sldId id="396" r:id="rId24"/>
    <p:sldId id="397" r:id="rId25"/>
    <p:sldId id="398" r:id="rId26"/>
    <p:sldId id="382" r:id="rId27"/>
    <p:sldId id="383" r:id="rId28"/>
    <p:sldId id="384" r:id="rId29"/>
    <p:sldId id="271" r:id="rId30"/>
    <p:sldId id="272" r:id="rId31"/>
    <p:sldId id="399" r:id="rId32"/>
    <p:sldId id="400" r:id="rId33"/>
    <p:sldId id="402" r:id="rId34"/>
    <p:sldId id="401" r:id="rId35"/>
    <p:sldId id="273" r:id="rId36"/>
    <p:sldId id="415" r:id="rId37"/>
    <p:sldId id="416" r:id="rId38"/>
    <p:sldId id="414" r:id="rId39"/>
    <p:sldId id="404" r:id="rId40"/>
    <p:sldId id="403" r:id="rId41"/>
    <p:sldId id="385" r:id="rId42"/>
    <p:sldId id="386" r:id="rId43"/>
    <p:sldId id="387" r:id="rId44"/>
    <p:sldId id="274" r:id="rId45"/>
    <p:sldId id="277" r:id="rId46"/>
    <p:sldId id="395" r:id="rId47"/>
    <p:sldId id="264" r:id="rId48"/>
    <p:sldId id="275" r:id="rId49"/>
    <p:sldId id="418" r:id="rId50"/>
    <p:sldId id="419" r:id="rId51"/>
    <p:sldId id="422" r:id="rId52"/>
    <p:sldId id="421" r:id="rId53"/>
    <p:sldId id="420" r:id="rId54"/>
    <p:sldId id="388" r:id="rId55"/>
    <p:sldId id="389" r:id="rId56"/>
    <p:sldId id="390" r:id="rId57"/>
    <p:sldId id="412" r:id="rId5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202"/>
    <p:restoredTop sz="94595"/>
  </p:normalViewPr>
  <p:slideViewPr>
    <p:cSldViewPr showGuides="1">
      <p:cViewPr>
        <p:scale>
          <a:sx n="50" d="100"/>
          <a:sy n="50" d="100"/>
        </p:scale>
        <p:origin x="-2160" y="-1020"/>
      </p:cViewPr>
      <p:guideLst>
        <p:guide orient="horz" pos="219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3.xml"/><Relationship Id="rId59" Type="http://schemas.openxmlformats.org/officeDocument/2006/relationships/presProps" Target="presProps.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white">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4" name="幻灯片图像占位符 1"/>
          <p:cNvSpPr>
            <a:spLocks noGrp="1" noRot="1" noChangeAspect="1" noTextEdit="1"/>
          </p:cNvSpPr>
          <p:nvPr>
            <p:ph type="sldImg"/>
          </p:nvPr>
        </p:nvSpPr>
        <p:spPr>
          <a:ln>
            <a:solidFill>
              <a:srgbClr val="000000">
                <a:alpha val="100000"/>
              </a:srgbClr>
            </a:solidFill>
            <a:miter lim="800000"/>
          </a:ln>
        </p:spPr>
      </p:sp>
      <p:sp>
        <p:nvSpPr>
          <p:cNvPr id="151555"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15363" name="灯片编号占位符 3"/>
          <p:cNvSpPr txBox="1">
            <a:spLocks noGrp="1"/>
          </p:cNvSpPr>
          <p:nvPr>
            <p:ph type="sldNum" sz="quarter"/>
          </p:nvPr>
        </p:nvSpPr>
        <p:spPr bwMode="auto">
          <a:noFill/>
          <a:ln>
            <a:noFill/>
            <a:miter lim="800000"/>
          </a:ln>
        </p:spPr>
        <p:txBody>
          <a:bodyPr wrap="square" lIns="91440" tIns="45720" rIns="91440" bIns="45720" numCol="1" rtlCol="0" anchor="b" anchorCtr="0" compatLnSpc="1"/>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white">
      <p:bgRef idx="1001">
        <a:schemeClr val="bg1"/>
      </p:bgRef>
    </p:bg>
    <p:spTree>
      <p:nvGrpSpPr>
        <p:cNvPr id="1" name=""/>
        <p:cNvGrpSpPr/>
        <p:nvPr/>
      </p:nvGrpSpPr>
      <p:grpSpPr/>
      <p:sp>
        <p:nvSpPr>
          <p:cNvPr id="5122"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5123"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defRPr>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jpe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jpeg"/><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jpeg"/><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jpeg"/><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jpeg"/><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jpeg"/><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jpeg"/><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jpeg"/><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jpeg"/><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jpeg"/><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jpeg"/><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jpeg"/><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jpeg"/><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3.jpe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jpeg"/><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5.jpeg"/><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jpeg"/><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7.jpeg"/><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jpeg"/><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9.jpeg"/><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jpeg"/><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4.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5.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6.jpeg"/><Relationship Id="rId1" Type="http://schemas.openxmlformats.org/officeDocument/2006/relationships/image" Target="../media/image1.jpe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7.jpeg"/><Relationship Id="rId1" Type="http://schemas.openxmlformats.org/officeDocument/2006/relationships/image" Target="../media/image1.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8.jpeg"/><Relationship Id="rId1" Type="http://schemas.openxmlformats.org/officeDocument/2006/relationships/image" Target="../media/image1.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9.jpe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p:txBody>
          <a:bodyPr vert="horz" wrap="square" lIns="91440" tIns="45720" rIns="91440" bIns="45720" numCol="1" rtlCol="0" anchor="t" anchorCtr="0" compatLnSpc="1">
            <a:normAutofit/>
          </a:body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6147" name="图片 3"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6148" name="标题 1"/>
          <p:cNvSpPr>
            <a:spLocks noGrp="1"/>
          </p:cNvSpPr>
          <p:nvPr>
            <p:ph type="ctrTitle"/>
          </p:nvPr>
        </p:nvSpPr>
        <p:spPr>
          <a:xfrm>
            <a:off x="785813" y="2357438"/>
            <a:ext cx="7772400" cy="1470025"/>
          </a:xfrm>
          <a:ln/>
        </p:spPr>
        <p:txBody>
          <a:bodyPr vert="horz" wrap="square" lIns="91440" tIns="45720" rIns="91440" bIns="45720" anchor="ctr"/>
          <a:p>
            <a:pPr eaLnBrk="1" hangingPunct="1"/>
            <a:r>
              <a:rPr lang="zh-CN" altLang="en-US" b="1" dirty="0">
                <a:solidFill>
                  <a:srgbClr val="FF0000"/>
                </a:solidFill>
                <a:latin typeface="黑体" panose="02010609060101010101" pitchFamily="2" charset="-122"/>
                <a:ea typeface="黑体" panose="02010609060101010101" pitchFamily="2" charset="-122"/>
              </a:rPr>
              <a:t>装配式建筑简介</a:t>
            </a:r>
            <a:br>
              <a:rPr lang="en-US" altLang="zh-CN" b="1" dirty="0">
                <a:solidFill>
                  <a:srgbClr val="FF0000"/>
                </a:solidFill>
                <a:latin typeface="黑体" panose="02010609060101010101" pitchFamily="2" charset="-122"/>
                <a:ea typeface="黑体" panose="02010609060101010101" pitchFamily="2" charset="-122"/>
              </a:rPr>
            </a:br>
            <a:r>
              <a:rPr lang="zh-CN" altLang="en-US" b="1" dirty="0">
                <a:solidFill>
                  <a:srgbClr val="FF0000"/>
                </a:solidFill>
                <a:latin typeface="黑体" panose="02010609060101010101" pitchFamily="2" charset="-122"/>
                <a:ea typeface="黑体" panose="02010609060101010101" pitchFamily="2" charset="-122"/>
              </a:rPr>
              <a:t>及包头市的应对策略</a:t>
            </a:r>
            <a:endParaRPr lang="zh-CN" altLang="en-US" b="1" dirty="0">
              <a:solidFill>
                <a:srgbClr val="FF0000"/>
              </a:solidFill>
              <a:latin typeface="黑体" panose="02010609060101010101" pitchFamily="2" charset="-122"/>
              <a:ea typeface="黑体" panose="02010609060101010101" pitchFamily="2" charset="-122"/>
            </a:endParaRPr>
          </a:p>
        </p:txBody>
      </p:sp>
      <p:sp>
        <p:nvSpPr>
          <p:cNvPr id="6149" name="TextBox 4"/>
          <p:cNvSpPr txBox="1"/>
          <p:nvPr/>
        </p:nvSpPr>
        <p:spPr>
          <a:xfrm>
            <a:off x="4929188" y="5214938"/>
            <a:ext cx="4000500" cy="523875"/>
          </a:xfrm>
          <a:prstGeom prst="rect">
            <a:avLst/>
          </a:prstGeom>
          <a:noFill/>
          <a:ln w="9525">
            <a:noFill/>
          </a:ln>
        </p:spPr>
        <p:txBody>
          <a:bodyPr>
            <a:spAutoFit/>
          </a:bodyPr>
          <a:p>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郭家伦 </a:t>
            </a:r>
            <a:r>
              <a:rPr lang="en-US" altLang="zh-CN" sz="2800" dirty="0">
                <a:latin typeface="黑体" panose="02010609060101010101" pitchFamily="2" charset="-122"/>
                <a:ea typeface="黑体" panose="02010609060101010101" pitchFamily="2" charset="-122"/>
              </a:rPr>
              <a:t>2017</a:t>
            </a:r>
            <a:r>
              <a:rPr lang="zh-CN" altLang="en-US" sz="2800" dirty="0">
                <a:latin typeface="黑体" panose="02010609060101010101" pitchFamily="2" charset="-122"/>
                <a:ea typeface="黑体" panose="02010609060101010101" pitchFamily="2" charset="-122"/>
              </a:rPr>
              <a:t>年</a:t>
            </a:r>
            <a:r>
              <a:rPr lang="en-US" altLang="zh-CN" sz="2800" dirty="0">
                <a:latin typeface="黑体" panose="02010609060101010101" pitchFamily="2" charset="-122"/>
                <a:ea typeface="黑体" panose="02010609060101010101" pitchFamily="2" charset="-122"/>
              </a:rPr>
              <a:t>12</a:t>
            </a:r>
            <a:r>
              <a:rPr lang="zh-CN" altLang="en-US" sz="2800" dirty="0">
                <a:latin typeface="黑体" panose="02010609060101010101" pitchFamily="2" charset="-122"/>
                <a:ea typeface="黑体" panose="02010609060101010101" pitchFamily="2" charset="-122"/>
              </a:rPr>
              <a:t>月</a:t>
            </a:r>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5363" name="TextBox 1"/>
          <p:cNvSpPr txBox="1"/>
          <p:nvPr/>
        </p:nvSpPr>
        <p:spPr>
          <a:xfrm>
            <a:off x="2786063" y="2786063"/>
            <a:ext cx="3714750" cy="646112"/>
          </a:xfrm>
          <a:prstGeom prst="rect">
            <a:avLst/>
          </a:prstGeom>
          <a:noFill/>
          <a:ln w="9525">
            <a:noFill/>
          </a:ln>
        </p:spPr>
        <p:txBody>
          <a:bodyPr>
            <a:spAutoFit/>
          </a:bodyPr>
          <a:p>
            <a:r>
              <a:rPr lang="zh-CN" altLang="en-US" sz="3600" b="1" dirty="0">
                <a:solidFill>
                  <a:srgbClr val="FF0000"/>
                </a:solidFill>
                <a:latin typeface="黑体" panose="02010609060101010101" pitchFamily="2" charset="-122"/>
                <a:ea typeface="黑体" panose="02010609060101010101" pitchFamily="2" charset="-122"/>
              </a:rPr>
              <a:t>三、标准介绍</a:t>
            </a:r>
            <a:endParaRPr lang="zh-CN" altLang="en-US" sz="3600" b="1"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图片 1" descr="1637805779.jpg"/>
          <p:cNvPicPr>
            <a:picLocks noChangeAspect="1"/>
          </p:cNvPicPr>
          <p:nvPr/>
        </p:nvPicPr>
        <p:blipFill>
          <a:blip r:embed="rId1"/>
          <a:stretch>
            <a:fillRect/>
          </a:stretch>
        </p:blipFill>
        <p:spPr>
          <a:xfrm>
            <a:off x="2000250" y="642938"/>
            <a:ext cx="4891088" cy="5662612"/>
          </a:xfrm>
          <a:prstGeom prst="rect">
            <a:avLst/>
          </a:prstGeom>
          <a:noFill/>
          <a:ln w="9525">
            <a:noFill/>
          </a:ln>
        </p:spPr>
      </p:pic>
      <p:pic>
        <p:nvPicPr>
          <p:cNvPr id="16387" name="图片 2" descr="未命名.jpg"/>
          <p:cNvPicPr>
            <a:picLocks noChangeAspect="1"/>
          </p:cNvPicPr>
          <p:nvPr/>
        </p:nvPicPr>
        <p:blipFill>
          <a:blip r:embed="rId2"/>
          <a:stretch>
            <a:fillRect/>
          </a:stretch>
        </p:blipFill>
        <p:spPr>
          <a:xfrm>
            <a:off x="0" y="0"/>
            <a:ext cx="9144000" cy="6832600"/>
          </a:xfrm>
          <a:prstGeom prst="rect">
            <a:avLst/>
          </a:prstGeom>
          <a:noFill/>
          <a:ln w="9525">
            <a:noFill/>
          </a:ln>
        </p:spPr>
      </p:pic>
      <p:pic>
        <p:nvPicPr>
          <p:cNvPr id="16388" name="图片 3" descr="1637805779.jpg"/>
          <p:cNvPicPr>
            <a:picLocks noChangeAspect="1"/>
          </p:cNvPicPr>
          <p:nvPr/>
        </p:nvPicPr>
        <p:blipFill>
          <a:blip r:embed="rId1"/>
          <a:stretch>
            <a:fillRect/>
          </a:stretch>
        </p:blipFill>
        <p:spPr>
          <a:xfrm>
            <a:off x="2071688" y="857250"/>
            <a:ext cx="4819650" cy="5580063"/>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17411" name="Picture 2" descr="C:\Documents and Settings\Administrator\桌面\郭总课件\郭总课件装配式建筑\0.jpg"/>
          <p:cNvPicPr>
            <a:picLocks noChangeAspect="1"/>
          </p:cNvPicPr>
          <p:nvPr/>
        </p:nvPicPr>
        <p:blipFill>
          <a:blip r:embed="rId2"/>
          <a:srcRect l="854" r="2563"/>
          <a:stretch>
            <a:fillRect/>
          </a:stretch>
        </p:blipFill>
        <p:spPr>
          <a:xfrm>
            <a:off x="428625" y="785813"/>
            <a:ext cx="8072438" cy="5634037"/>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4"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18435" name="Picture 2" descr="C:\Documents and Settings\Administrator\桌面\郭总课件\郭总课件装配式建筑\1.jpg"/>
          <p:cNvPicPr>
            <a:picLocks noChangeAspect="1"/>
          </p:cNvPicPr>
          <p:nvPr/>
        </p:nvPicPr>
        <p:blipFill>
          <a:blip r:embed="rId2"/>
          <a:srcRect l="848" r="1546"/>
          <a:stretch>
            <a:fillRect/>
          </a:stretch>
        </p:blipFill>
        <p:spPr>
          <a:xfrm>
            <a:off x="428625" y="1143000"/>
            <a:ext cx="8215313" cy="4857750"/>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19459" name="Picture 4" descr="C:\Documents and Settings\Administrator\桌面\郭总课件\郭总课件装配式建筑\4.jpg"/>
          <p:cNvPicPr>
            <a:picLocks noChangeAspect="1"/>
          </p:cNvPicPr>
          <p:nvPr/>
        </p:nvPicPr>
        <p:blipFill>
          <a:blip r:embed="rId2"/>
          <a:stretch>
            <a:fillRect/>
          </a:stretch>
        </p:blipFill>
        <p:spPr>
          <a:xfrm>
            <a:off x="1285875" y="928688"/>
            <a:ext cx="6000750" cy="5502275"/>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20483" name="Picture 2" descr="C:\Documents and Settings\Administrator\桌面\郭总课件\郭总课件装配式建筑\5.jpg"/>
          <p:cNvPicPr>
            <a:picLocks noChangeAspect="1"/>
          </p:cNvPicPr>
          <p:nvPr/>
        </p:nvPicPr>
        <p:blipFill>
          <a:blip r:embed="rId2"/>
          <a:stretch>
            <a:fillRect/>
          </a:stretch>
        </p:blipFill>
        <p:spPr>
          <a:xfrm>
            <a:off x="1000125" y="714375"/>
            <a:ext cx="6929438" cy="5513388"/>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21507" name="Picture 2" descr="C:\Documents and Settings\Administrator\桌面\郭总课件\郭总课件装配式建筑\3.jpg"/>
          <p:cNvPicPr>
            <a:picLocks noChangeAspect="1"/>
          </p:cNvPicPr>
          <p:nvPr/>
        </p:nvPicPr>
        <p:blipFill>
          <a:blip r:embed="rId2"/>
          <a:stretch>
            <a:fillRect/>
          </a:stretch>
        </p:blipFill>
        <p:spPr>
          <a:xfrm>
            <a:off x="857250" y="1071563"/>
            <a:ext cx="7286625" cy="4940300"/>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22531" name="内容占位符 3" descr="1.5 拷贝.jpg"/>
          <p:cNvPicPr>
            <a:picLocks noChangeAspect="1"/>
          </p:cNvPicPr>
          <p:nvPr/>
        </p:nvPicPr>
        <p:blipFill>
          <a:blip r:embed="rId2"/>
          <a:stretch>
            <a:fillRect/>
          </a:stretch>
        </p:blipFill>
        <p:spPr>
          <a:xfrm>
            <a:off x="0" y="0"/>
            <a:ext cx="9144000" cy="6858000"/>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4"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23555" name="内容占位符 3" descr="1.8 拷贝.jpg"/>
          <p:cNvPicPr>
            <a:picLocks noChangeAspect="1"/>
          </p:cNvPicPr>
          <p:nvPr/>
        </p:nvPicPr>
        <p:blipFill>
          <a:blip r:embed="rId2"/>
          <a:srcRect t="7291"/>
          <a:stretch>
            <a:fillRect/>
          </a:stretch>
        </p:blipFill>
        <p:spPr>
          <a:xfrm>
            <a:off x="0" y="142875"/>
            <a:ext cx="9136063" cy="6715125"/>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24579" name="Picture 2" descr="C:\Documents and Settings\Administrator\桌面\郭总课件\郭总课件装配式建筑\6.jpg"/>
          <p:cNvPicPr>
            <a:picLocks noChangeAspect="1"/>
          </p:cNvPicPr>
          <p:nvPr/>
        </p:nvPicPr>
        <p:blipFill>
          <a:blip r:embed="rId2"/>
          <a:stretch>
            <a:fillRect/>
          </a:stretch>
        </p:blipFill>
        <p:spPr>
          <a:xfrm>
            <a:off x="642938" y="1000125"/>
            <a:ext cx="8020050" cy="5214938"/>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图片 6"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7171" name="TextBox 5"/>
          <p:cNvSpPr txBox="1"/>
          <p:nvPr/>
        </p:nvSpPr>
        <p:spPr>
          <a:xfrm>
            <a:off x="2786063" y="2714625"/>
            <a:ext cx="3000375" cy="646113"/>
          </a:xfrm>
          <a:prstGeom prst="rect">
            <a:avLst/>
          </a:prstGeom>
          <a:noFill/>
          <a:ln w="9525">
            <a:noFill/>
          </a:ln>
        </p:spPr>
        <p:txBody>
          <a:bodyPr>
            <a:spAutoFit/>
          </a:bodyPr>
          <a:p>
            <a:r>
              <a:rPr lang="zh-CN" altLang="en-US" sz="3600" b="1" dirty="0">
                <a:solidFill>
                  <a:srgbClr val="FF0000"/>
                </a:solidFill>
                <a:latin typeface="黑体" panose="02010609060101010101" pitchFamily="2" charset="-122"/>
                <a:ea typeface="黑体" panose="02010609060101010101" pitchFamily="2" charset="-122"/>
              </a:rPr>
              <a:t>一、总体要求</a:t>
            </a:r>
            <a:endParaRPr lang="zh-CN" altLang="en-US" sz="3600" b="1"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25603" name="Picture 2" descr="C:\Users\up-sst\Desktop\sss\北新装配化体系(第六版)79 拷贝.jpg"/>
          <p:cNvPicPr>
            <a:picLocks noChangeAspect="1"/>
          </p:cNvPicPr>
          <p:nvPr/>
        </p:nvPicPr>
        <p:blipFill>
          <a:blip r:embed="rId2">
            <a:clrChange>
              <a:clrFrom>
                <a:srgbClr val="F4F2EC"/>
              </a:clrFrom>
              <a:clrTo>
                <a:srgbClr val="F4F2EC">
                  <a:alpha val="0"/>
                </a:srgbClr>
              </a:clrTo>
            </a:clrChange>
          </a:blip>
          <a:stretch>
            <a:fillRect/>
          </a:stretch>
        </p:blipFill>
        <p:spPr>
          <a:xfrm>
            <a:off x="0" y="1000125"/>
            <a:ext cx="9398000" cy="5286375"/>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26627" name="内容占位符 3" descr="1.33.jpg"/>
          <p:cNvPicPr>
            <a:picLocks noChangeAspect="1"/>
          </p:cNvPicPr>
          <p:nvPr/>
        </p:nvPicPr>
        <p:blipFill>
          <a:blip r:embed="rId2"/>
          <a:stretch>
            <a:fillRect/>
          </a:stretch>
        </p:blipFill>
        <p:spPr>
          <a:xfrm>
            <a:off x="0" y="214313"/>
            <a:ext cx="9144000" cy="6643687"/>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0" name="内容占位符 3" descr="1.34.jpg"/>
          <p:cNvPicPr>
            <a:picLocks noChangeAspect="1"/>
          </p:cNvPicPr>
          <p:nvPr/>
        </p:nvPicPr>
        <p:blipFill>
          <a:blip r:embed="rId1"/>
          <a:stretch>
            <a:fillRect/>
          </a:stretch>
        </p:blipFill>
        <p:spPr>
          <a:xfrm>
            <a:off x="0" y="214313"/>
            <a:ext cx="9144000" cy="6643687"/>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4"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28675" name="内容占位符 3" descr="1.35.jpg"/>
          <p:cNvPicPr>
            <a:picLocks noChangeAspect="1"/>
          </p:cNvPicPr>
          <p:nvPr/>
        </p:nvPicPr>
        <p:blipFill>
          <a:blip r:embed="rId2">
            <a:clrChange>
              <a:clrFrom>
                <a:srgbClr val="9D2F28"/>
              </a:clrFrom>
              <a:clrTo>
                <a:srgbClr val="9D2F28">
                  <a:alpha val="0"/>
                </a:srgbClr>
              </a:clrTo>
            </a:clrChange>
          </a:blip>
          <a:stretch>
            <a:fillRect/>
          </a:stretch>
        </p:blipFill>
        <p:spPr>
          <a:xfrm>
            <a:off x="0" y="142875"/>
            <a:ext cx="9144000" cy="6715125"/>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3" name="Rectangle 2"/>
          <p:cNvSpPr>
            <a:spLocks noChangeArrowheads="1"/>
          </p:cNvSpPr>
          <p:nvPr/>
        </p:nvSpPr>
        <p:spPr bwMode="auto">
          <a:xfrm>
            <a:off x="3000375" y="214313"/>
            <a:ext cx="2857500" cy="461963"/>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chemeClr val="accent6">
                    <a:lumMod val="75000"/>
                  </a:schemeClr>
                </a:solidFill>
                <a:effectLst/>
                <a:uLnTx/>
                <a:uFillTx/>
                <a:latin typeface="黑体" panose="02010609060101010101" pitchFamily="2" charset="-122"/>
                <a:ea typeface="黑体" panose="02010609060101010101" pitchFamily="2" charset="-122"/>
                <a:cs typeface="宋体" panose="02010600030101010101" pitchFamily="2" charset="-122"/>
              </a:rPr>
              <a:t> </a:t>
            </a:r>
            <a:r>
              <a:rPr kumimoji="0" lang="zh-CN" sz="2400" b="1" i="0" u="none" strike="noStrike" kern="1200" cap="none" spc="0" normalizeH="0" baseline="0" noProof="0" dirty="0">
                <a:ln>
                  <a:noFill/>
                </a:ln>
                <a:solidFill>
                  <a:schemeClr val="accent6">
                    <a:lumMod val="75000"/>
                  </a:schemeClr>
                </a:solidFill>
                <a:effectLst/>
                <a:uLnTx/>
                <a:uFillTx/>
                <a:latin typeface="黑体" panose="02010609060101010101" pitchFamily="2" charset="-122"/>
                <a:ea typeface="黑体" panose="02010609060101010101" pitchFamily="2" charset="-122"/>
                <a:cs typeface="宋体" panose="02010600030101010101" pitchFamily="2" charset="-122"/>
              </a:rPr>
              <a:t>装配式建筑的种类</a:t>
            </a:r>
            <a:endParaRPr kumimoji="0" lang="zh-CN" sz="2400" b="0" i="0" u="none" strike="noStrike" kern="1200" cap="none" spc="0" normalizeH="0" baseline="0" noProof="0" dirty="0">
              <a:ln>
                <a:noFill/>
              </a:ln>
              <a:solidFill>
                <a:schemeClr val="accent6">
                  <a:lumMod val="75000"/>
                </a:schemeClr>
              </a:solidFill>
              <a:effectLst/>
              <a:uLnTx/>
              <a:uFillTx/>
              <a:latin typeface="黑体" panose="02010609060101010101" pitchFamily="2" charset="-122"/>
              <a:ea typeface="黑体" panose="02010609060101010101" pitchFamily="2" charset="-122"/>
              <a:cs typeface="宋体" panose="02010600030101010101" pitchFamily="2" charset="-122"/>
            </a:endParaRPr>
          </a:p>
        </p:txBody>
      </p:sp>
      <p:sp>
        <p:nvSpPr>
          <p:cNvPr id="29700" name="Rectangle 3"/>
          <p:cNvSpPr/>
          <p:nvPr/>
        </p:nvSpPr>
        <p:spPr>
          <a:xfrm>
            <a:off x="428625" y="1071563"/>
            <a:ext cx="8072438" cy="2032000"/>
          </a:xfrm>
          <a:prstGeom prst="rect">
            <a:avLst/>
          </a:prstGeom>
          <a:noFill/>
          <a:ln w="9525">
            <a:noFill/>
          </a:ln>
        </p:spPr>
        <p:txBody>
          <a:bodyPr anchor="ctr">
            <a:spAutoFit/>
          </a:bodyPr>
          <a:p>
            <a:r>
              <a:rPr lang="en-US" altLang="zh-CN" b="1" dirty="0">
                <a:solidFill>
                  <a:srgbClr val="222222"/>
                </a:solidFill>
                <a:latin typeface="Calibri" panose="020F0502020204030204" pitchFamily="34" charset="0"/>
                <a:ea typeface="Helvetica"/>
              </a:rPr>
              <a:t>1</a:t>
            </a:r>
            <a:r>
              <a:rPr lang="zh-CN" altLang="en-US" b="1" dirty="0">
                <a:solidFill>
                  <a:srgbClr val="222222"/>
                </a:solidFill>
                <a:latin typeface="Helvetica"/>
                <a:ea typeface="Helvetica"/>
              </a:rPr>
              <a:t>、砌块建筑</a:t>
            </a:r>
            <a:endParaRPr lang="zh-CN" altLang="en-US" dirty="0">
              <a:latin typeface="Arial" panose="020B0604020202020204" pitchFamily="34" charset="0"/>
              <a:ea typeface="Helvetica"/>
            </a:endParaRPr>
          </a:p>
          <a:p>
            <a:pPr eaLnBrk="0" hangingPunct="0"/>
            <a:r>
              <a:rPr lang="zh-CN" altLang="en-US" dirty="0">
                <a:solidFill>
                  <a:srgbClr val="222222"/>
                </a:solidFill>
                <a:latin typeface="Helvetica"/>
                <a:ea typeface="Helvetica"/>
              </a:rPr>
              <a:t>       大量的建筑部件，比如外墙板，内墙板，叠合板，阳台，空调板，楼梯，预制梁，预制柱等都由车间生产加工完成，集中式的生产大大降低了工程成本，同时也更利于质量控制。</a:t>
            </a:r>
            <a:endParaRPr lang="en-US" altLang="zh-CN" dirty="0">
              <a:solidFill>
                <a:srgbClr val="222222"/>
              </a:solidFill>
              <a:latin typeface="Helvetica"/>
              <a:ea typeface="Helvetica"/>
            </a:endParaRPr>
          </a:p>
          <a:p>
            <a:pPr eaLnBrk="0" hangingPunct="0"/>
            <a:endParaRPr lang="en-US" altLang="zh-CN" dirty="0">
              <a:solidFill>
                <a:srgbClr val="222222"/>
              </a:solidFill>
              <a:latin typeface="Helvetica"/>
              <a:ea typeface="Helvetica"/>
            </a:endParaRPr>
          </a:p>
          <a:p>
            <a:pPr eaLnBrk="0" hangingPunct="0"/>
            <a:endParaRPr lang="en-US" altLang="zh-CN" dirty="0">
              <a:solidFill>
                <a:srgbClr val="222222"/>
              </a:solidFill>
              <a:latin typeface="Helvetica"/>
              <a:ea typeface="Helvetica"/>
            </a:endParaRPr>
          </a:p>
          <a:p>
            <a:pPr eaLnBrk="0" hangingPunct="0"/>
            <a:endParaRPr lang="zh-CN" altLang="en-US" dirty="0">
              <a:latin typeface="Arial" panose="020B0604020202020204" pitchFamily="34" charset="0"/>
              <a:ea typeface="Helvetica"/>
            </a:endParaRPr>
          </a:p>
        </p:txBody>
      </p:sp>
      <p:pic>
        <p:nvPicPr>
          <p:cNvPr id="29701" name="Picture 4" descr="F:\su工作\2017\刘院\刘院讲座\llll\640.webp.jpg"/>
          <p:cNvPicPr>
            <a:picLocks noChangeAspect="1"/>
          </p:cNvPicPr>
          <p:nvPr/>
        </p:nvPicPr>
        <p:blipFill>
          <a:blip r:embed="rId2"/>
          <a:stretch>
            <a:fillRect/>
          </a:stretch>
        </p:blipFill>
        <p:spPr>
          <a:xfrm>
            <a:off x="571500" y="2428875"/>
            <a:ext cx="7620000" cy="3479800"/>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30723" name="矩形 2"/>
          <p:cNvSpPr/>
          <p:nvPr/>
        </p:nvSpPr>
        <p:spPr>
          <a:xfrm>
            <a:off x="428625" y="714375"/>
            <a:ext cx="7929563" cy="2586038"/>
          </a:xfrm>
          <a:prstGeom prst="rect">
            <a:avLst/>
          </a:prstGeom>
          <a:noFill/>
          <a:ln w="9525">
            <a:noFill/>
          </a:ln>
        </p:spPr>
        <p:txBody>
          <a:bodyPr>
            <a:spAutoFit/>
          </a:bodyPr>
          <a:p>
            <a:r>
              <a:rPr lang="en-US" altLang="zh-CN" b="1" dirty="0">
                <a:latin typeface="Arial" panose="020B0604020202020204" pitchFamily="34" charset="0"/>
              </a:rPr>
              <a:t>2</a:t>
            </a:r>
            <a:r>
              <a:rPr lang="zh-CN" altLang="en-US" b="1" dirty="0">
                <a:latin typeface="Arial" panose="020B0604020202020204" pitchFamily="34" charset="0"/>
              </a:rPr>
              <a:t>、板材建筑</a:t>
            </a:r>
            <a:endParaRPr lang="zh-CN" altLang="en-US" dirty="0">
              <a:latin typeface="Arial" panose="020B0604020202020204" pitchFamily="34" charset="0"/>
            </a:endParaRPr>
          </a:p>
          <a:p>
            <a:r>
              <a:rPr lang="zh-CN" altLang="en-US" dirty="0">
                <a:latin typeface="Arial" panose="020B0604020202020204" pitchFamily="34" charset="0"/>
              </a:rPr>
              <a:t>        它是由预制的大型内外墙板、楼板和屋面板等板材装配而成，又称大板建筑。它能有效减轻结构重量，提高劳动生产率，扩大建筑的使用面积及防震功能，是装配式建筑的主要类型。</a:t>
            </a:r>
            <a:endParaRPr lang="zh-CN" altLang="en-US" dirty="0">
              <a:latin typeface="Arial" panose="020B0604020202020204" pitchFamily="34" charset="0"/>
            </a:endParaRPr>
          </a:p>
          <a:p>
            <a:r>
              <a:rPr lang="en-US" altLang="x-none" dirty="0">
                <a:latin typeface="Arial" panose="020B0604020202020204" pitchFamily="34" charset="0"/>
              </a:rPr>
              <a:t> </a:t>
            </a:r>
            <a:endParaRPr lang="zh-CN" altLang="en-US" dirty="0">
              <a:latin typeface="Arial" panose="020B0604020202020204" pitchFamily="34" charset="0"/>
            </a:endParaRPr>
          </a:p>
          <a:p>
            <a:r>
              <a:rPr lang="zh-CN" altLang="en-US" dirty="0">
                <a:latin typeface="Arial" panose="020B0604020202020204" pitchFamily="34" charset="0"/>
              </a:rPr>
              <a:t>        墙板分为承重式墙板和装饰性墙板，承重墙板多为钢筋混凝土板，装饰墙板如外墙板多为带有保温层的钢筋混凝土复合板，以及特制的钢木保温复合板等带有外饰面的墙板。各种板材吊装组配完成就能承重，施工速度快，建造价格低！</a:t>
            </a:r>
            <a:endParaRPr lang="zh-CN" altLang="en-US" dirty="0">
              <a:latin typeface="Arial" panose="020B0604020202020204" pitchFamily="34" charset="0"/>
            </a:endParaRPr>
          </a:p>
        </p:txBody>
      </p:sp>
      <p:pic>
        <p:nvPicPr>
          <p:cNvPr id="30724" name="图片 3" descr="360截图20171127172715484.jpg"/>
          <p:cNvPicPr>
            <a:picLocks noChangeAspect="1"/>
          </p:cNvPicPr>
          <p:nvPr/>
        </p:nvPicPr>
        <p:blipFill>
          <a:blip r:embed="rId2"/>
          <a:stretch>
            <a:fillRect/>
          </a:stretch>
        </p:blipFill>
        <p:spPr>
          <a:xfrm>
            <a:off x="571500" y="3357563"/>
            <a:ext cx="7500938" cy="3143250"/>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31747" name="Rectangle 1"/>
          <p:cNvSpPr/>
          <p:nvPr/>
        </p:nvSpPr>
        <p:spPr>
          <a:xfrm>
            <a:off x="214313" y="4738688"/>
            <a:ext cx="8429625" cy="1754187"/>
          </a:xfrm>
          <a:prstGeom prst="rect">
            <a:avLst/>
          </a:prstGeom>
          <a:noFill/>
          <a:ln w="9525">
            <a:noFill/>
          </a:ln>
        </p:spPr>
        <p:txBody>
          <a:bodyPr anchor="ctr">
            <a:spAutoFit/>
          </a:bodyPr>
          <a:p>
            <a:r>
              <a:rPr lang="en-US" altLang="zh-CN" b="1" dirty="0">
                <a:latin typeface="Arial" panose="020B0604020202020204" pitchFamily="34" charset="0"/>
              </a:rPr>
              <a:t>3</a:t>
            </a:r>
            <a:r>
              <a:rPr lang="zh-CN" altLang="en-US" b="1" dirty="0">
                <a:latin typeface="Arial" panose="020B0604020202020204" pitchFamily="34" charset="0"/>
              </a:rPr>
              <a:t>、盒式建筑</a:t>
            </a:r>
            <a:endParaRPr lang="zh-CN" altLang="en-US" b="1" dirty="0">
              <a:latin typeface="Arial" panose="020B0604020202020204" pitchFamily="34" charset="0"/>
            </a:endParaRPr>
          </a:p>
          <a:p>
            <a:r>
              <a:rPr lang="zh-CN" altLang="en-US" dirty="0">
                <a:latin typeface="Arial" panose="020B0604020202020204" pitchFamily="34" charset="0"/>
              </a:rPr>
              <a:t>         它是从板材建筑的基础上发展起来的一种装配式建筑。最大的特点是在构造上将所有的房间单元或小开间厨房、卫生间或楼梯间等做成了承重盒子，再与墙板和楼板等组成整体。这种建筑工厂化的程度更高，现场安装更快，不但能在工厂完成盒子的结构部分，而且内部装修和设备也都能做好，甚至连家具、地毯等也能一概完成，现场吊装、接好管线即可使用！</a:t>
            </a:r>
            <a:endParaRPr lang="zh-CN" altLang="en-US" dirty="0">
              <a:latin typeface="Arial" panose="020B0604020202020204" pitchFamily="34" charset="0"/>
            </a:endParaRPr>
          </a:p>
        </p:txBody>
      </p:sp>
      <p:pic>
        <p:nvPicPr>
          <p:cNvPr id="31748" name="图片 3" descr="360截图20171127172736375.jpg"/>
          <p:cNvPicPr>
            <a:picLocks noChangeAspect="1"/>
          </p:cNvPicPr>
          <p:nvPr/>
        </p:nvPicPr>
        <p:blipFill>
          <a:blip r:embed="rId2"/>
          <a:stretch>
            <a:fillRect/>
          </a:stretch>
        </p:blipFill>
        <p:spPr>
          <a:xfrm>
            <a:off x="1071563" y="693738"/>
            <a:ext cx="6929437" cy="3973512"/>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0"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32771" name="Picture 2" descr="C:\Documents and Settings\Administrator\桌面\郭总课件\郭总课件装配式建筑\7.jpg"/>
          <p:cNvPicPr>
            <a:picLocks noChangeAspect="1"/>
          </p:cNvPicPr>
          <p:nvPr/>
        </p:nvPicPr>
        <p:blipFill>
          <a:blip r:embed="rId2"/>
          <a:stretch>
            <a:fillRect/>
          </a:stretch>
        </p:blipFill>
        <p:spPr>
          <a:xfrm>
            <a:off x="1143000" y="714375"/>
            <a:ext cx="7072313" cy="5457825"/>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4"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33795" name="Picture 2" descr="C:\Documents and Settings\Administrator\桌面\郭总课件\郭总课件装配式建筑\8.jpg"/>
          <p:cNvPicPr>
            <a:picLocks noChangeAspect="1"/>
          </p:cNvPicPr>
          <p:nvPr/>
        </p:nvPicPr>
        <p:blipFill>
          <a:blip r:embed="rId2"/>
          <a:stretch>
            <a:fillRect/>
          </a:stretch>
        </p:blipFill>
        <p:spPr>
          <a:xfrm>
            <a:off x="785813" y="857250"/>
            <a:ext cx="7358062" cy="5557838"/>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8"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34819" name="Picture 2" descr="C:\Users\up-sst\Desktop\sss\59.jpg"/>
          <p:cNvPicPr>
            <a:picLocks noChangeAspect="1"/>
          </p:cNvPicPr>
          <p:nvPr/>
        </p:nvPicPr>
        <p:blipFill>
          <a:blip r:embed="rId2">
            <a:clrChange>
              <a:clrFrom>
                <a:srgbClr val="F4F2EC"/>
              </a:clrFrom>
              <a:clrTo>
                <a:srgbClr val="F4F2EC">
                  <a:alpha val="0"/>
                </a:srgbClr>
              </a:clrTo>
            </a:clrChange>
          </a:blip>
          <a:stretch>
            <a:fillRect/>
          </a:stretch>
        </p:blipFill>
        <p:spPr>
          <a:xfrm>
            <a:off x="0" y="928688"/>
            <a:ext cx="9572625" cy="538480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图片 6" descr="未命名.jpg"/>
          <p:cNvPicPr>
            <a:picLocks noChangeAspect="1"/>
          </p:cNvPicPr>
          <p:nvPr/>
        </p:nvPicPr>
        <p:blipFill>
          <a:blip r:embed="rId1"/>
          <a:stretch>
            <a:fillRect/>
          </a:stretch>
        </p:blipFill>
        <p:spPr>
          <a:xfrm>
            <a:off x="0" y="25400"/>
            <a:ext cx="9144000" cy="6832600"/>
          </a:xfrm>
          <a:prstGeom prst="rect">
            <a:avLst/>
          </a:prstGeom>
          <a:noFill/>
          <a:ln w="9525">
            <a:noFill/>
          </a:ln>
        </p:spPr>
      </p:pic>
      <p:sp>
        <p:nvSpPr>
          <p:cNvPr id="8195" name="TextBox 5"/>
          <p:cNvSpPr txBox="1"/>
          <p:nvPr/>
        </p:nvSpPr>
        <p:spPr>
          <a:xfrm>
            <a:off x="609600" y="838200"/>
            <a:ext cx="8001000" cy="5248275"/>
          </a:xfrm>
          <a:prstGeom prst="rect">
            <a:avLst/>
          </a:prstGeom>
          <a:noFill/>
          <a:ln w="9525">
            <a:noFill/>
          </a:ln>
        </p:spPr>
        <p:txBody>
          <a:bodyPr>
            <a:spAutoFit/>
          </a:bodyPr>
          <a:p>
            <a:pPr>
              <a:lnSpc>
                <a:spcPts val="4200"/>
              </a:lnSpc>
              <a:spcAft>
                <a:spcPts val="1800"/>
              </a:spcAft>
            </a:pPr>
            <a:r>
              <a:rPr lang="zh-CN" altLang="en-US" sz="2800" b="1" dirty="0">
                <a:solidFill>
                  <a:srgbClr val="000000"/>
                </a:solidFill>
                <a:latin typeface="黑体" panose="02010609060101010101" pitchFamily="2" charset="-122"/>
                <a:ea typeface="黑体" panose="02010609060101010101" pitchFamily="2" charset="-122"/>
              </a:rPr>
              <a:t>中共十九大通过的</a:t>
            </a:r>
            <a:r>
              <a:rPr lang="en-US" altLang="zh-CN" sz="2800" b="1" dirty="0">
                <a:solidFill>
                  <a:srgbClr val="000000"/>
                </a:solidFill>
                <a:latin typeface="黑体" panose="02010609060101010101" pitchFamily="2" charset="-122"/>
                <a:ea typeface="黑体" panose="02010609060101010101" pitchFamily="2" charset="-122"/>
              </a:rPr>
              <a:t>《</a:t>
            </a:r>
            <a:r>
              <a:rPr lang="zh-CN" altLang="en-US" sz="2800" b="1" dirty="0">
                <a:solidFill>
                  <a:srgbClr val="000000"/>
                </a:solidFill>
                <a:latin typeface="黑体" panose="02010609060101010101" pitchFamily="2" charset="-122"/>
                <a:ea typeface="黑体" panose="02010609060101010101" pitchFamily="2" charset="-122"/>
              </a:rPr>
              <a:t>中国共产党章程</a:t>
            </a:r>
            <a:r>
              <a:rPr lang="en-US" altLang="zh-CN" sz="2800" b="1" dirty="0">
                <a:solidFill>
                  <a:srgbClr val="000000"/>
                </a:solidFill>
                <a:latin typeface="黑体" panose="02010609060101010101" pitchFamily="2" charset="-122"/>
                <a:ea typeface="黑体" panose="02010609060101010101" pitchFamily="2" charset="-122"/>
              </a:rPr>
              <a:t>》</a:t>
            </a:r>
            <a:r>
              <a:rPr lang="zh-CN" altLang="en-US" sz="2800" b="1" dirty="0">
                <a:solidFill>
                  <a:srgbClr val="000000"/>
                </a:solidFill>
                <a:latin typeface="黑体" panose="02010609060101010101" pitchFamily="2" charset="-122"/>
                <a:ea typeface="黑体" panose="02010609060101010101" pitchFamily="2" charset="-122"/>
              </a:rPr>
              <a:t>指出：</a:t>
            </a:r>
            <a:endParaRPr lang="zh-CN" altLang="en-US" sz="2800" b="1" dirty="0">
              <a:solidFill>
                <a:srgbClr val="000000"/>
              </a:solidFill>
              <a:latin typeface="黑体" panose="02010609060101010101" pitchFamily="2" charset="-122"/>
              <a:ea typeface="黑体" panose="02010609060101010101" pitchFamily="2" charset="-122"/>
            </a:endParaRPr>
          </a:p>
          <a:p>
            <a:pPr>
              <a:lnSpc>
                <a:spcPts val="3800"/>
              </a:lnSpc>
            </a:pPr>
            <a:r>
              <a:rPr lang="zh-CN" altLang="en-US" sz="2800" b="1" dirty="0">
                <a:solidFill>
                  <a:srgbClr val="000000"/>
                </a:solidFill>
                <a:latin typeface="黑体" panose="02010609060101010101" pitchFamily="2" charset="-122"/>
                <a:ea typeface="黑体" panose="02010609060101010101" pitchFamily="2" charset="-122"/>
              </a:rPr>
              <a:t>    </a:t>
            </a:r>
            <a:r>
              <a:rPr lang="zh-CN" altLang="en-US" sz="2800" b="1" dirty="0">
                <a:solidFill>
                  <a:srgbClr val="FF0000"/>
                </a:solidFill>
                <a:latin typeface="黑体" panose="02010609060101010101" pitchFamily="2" charset="-122"/>
                <a:ea typeface="黑体" panose="02010609060101010101" pitchFamily="2" charset="-122"/>
              </a:rPr>
              <a:t>在现阶段，我国社会的主要矛盾是人民日益增长的美好生活需要和不平衡不充分的发展之间的矛盾</a:t>
            </a:r>
            <a:r>
              <a:rPr lang="en-US" altLang="zh-CN" sz="2800" b="1" dirty="0">
                <a:solidFill>
                  <a:srgbClr val="FF0000"/>
                </a:solidFill>
                <a:latin typeface="黑体" panose="02010609060101010101" pitchFamily="2" charset="-122"/>
                <a:ea typeface="黑体" panose="02010609060101010101" pitchFamily="2" charset="-122"/>
              </a:rPr>
              <a:t>.</a:t>
            </a:r>
            <a:endParaRPr lang="zh-CN" altLang="en-US" sz="2800" b="1" dirty="0">
              <a:solidFill>
                <a:srgbClr val="FF0000"/>
              </a:solidFill>
              <a:latin typeface="黑体" panose="02010609060101010101" pitchFamily="2" charset="-122"/>
              <a:ea typeface="黑体" panose="02010609060101010101" pitchFamily="2" charset="-122"/>
            </a:endParaRPr>
          </a:p>
          <a:p>
            <a:pPr>
              <a:lnSpc>
                <a:spcPts val="3800"/>
              </a:lnSpc>
            </a:pPr>
            <a:r>
              <a:rPr lang="zh-CN" altLang="en-US" sz="2800" b="1" dirty="0">
                <a:solidFill>
                  <a:srgbClr val="FF0000"/>
                </a:solidFill>
                <a:latin typeface="黑体" panose="02010609060101010101" pitchFamily="2" charset="-122"/>
                <a:ea typeface="黑体" panose="02010609060101010101" pitchFamily="2" charset="-122"/>
              </a:rPr>
              <a:t>    必须坚持以人民为中心的发展思想，坚持创新、协调、绿色、开放、共享的发展理念。</a:t>
            </a:r>
            <a:endParaRPr lang="zh-CN" altLang="en-US" sz="2800" b="1" dirty="0">
              <a:solidFill>
                <a:srgbClr val="FF0000"/>
              </a:solidFill>
              <a:latin typeface="黑体" panose="02010609060101010101" pitchFamily="2" charset="-122"/>
              <a:ea typeface="黑体" panose="02010609060101010101" pitchFamily="2" charset="-122"/>
            </a:endParaRPr>
          </a:p>
          <a:p>
            <a:pPr>
              <a:lnSpc>
                <a:spcPts val="3800"/>
              </a:lnSpc>
            </a:pPr>
            <a:r>
              <a:rPr lang="zh-CN" altLang="en-US" sz="2800" b="1" dirty="0">
                <a:solidFill>
                  <a:srgbClr val="FF0000"/>
                </a:solidFill>
                <a:latin typeface="黑体" panose="02010609060101010101" pitchFamily="2" charset="-122"/>
                <a:ea typeface="黑体" panose="02010609060101010101" pitchFamily="2" charset="-122"/>
              </a:rPr>
              <a:t>    在新世纪新时代，经济和社会发展的战略目标是，到建党一百年时，全面建成小康社会；到新中国成立一百年时，全面建成社会主义现代化强国。</a:t>
            </a:r>
            <a:endParaRPr lang="zh-CN" altLang="en-US" sz="2800" b="1"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2"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35843" name="Picture 2" descr="C:\Users\up-sst\Desktop\sss\61.jpg"/>
          <p:cNvPicPr>
            <a:picLocks noChangeAspect="1"/>
          </p:cNvPicPr>
          <p:nvPr/>
        </p:nvPicPr>
        <p:blipFill>
          <a:blip r:embed="rId2">
            <a:clrChange>
              <a:clrFrom>
                <a:srgbClr val="F4F2EC"/>
              </a:clrFrom>
              <a:clrTo>
                <a:srgbClr val="F4F2EC">
                  <a:alpha val="0"/>
                </a:srgbClr>
              </a:clrTo>
            </a:clrChange>
          </a:blip>
          <a:stretch>
            <a:fillRect/>
          </a:stretch>
        </p:blipFill>
        <p:spPr>
          <a:xfrm>
            <a:off x="0" y="785813"/>
            <a:ext cx="9906000" cy="5572125"/>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86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36867" name="Picture 2" descr="C:\Users\up-sst\Desktop\sss\65.jpg"/>
          <p:cNvPicPr>
            <a:picLocks noChangeAspect="1"/>
          </p:cNvPicPr>
          <p:nvPr/>
        </p:nvPicPr>
        <p:blipFill>
          <a:blip r:embed="rId2">
            <a:clrChange>
              <a:clrFrom>
                <a:srgbClr val="F4F2EC"/>
              </a:clrFrom>
              <a:clrTo>
                <a:srgbClr val="F4F2EC">
                  <a:alpha val="0"/>
                </a:srgbClr>
              </a:clrTo>
            </a:clrChange>
          </a:blip>
          <a:stretch>
            <a:fillRect/>
          </a:stretch>
        </p:blipFill>
        <p:spPr>
          <a:xfrm>
            <a:off x="0" y="1071563"/>
            <a:ext cx="9525000" cy="5357812"/>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9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37891" name="Picture 2" descr="C:\Users\up-sst\Desktop\sss\66.jpg"/>
          <p:cNvPicPr>
            <a:picLocks noChangeAspect="1"/>
          </p:cNvPicPr>
          <p:nvPr/>
        </p:nvPicPr>
        <p:blipFill>
          <a:blip r:embed="rId2">
            <a:clrChange>
              <a:clrFrom>
                <a:srgbClr val="F4F2EC"/>
              </a:clrFrom>
              <a:clrTo>
                <a:srgbClr val="F4F2EC">
                  <a:alpha val="0"/>
                </a:srgbClr>
              </a:clrTo>
            </a:clrChange>
          </a:blip>
          <a:stretch>
            <a:fillRect/>
          </a:stretch>
        </p:blipFill>
        <p:spPr>
          <a:xfrm>
            <a:off x="0" y="1071563"/>
            <a:ext cx="9501188" cy="5345112"/>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38915" name="Picture 2" descr="C:\Documents and Settings\Administrator\桌面\郭总课件\郭总课件装配式建筑\9.jpg"/>
          <p:cNvPicPr>
            <a:picLocks noChangeAspect="1"/>
          </p:cNvPicPr>
          <p:nvPr/>
        </p:nvPicPr>
        <p:blipFill>
          <a:blip r:embed="rId2"/>
          <a:stretch>
            <a:fillRect/>
          </a:stretch>
        </p:blipFill>
        <p:spPr>
          <a:xfrm>
            <a:off x="714375" y="857250"/>
            <a:ext cx="7632700" cy="5429250"/>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8" name="图片 2" descr="未命名.jpg"/>
          <p:cNvPicPr>
            <a:picLocks noChangeAspect="1"/>
          </p:cNvPicPr>
          <p:nvPr/>
        </p:nvPicPr>
        <p:blipFill>
          <a:blip r:embed="rId1"/>
          <a:stretch>
            <a:fillRect/>
          </a:stretch>
        </p:blipFill>
        <p:spPr>
          <a:xfrm>
            <a:off x="0" y="0"/>
            <a:ext cx="9153525" cy="6840538"/>
          </a:xfrm>
          <a:prstGeom prst="rect">
            <a:avLst/>
          </a:prstGeom>
          <a:noFill/>
          <a:ln w="9525">
            <a:noFill/>
          </a:ln>
        </p:spPr>
      </p:pic>
      <p:pic>
        <p:nvPicPr>
          <p:cNvPr id="39939" name="图片 3" descr="旋转 IMG_6628.JPG"/>
          <p:cNvPicPr>
            <a:picLocks noChangeAspect="1"/>
          </p:cNvPicPr>
          <p:nvPr/>
        </p:nvPicPr>
        <p:blipFill>
          <a:blip r:embed="rId2"/>
          <a:stretch>
            <a:fillRect/>
          </a:stretch>
        </p:blipFill>
        <p:spPr>
          <a:xfrm>
            <a:off x="2395538" y="714375"/>
            <a:ext cx="4319587" cy="5759450"/>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2" name="图片 2" descr="未命名.jpg"/>
          <p:cNvPicPr>
            <a:picLocks noChangeAspect="1"/>
          </p:cNvPicPr>
          <p:nvPr/>
        </p:nvPicPr>
        <p:blipFill>
          <a:blip r:embed="rId1"/>
          <a:stretch>
            <a:fillRect/>
          </a:stretch>
        </p:blipFill>
        <p:spPr>
          <a:xfrm>
            <a:off x="0" y="0"/>
            <a:ext cx="9153525" cy="6840538"/>
          </a:xfrm>
          <a:prstGeom prst="rect">
            <a:avLst/>
          </a:prstGeom>
          <a:noFill/>
          <a:ln w="9525">
            <a:noFill/>
          </a:ln>
        </p:spPr>
      </p:pic>
      <p:pic>
        <p:nvPicPr>
          <p:cNvPr id="40963" name="图片 4" descr="照片 259.jpg"/>
          <p:cNvPicPr>
            <a:picLocks noChangeAspect="1"/>
          </p:cNvPicPr>
          <p:nvPr/>
        </p:nvPicPr>
        <p:blipFill>
          <a:blip r:embed="rId2"/>
          <a:stretch>
            <a:fillRect/>
          </a:stretch>
        </p:blipFill>
        <p:spPr>
          <a:xfrm>
            <a:off x="1714500" y="849313"/>
            <a:ext cx="5283200" cy="5580062"/>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41987" name="图片 4" descr="IMG_6591.JPG"/>
          <p:cNvPicPr>
            <a:picLocks noChangeAspect="1"/>
          </p:cNvPicPr>
          <p:nvPr/>
        </p:nvPicPr>
        <p:blipFill>
          <a:blip r:embed="rId2"/>
          <a:stretch>
            <a:fillRect/>
          </a:stretch>
        </p:blipFill>
        <p:spPr>
          <a:xfrm>
            <a:off x="774700" y="742950"/>
            <a:ext cx="7440613" cy="5580063"/>
          </a:xfrm>
          <a:prstGeom prst="rect">
            <a:avLst/>
          </a:prstGeom>
          <a:noFill/>
          <a:ln w="9525">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10"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43011" name="Picture 2" descr="C:\Users\up-sst\Desktop\sss\74.jpg"/>
          <p:cNvPicPr>
            <a:picLocks noChangeAspect="1"/>
          </p:cNvPicPr>
          <p:nvPr/>
        </p:nvPicPr>
        <p:blipFill>
          <a:blip r:embed="rId2">
            <a:clrChange>
              <a:clrFrom>
                <a:srgbClr val="F4F2EC"/>
              </a:clrFrom>
              <a:clrTo>
                <a:srgbClr val="F4F2EC">
                  <a:alpha val="0"/>
                </a:srgbClr>
              </a:clrTo>
            </a:clrChange>
          </a:blip>
          <a:stretch>
            <a:fillRect/>
          </a:stretch>
        </p:blipFill>
        <p:spPr>
          <a:xfrm>
            <a:off x="0" y="857250"/>
            <a:ext cx="9271000" cy="5214938"/>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4"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44035" name="Picture 3" descr="C:\Users\up-sst\Desktop\sss\77.jpg"/>
          <p:cNvPicPr>
            <a:picLocks noChangeAspect="1"/>
          </p:cNvPicPr>
          <p:nvPr/>
        </p:nvPicPr>
        <p:blipFill>
          <a:blip r:embed="rId2">
            <a:clrChange>
              <a:clrFrom>
                <a:srgbClr val="F4F2EC"/>
              </a:clrFrom>
              <a:clrTo>
                <a:srgbClr val="F4F2EC">
                  <a:alpha val="0"/>
                </a:srgbClr>
              </a:clrTo>
            </a:clrChange>
          </a:blip>
          <a:stretch>
            <a:fillRect/>
          </a:stretch>
        </p:blipFill>
        <p:spPr>
          <a:xfrm>
            <a:off x="0" y="1000125"/>
            <a:ext cx="9525000" cy="5357813"/>
          </a:xfrm>
          <a:prstGeom prst="rect">
            <a:avLst/>
          </a:prstGeom>
          <a:noFill/>
          <a:ln w="9525">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8" name="图片 2" descr="未命名.jpg"/>
          <p:cNvPicPr>
            <a:picLocks noChangeAspect="1"/>
          </p:cNvPicPr>
          <p:nvPr/>
        </p:nvPicPr>
        <p:blipFill>
          <a:blip r:embed="rId1"/>
          <a:stretch>
            <a:fillRect/>
          </a:stretch>
        </p:blipFill>
        <p:spPr>
          <a:xfrm>
            <a:off x="0" y="25400"/>
            <a:ext cx="9144000" cy="6832600"/>
          </a:xfrm>
          <a:prstGeom prst="rect">
            <a:avLst/>
          </a:prstGeom>
          <a:noFill/>
          <a:ln w="9525">
            <a:noFill/>
          </a:ln>
        </p:spPr>
      </p:pic>
      <p:sp>
        <p:nvSpPr>
          <p:cNvPr id="45059" name="矩形 2"/>
          <p:cNvSpPr/>
          <p:nvPr/>
        </p:nvSpPr>
        <p:spPr>
          <a:xfrm>
            <a:off x="285750" y="357188"/>
            <a:ext cx="8501063" cy="1477962"/>
          </a:xfrm>
          <a:prstGeom prst="rect">
            <a:avLst/>
          </a:prstGeom>
          <a:noFill/>
          <a:ln w="9525">
            <a:noFill/>
          </a:ln>
        </p:spPr>
        <p:txBody>
          <a:bodyPr>
            <a:spAutoFit/>
          </a:bodyPr>
          <a:p>
            <a:r>
              <a:rPr lang="en-US" altLang="zh-CN" b="1" dirty="0">
                <a:solidFill>
                  <a:srgbClr val="FF0000"/>
                </a:solidFill>
                <a:latin typeface="Arial" panose="020B0604020202020204" pitchFamily="34" charset="0"/>
              </a:rPr>
              <a:t>4</a:t>
            </a:r>
            <a:r>
              <a:rPr lang="zh-CN" altLang="en-US" b="1" dirty="0">
                <a:solidFill>
                  <a:srgbClr val="FF0000"/>
                </a:solidFill>
                <a:latin typeface="Arial" panose="020B0604020202020204" pitchFamily="34" charset="0"/>
              </a:rPr>
              <a:t>、骨架板材建筑</a:t>
            </a:r>
            <a:endParaRPr lang="zh-CN" altLang="en-US" b="1" dirty="0">
              <a:solidFill>
                <a:srgbClr val="FF0000"/>
              </a:solidFill>
              <a:latin typeface="Arial" panose="020B0604020202020204" pitchFamily="34" charset="0"/>
            </a:endParaRPr>
          </a:p>
          <a:p>
            <a:r>
              <a:rPr lang="zh-CN" altLang="en-US" dirty="0">
                <a:latin typeface="Arial" panose="020B0604020202020204" pitchFamily="34" charset="0"/>
              </a:rPr>
              <a:t>        它由预制的骨架和板材组成。其承重结构一般有两种形式，一种是由柱、梁组成承重框架，再搁置楼板和非承重的内外墙板的框架结构体系；另一种是柱子和楼板组成承重的板柱结构体系，内外墙板则是非承重构件。承重框架可为重型的钢筋混凝土结构或重钢结构，自重轻，内部分隔灵活，适用于多层和高层的建筑。 </a:t>
            </a:r>
            <a:endParaRPr lang="zh-CN" altLang="en-US" dirty="0">
              <a:latin typeface="Arial" panose="020B0604020202020204" pitchFamily="34" charset="0"/>
            </a:endParaRPr>
          </a:p>
        </p:txBody>
      </p:sp>
      <p:pic>
        <p:nvPicPr>
          <p:cNvPr id="45060" name="Picture 2" descr="F:\su工作\2017\刘院\刘院讲座\llll\360截图20171127172747625.jpg"/>
          <p:cNvPicPr>
            <a:picLocks noChangeAspect="1"/>
          </p:cNvPicPr>
          <p:nvPr/>
        </p:nvPicPr>
        <p:blipFill>
          <a:blip r:embed="rId2"/>
          <a:stretch>
            <a:fillRect/>
          </a:stretch>
        </p:blipFill>
        <p:spPr>
          <a:xfrm>
            <a:off x="357188" y="1901825"/>
            <a:ext cx="8301037" cy="3813175"/>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9219" name="TextBox 3"/>
          <p:cNvSpPr txBox="1"/>
          <p:nvPr/>
        </p:nvSpPr>
        <p:spPr>
          <a:xfrm>
            <a:off x="428625" y="714375"/>
            <a:ext cx="8286750" cy="5262563"/>
          </a:xfrm>
          <a:prstGeom prst="rect">
            <a:avLst/>
          </a:prstGeom>
          <a:noFill/>
          <a:ln w="9525">
            <a:noFill/>
          </a:ln>
        </p:spPr>
        <p:txBody>
          <a:bodyPr>
            <a:spAutoFit/>
          </a:bodyPr>
          <a:p>
            <a:r>
              <a:rPr lang="zh-CN" altLang="en-US" sz="2800" dirty="0">
                <a:latin typeface="Calibri" panose="020F0502020204030204" pitchFamily="34" charset="0"/>
              </a:rPr>
              <a:t>          </a:t>
            </a:r>
            <a:r>
              <a:rPr lang="zh-CN" altLang="en-US" sz="2800" dirty="0">
                <a:latin typeface="黑体" panose="02010609060101010101" pitchFamily="2" charset="-122"/>
                <a:ea typeface="黑体" panose="02010609060101010101" pitchFamily="2" charset="-122"/>
              </a:rPr>
              <a:t>全面贯彻党的十九大及中央经济工作会议、中央城镇化工作会议、中央城市工作会议精神，深入贯彻习近平总书记系列重要讲话精神和治国理政新理念新思想战略，认真落实党中央、国务院决策部署，统筹推进“五为一体”总体布局和协调推进“四个全面”战略布局，牢固树立和贯彻落实创新、协调、绿色、开放、共享的发展理念，坚持以推进供给侧结构性改革为主线，按照适用、经济、安全、绿色、美观的要求，深化建筑业“放管服”改革，完善监管体制机制，优化市场环境，提升工程质量安全水平，强化队伍建设，增强企业核心竞争力，促进建筑业持续健康发展，打造“中国建造”品牌。</a:t>
            </a:r>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2"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46083" name="Rectangle 1"/>
          <p:cNvSpPr/>
          <p:nvPr/>
        </p:nvSpPr>
        <p:spPr>
          <a:xfrm>
            <a:off x="285750" y="357188"/>
            <a:ext cx="8715375" cy="2032000"/>
          </a:xfrm>
          <a:prstGeom prst="rect">
            <a:avLst/>
          </a:prstGeom>
          <a:noFill/>
          <a:ln w="9525">
            <a:noFill/>
          </a:ln>
        </p:spPr>
        <p:txBody>
          <a:bodyPr anchor="ctr">
            <a:spAutoFit/>
          </a:bodyPr>
          <a:p>
            <a:r>
              <a:rPr lang="en-US" altLang="zh-CN" b="1" dirty="0">
                <a:solidFill>
                  <a:srgbClr val="FF0000"/>
                </a:solidFill>
                <a:latin typeface="Arial" panose="020B0604020202020204" pitchFamily="34" charset="0"/>
              </a:rPr>
              <a:t>5</a:t>
            </a:r>
            <a:r>
              <a:rPr lang="zh-CN" altLang="en-US" b="1" dirty="0">
                <a:solidFill>
                  <a:srgbClr val="FF0000"/>
                </a:solidFill>
                <a:latin typeface="Arial" panose="020B0604020202020204" pitchFamily="34" charset="0"/>
              </a:rPr>
              <a:t>、升板和升层建筑</a:t>
            </a:r>
            <a:endParaRPr lang="zh-CN" altLang="en-US" b="1" dirty="0">
              <a:solidFill>
                <a:srgbClr val="FF0000"/>
              </a:solidFill>
              <a:latin typeface="Arial" panose="020B0604020202020204" pitchFamily="34" charset="0"/>
            </a:endParaRPr>
          </a:p>
          <a:p>
            <a:r>
              <a:rPr lang="zh-CN" altLang="en-US" dirty="0">
                <a:latin typeface="Arial" panose="020B0604020202020204" pitchFamily="34" charset="0"/>
              </a:rPr>
              <a:t>        这种建筑的结构体系是由板与柱联合承重，它是在底层混凝土地面上重复浇筑各层楼板和屋面板，竖立预制钢筋混凝土柱子，以柱为导杆，提升楼板和屋面板至设计高度，然后加以固定。至于内外墙体，可现浇钢筋混凝土，也可砌筑砖墙，还能安装其它轻质幕墙等。它将大量现浇过程挪到地面进行，减少了高空作业和垂直运输，节约了模板和脚手架工程，并减少了施工现场面积，非常适合施工现场受限的建筑，多用作商场、仓库、工场和多层车库等。</a:t>
            </a:r>
            <a:endParaRPr lang="zh-CN" altLang="en-US" dirty="0">
              <a:latin typeface="Arial" panose="020B0604020202020204" pitchFamily="34" charset="0"/>
            </a:endParaRPr>
          </a:p>
        </p:txBody>
      </p:sp>
      <p:pic>
        <p:nvPicPr>
          <p:cNvPr id="46084" name="Picture 2" descr="F:\su工作\2017\刘院\刘院讲座\llll\360截图20171127172758296.jpg"/>
          <p:cNvPicPr>
            <a:picLocks noChangeAspect="1"/>
          </p:cNvPicPr>
          <p:nvPr/>
        </p:nvPicPr>
        <p:blipFill>
          <a:blip r:embed="rId2"/>
          <a:stretch>
            <a:fillRect/>
          </a:stretch>
        </p:blipFill>
        <p:spPr>
          <a:xfrm>
            <a:off x="1143000" y="2428875"/>
            <a:ext cx="6786563" cy="3881438"/>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6"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47107" name="标题 1"/>
          <p:cNvSpPr txBox="1"/>
          <p:nvPr/>
        </p:nvSpPr>
        <p:spPr>
          <a:xfrm>
            <a:off x="1928813" y="274638"/>
            <a:ext cx="5286375" cy="654050"/>
          </a:xfrm>
          <a:prstGeom prst="rect">
            <a:avLst/>
          </a:prstGeom>
          <a:noFill/>
          <a:ln w="9525">
            <a:noFill/>
          </a:ln>
        </p:spPr>
        <p:txBody>
          <a:bodyPr/>
          <a:p>
            <a:pPr algn="ctr" eaLnBrk="0" hangingPunct="0"/>
            <a:r>
              <a:rPr lang="en-US" altLang="zh-CN" sz="2400" b="1" dirty="0">
                <a:solidFill>
                  <a:srgbClr val="E46C0A"/>
                </a:solidFill>
                <a:latin typeface="黑体" panose="02010609060101010101" pitchFamily="2" charset="-122"/>
                <a:ea typeface="黑体" panose="02010609060101010101" pitchFamily="2" charset="-122"/>
              </a:rPr>
              <a:t> </a:t>
            </a:r>
            <a:r>
              <a:rPr lang="zh-CN" altLang="en-US" sz="2400" b="1" dirty="0">
                <a:solidFill>
                  <a:srgbClr val="E46C0A"/>
                </a:solidFill>
                <a:latin typeface="黑体" panose="02010609060101010101" pitchFamily="2" charset="-122"/>
                <a:ea typeface="黑体" panose="02010609060101010101" pitchFamily="2" charset="-122"/>
              </a:rPr>
              <a:t>装配式建筑的特点</a:t>
            </a:r>
            <a:endParaRPr lang="zh-CN" altLang="en-US" sz="2400" dirty="0">
              <a:latin typeface="Calibri" panose="020F0502020204030204" pitchFamily="34" charset="0"/>
              <a:ea typeface="黑体" panose="02010609060101010101" pitchFamily="2" charset="-122"/>
            </a:endParaRPr>
          </a:p>
        </p:txBody>
      </p:sp>
      <p:sp>
        <p:nvSpPr>
          <p:cNvPr id="47108" name="Rectangle 1"/>
          <p:cNvSpPr/>
          <p:nvPr/>
        </p:nvSpPr>
        <p:spPr>
          <a:xfrm>
            <a:off x="357188" y="2000250"/>
            <a:ext cx="3786187" cy="1754188"/>
          </a:xfrm>
          <a:prstGeom prst="rect">
            <a:avLst/>
          </a:prstGeom>
          <a:noFill/>
          <a:ln w="9525">
            <a:noFill/>
          </a:ln>
        </p:spPr>
        <p:txBody>
          <a:bodyPr anchor="ctr">
            <a:spAutoFit/>
          </a:bodyPr>
          <a:p>
            <a:r>
              <a:rPr lang="en-US" altLang="zh-CN" dirty="0">
                <a:solidFill>
                  <a:srgbClr val="222222"/>
                </a:solidFill>
                <a:latin typeface="宋体" panose="02010600030101010101" pitchFamily="2" charset="-122"/>
                <a:cs typeface="Times New Roman" panose="02020603050405020304" pitchFamily="18" charset="0"/>
              </a:rPr>
              <a:t>     1</a:t>
            </a:r>
            <a:r>
              <a:rPr lang="zh-CN" altLang="en-US" dirty="0">
                <a:solidFill>
                  <a:srgbClr val="222222"/>
                </a:solidFill>
                <a:latin typeface="宋体" panose="02010600030101010101" pitchFamily="2" charset="-122"/>
                <a:ea typeface="Helvetica"/>
              </a:rPr>
              <a:t>、大量的建筑部件，比如外墙板，内墙板，叠合板，阳台，空调板，楼梯，预制梁，预制柱等都由车间生产加工完成，集中式的生产大大降低了工程成本，同时也更利于质量控制。</a:t>
            </a:r>
            <a:endParaRPr lang="zh-CN" altLang="en-US" dirty="0">
              <a:latin typeface="宋体" panose="02010600030101010101" pitchFamily="2" charset="-122"/>
            </a:endParaRPr>
          </a:p>
        </p:txBody>
      </p:sp>
      <p:pic>
        <p:nvPicPr>
          <p:cNvPr id="47109" name="Picture 2" descr="F:\su工作\2017\刘院\刘院讲座\llll\360截图20171127172811859.jpg"/>
          <p:cNvPicPr>
            <a:picLocks noChangeAspect="1"/>
          </p:cNvPicPr>
          <p:nvPr/>
        </p:nvPicPr>
        <p:blipFill>
          <a:blip r:embed="rId2"/>
          <a:stretch>
            <a:fillRect/>
          </a:stretch>
        </p:blipFill>
        <p:spPr>
          <a:xfrm>
            <a:off x="4286250" y="1143000"/>
            <a:ext cx="4067175" cy="4968875"/>
          </a:xfrm>
          <a:prstGeom prst="rect">
            <a:avLst/>
          </a:prstGeom>
          <a:noFill/>
          <a:ln w="9525">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30"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48131" name="Picture 2" descr="C:\Documents and Settings\Administrator\桌面\郭总课件\郭总课件装配式建筑\10.jpg"/>
          <p:cNvPicPr>
            <a:picLocks noChangeAspect="1"/>
          </p:cNvPicPr>
          <p:nvPr/>
        </p:nvPicPr>
        <p:blipFill>
          <a:blip r:embed="rId2"/>
          <a:stretch>
            <a:fillRect/>
          </a:stretch>
        </p:blipFill>
        <p:spPr>
          <a:xfrm>
            <a:off x="571500" y="857250"/>
            <a:ext cx="7429500" cy="5532438"/>
          </a:xfrm>
          <a:prstGeom prst="rect">
            <a:avLst/>
          </a:prstGeom>
          <a:noFill/>
          <a:ln w="9525">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4"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49155" name="Picture 2" descr="C:\Documents and Settings\Administrator\桌面\郭总课件\郭总课件装配式建筑\11.jpg"/>
          <p:cNvPicPr>
            <a:picLocks noChangeAspect="1"/>
          </p:cNvPicPr>
          <p:nvPr/>
        </p:nvPicPr>
        <p:blipFill>
          <a:blip r:embed="rId2"/>
          <a:stretch>
            <a:fillRect/>
          </a:stretch>
        </p:blipFill>
        <p:spPr>
          <a:xfrm>
            <a:off x="357188" y="785813"/>
            <a:ext cx="8429625" cy="4643437"/>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178"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50179" name="内容占位符 3" descr="1.29.jpg"/>
          <p:cNvPicPr>
            <a:picLocks noChangeAspect="1"/>
          </p:cNvPicPr>
          <p:nvPr/>
        </p:nvPicPr>
        <p:blipFill>
          <a:blip r:embed="rId2"/>
          <a:stretch>
            <a:fillRect/>
          </a:stretch>
        </p:blipFill>
        <p:spPr>
          <a:xfrm>
            <a:off x="0" y="214313"/>
            <a:ext cx="9144000" cy="6643687"/>
          </a:xfrm>
          <a:prstGeom prst="rect">
            <a:avLst/>
          </a:prstGeom>
          <a:noFill/>
          <a:ln w="9525">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51203" name="Picture 2" descr="C:\Documents and Settings\Administrator\桌面\郭总课件\郭总课件装配式建筑\2.jpg"/>
          <p:cNvPicPr>
            <a:picLocks noChangeAspect="1"/>
          </p:cNvPicPr>
          <p:nvPr/>
        </p:nvPicPr>
        <p:blipFill>
          <a:blip r:embed="rId2"/>
          <a:stretch>
            <a:fillRect/>
          </a:stretch>
        </p:blipFill>
        <p:spPr>
          <a:xfrm>
            <a:off x="214313" y="785813"/>
            <a:ext cx="8472487" cy="5500687"/>
          </a:xfrm>
          <a:prstGeom prst="rect">
            <a:avLst/>
          </a:prstGeom>
          <a:noFill/>
          <a:ln w="9525">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222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52227" name="Picture 3" descr="C:\Documents and Settings\Administrator\桌面\郭总课件\郭总课件装配式建筑\12.jpg"/>
          <p:cNvPicPr>
            <a:picLocks noChangeAspect="1"/>
          </p:cNvPicPr>
          <p:nvPr/>
        </p:nvPicPr>
        <p:blipFill>
          <a:blip r:embed="rId2"/>
          <a:stretch>
            <a:fillRect/>
          </a:stretch>
        </p:blipFill>
        <p:spPr>
          <a:xfrm>
            <a:off x="357188" y="1071563"/>
            <a:ext cx="8583612" cy="4857750"/>
          </a:xfrm>
          <a:prstGeom prst="rect">
            <a:avLst/>
          </a:prstGeom>
          <a:noFill/>
          <a:ln w="9525">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50" name="图片 1" descr="IMG_3916.JPG"/>
          <p:cNvPicPr>
            <a:picLocks noChangeAspect="1"/>
          </p:cNvPicPr>
          <p:nvPr/>
        </p:nvPicPr>
        <p:blipFill>
          <a:blip r:embed="rId1"/>
          <a:stretch>
            <a:fillRect/>
          </a:stretch>
        </p:blipFill>
        <p:spPr>
          <a:xfrm>
            <a:off x="0" y="0"/>
            <a:ext cx="9145588" cy="6858000"/>
          </a:xfrm>
          <a:prstGeom prst="rect">
            <a:avLst/>
          </a:prstGeom>
          <a:noFill/>
          <a:ln w="9525">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4274" name="图片 1" descr="IMG_3915.JPG"/>
          <p:cNvPicPr>
            <a:picLocks noChangeAspect="1"/>
          </p:cNvPicPr>
          <p:nvPr/>
        </p:nvPicPr>
        <p:blipFill>
          <a:blip r:embed="rId1"/>
          <a:stretch>
            <a:fillRect/>
          </a:stretch>
        </p:blipFill>
        <p:spPr>
          <a:xfrm>
            <a:off x="1214438" y="0"/>
            <a:ext cx="6357937" cy="6858000"/>
          </a:xfrm>
          <a:prstGeom prst="rect">
            <a:avLst/>
          </a:prstGeom>
          <a:noFill/>
          <a:ln w="9525">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8" name="图片 1" descr="IMG_3917.JPG"/>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10243" name="图片 3" descr="照片 266.jpg"/>
          <p:cNvPicPr>
            <a:picLocks noChangeAspect="1"/>
          </p:cNvPicPr>
          <p:nvPr/>
        </p:nvPicPr>
        <p:blipFill>
          <a:blip r:embed="rId2"/>
          <a:stretch>
            <a:fillRect/>
          </a:stretch>
        </p:blipFill>
        <p:spPr>
          <a:xfrm>
            <a:off x="142875" y="935038"/>
            <a:ext cx="8820150" cy="4953000"/>
          </a:xfrm>
          <a:prstGeom prst="rect">
            <a:avLst/>
          </a:prstGeom>
          <a:noFill/>
          <a:ln w="9525">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6322" name="图片 1" descr="IMG_3918.JPG"/>
          <p:cNvPicPr>
            <a:picLocks noChangeAspect="1"/>
          </p:cNvPicPr>
          <p:nvPr/>
        </p:nvPicPr>
        <p:blipFill>
          <a:blip r:embed="rId1"/>
          <a:stretch>
            <a:fillRect/>
          </a:stretch>
        </p:blipFill>
        <p:spPr>
          <a:xfrm>
            <a:off x="1428750" y="0"/>
            <a:ext cx="6215063" cy="6858000"/>
          </a:xfrm>
          <a:prstGeom prst="rect">
            <a:avLst/>
          </a:prstGeom>
          <a:noFill/>
          <a:ln w="9525">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346" name="图片 1" descr="IMG_3919.JPG"/>
          <p:cNvPicPr>
            <a:picLocks noChangeAspect="1"/>
          </p:cNvPicPr>
          <p:nvPr/>
        </p:nvPicPr>
        <p:blipFill>
          <a:blip r:embed="rId1"/>
          <a:stretch>
            <a:fillRect/>
          </a:stretch>
        </p:blipFill>
        <p:spPr>
          <a:xfrm>
            <a:off x="1143000" y="0"/>
            <a:ext cx="6858000" cy="6858000"/>
          </a:xfrm>
          <a:prstGeom prst="rect">
            <a:avLst/>
          </a:prstGeom>
          <a:noFill/>
          <a:ln w="9525">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837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3" name="Rectangle 1"/>
          <p:cNvSpPr>
            <a:spLocks noChangeArrowheads="1"/>
          </p:cNvSpPr>
          <p:nvPr/>
        </p:nvSpPr>
        <p:spPr bwMode="auto">
          <a:xfrm>
            <a:off x="857250" y="714375"/>
            <a:ext cx="7429500" cy="646113"/>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222222"/>
                </a:solidFill>
                <a:effectLst/>
                <a:uLnTx/>
                <a:uFillTx/>
                <a:latin typeface="+mn-ea"/>
                <a:ea typeface="宋体" panose="02010600030101010101" pitchFamily="2" charset="-122"/>
                <a:cs typeface="Times New Roman" panose="02020603050405020304" pitchFamily="18" charset="0"/>
              </a:rPr>
              <a:t>    2</a:t>
            </a:r>
            <a:r>
              <a:rPr kumimoji="0" lang="zh-CN" altLang="en-US" sz="1800" b="0" i="0" u="none" strike="noStrike" kern="1200" cap="none" spc="0" normalizeH="0" baseline="0" noProof="0" dirty="0">
                <a:ln>
                  <a:noFill/>
                </a:ln>
                <a:solidFill>
                  <a:srgbClr val="222222"/>
                </a:solidFill>
                <a:effectLst/>
                <a:uLnTx/>
                <a:uFillTx/>
                <a:latin typeface="+mn-ea"/>
                <a:ea typeface="宋体" panose="02010600030101010101" pitchFamily="2" charset="-122"/>
                <a:cs typeface="Times New Roman" panose="02020603050405020304" pitchFamily="18" charset="0"/>
              </a:rPr>
              <a:t>、工厂生产出来的建筑部件运到现场进行组装，减少了模板工程和人工工作量，加快了施工速度，这对于降低工程造价意义重大。</a:t>
            </a:r>
            <a:endParaRPr kumimoji="0" lang="zh-CN" altLang="en-US" sz="1800" b="0" i="0" u="none" strike="noStrike" kern="1200" cap="none" spc="0" normalizeH="0" baseline="0" noProof="0" dirty="0">
              <a:ln>
                <a:noFill/>
              </a:ln>
              <a:solidFill>
                <a:srgbClr val="222222"/>
              </a:solidFill>
              <a:effectLst/>
              <a:uLnTx/>
              <a:uFillTx/>
              <a:latin typeface="+mn-ea"/>
              <a:ea typeface="宋体" panose="02010600030101010101" pitchFamily="2" charset="-122"/>
              <a:cs typeface="Times New Roman" panose="02020603050405020304" pitchFamily="18" charset="0"/>
            </a:endParaRPr>
          </a:p>
        </p:txBody>
      </p:sp>
      <p:pic>
        <p:nvPicPr>
          <p:cNvPr id="58372" name="Picture 2" descr="F:\su工作\2017\刘院\刘院讲座\llll\360截图20171127172820140.jpg"/>
          <p:cNvPicPr>
            <a:picLocks noChangeAspect="1"/>
          </p:cNvPicPr>
          <p:nvPr/>
        </p:nvPicPr>
        <p:blipFill>
          <a:blip r:embed="rId2"/>
          <a:stretch>
            <a:fillRect/>
          </a:stretch>
        </p:blipFill>
        <p:spPr>
          <a:xfrm>
            <a:off x="1214438" y="1571625"/>
            <a:ext cx="6643687" cy="4467225"/>
          </a:xfrm>
          <a:prstGeom prst="rect">
            <a:avLst/>
          </a:prstGeom>
          <a:noFill/>
          <a:ln w="9525">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394"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3" name="Rectangle 1"/>
          <p:cNvSpPr>
            <a:spLocks noChangeArrowheads="1"/>
          </p:cNvSpPr>
          <p:nvPr/>
        </p:nvSpPr>
        <p:spPr bwMode="auto">
          <a:xfrm>
            <a:off x="642938" y="642938"/>
            <a:ext cx="7786688" cy="923925"/>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222222"/>
                </a:solidFill>
                <a:effectLst/>
                <a:uLnTx/>
                <a:uFillTx/>
                <a:latin typeface="+mn-ea"/>
                <a:ea typeface="宋体" panose="02010600030101010101" pitchFamily="2" charset="-122"/>
                <a:cs typeface="Times New Roman" panose="02020603050405020304" pitchFamily="18" charset="0"/>
              </a:rPr>
              <a:t>3</a:t>
            </a:r>
            <a:r>
              <a:rPr kumimoji="0" lang="zh-CN" altLang="en-US" sz="1800" b="0" i="0" u="none" strike="noStrike" kern="1200" cap="none" spc="0" normalizeH="0" baseline="0" noProof="0" dirty="0">
                <a:ln>
                  <a:noFill/>
                </a:ln>
                <a:solidFill>
                  <a:srgbClr val="222222"/>
                </a:solidFill>
                <a:effectLst/>
                <a:uLnTx/>
                <a:uFillTx/>
                <a:latin typeface="+mn-ea"/>
                <a:ea typeface="宋体" panose="02010600030101010101" pitchFamily="2" charset="-122"/>
                <a:cs typeface="Times New Roman" panose="02020603050405020304" pitchFamily="18" charset="0"/>
              </a:rPr>
              <a:t>、装配式施工将整个建筑由一个项目变成一件产品。构件越标准，生产效率越高，成本就越低，配合工厂的数字化管理，整个装配式建筑的性价远非传统的建造方式可比。</a:t>
            </a:r>
            <a:endParaRPr kumimoji="0" lang="zh-CN" altLang="en-US" sz="1800" b="0" i="0" u="none" strike="noStrike" kern="1200" cap="none" spc="0" normalizeH="0" baseline="0" noProof="0" dirty="0">
              <a:ln>
                <a:noFill/>
              </a:ln>
              <a:solidFill>
                <a:srgbClr val="222222"/>
              </a:solidFill>
              <a:effectLst/>
              <a:uLnTx/>
              <a:uFillTx/>
              <a:latin typeface="+mn-ea"/>
              <a:ea typeface="宋体" panose="02010600030101010101" pitchFamily="2" charset="-122"/>
              <a:cs typeface="Times New Roman" panose="02020603050405020304" pitchFamily="18" charset="0"/>
            </a:endParaRPr>
          </a:p>
        </p:txBody>
      </p:sp>
      <p:pic>
        <p:nvPicPr>
          <p:cNvPr id="59396" name="Picture 2" descr="F:\su工作\2017\刘院\刘院讲座\llll\360截图20171127172829921.jpg"/>
          <p:cNvPicPr>
            <a:picLocks noChangeAspect="1"/>
          </p:cNvPicPr>
          <p:nvPr/>
        </p:nvPicPr>
        <p:blipFill>
          <a:blip r:embed="rId2"/>
          <a:stretch>
            <a:fillRect/>
          </a:stretch>
        </p:blipFill>
        <p:spPr>
          <a:xfrm>
            <a:off x="571500" y="1714500"/>
            <a:ext cx="7823200" cy="3000375"/>
          </a:xfrm>
          <a:prstGeom prst="rect">
            <a:avLst/>
          </a:prstGeom>
          <a:noFill/>
          <a:ln w="9525">
            <a:noFill/>
          </a:ln>
        </p:spPr>
      </p:pic>
      <p:sp>
        <p:nvSpPr>
          <p:cNvPr id="5" name="Rectangle 3"/>
          <p:cNvSpPr>
            <a:spLocks noChangeArrowheads="1"/>
          </p:cNvSpPr>
          <p:nvPr/>
        </p:nvSpPr>
        <p:spPr bwMode="auto">
          <a:xfrm>
            <a:off x="571500" y="5072063"/>
            <a:ext cx="8072438" cy="923925"/>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222222"/>
                </a:solidFill>
                <a:effectLst/>
                <a:uLnTx/>
                <a:uFillTx/>
                <a:latin typeface="+mn-ea"/>
                <a:ea typeface="宋体" panose="02010600030101010101" pitchFamily="2" charset="-122"/>
                <a:cs typeface="Times New Roman" panose="02020603050405020304" pitchFamily="18" charset="0"/>
              </a:rPr>
              <a:t>4</a:t>
            </a:r>
            <a:r>
              <a:rPr kumimoji="0" lang="zh-CN" altLang="en-US" sz="1800" b="0" i="0" u="none" strike="noStrike" kern="1200" cap="none" spc="0" normalizeH="0" baseline="0" noProof="0" dirty="0">
                <a:ln>
                  <a:noFill/>
                </a:ln>
                <a:solidFill>
                  <a:srgbClr val="222222"/>
                </a:solidFill>
                <a:effectLst/>
                <a:uLnTx/>
                <a:uFillTx/>
                <a:latin typeface="+mn-ea"/>
                <a:ea typeface="宋体" panose="02010600030101010101" pitchFamily="2" charset="-122"/>
                <a:cs typeface="Times New Roman" panose="02020603050405020304" pitchFamily="18" charset="0"/>
              </a:rPr>
              <a:t>、不同于传统建筑那样必须先做完主体才能进行装饰装修，装配式建筑可以将各预制部件的装饰装修部位完成后再进行组装， 实现了装饰装修工程与主体工程的同步，减少了建造过程，降低了工程造价。</a:t>
            </a:r>
            <a:endParaRPr kumimoji="0" lang="zh-CN" altLang="en-US" sz="1800" b="0" i="0" u="none" strike="noStrike" kern="1200" cap="none" spc="0" normalizeH="0" baseline="0" noProof="0" dirty="0">
              <a:ln>
                <a:noFill/>
              </a:ln>
              <a:solidFill>
                <a:srgbClr val="222222"/>
              </a:solidFill>
              <a:effectLst/>
              <a:uLnTx/>
              <a:uFillTx/>
              <a:latin typeface="+mn-ea"/>
              <a:ea typeface="宋体" panose="02010600030101010101" pitchFamily="2" charset="-122"/>
              <a:cs typeface="Times New Roman" panose="02020603050405020304" pitchFamily="18"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041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60419" name="Picture 1" descr="F:\su工作\2017\刘院\刘院讲座\llll\360截图20171127172839062.jpg"/>
          <p:cNvPicPr>
            <a:picLocks noChangeAspect="1"/>
          </p:cNvPicPr>
          <p:nvPr/>
        </p:nvPicPr>
        <p:blipFill>
          <a:blip r:embed="rId2"/>
          <a:stretch>
            <a:fillRect/>
          </a:stretch>
        </p:blipFill>
        <p:spPr>
          <a:xfrm>
            <a:off x="857250" y="785813"/>
            <a:ext cx="7443788" cy="3643312"/>
          </a:xfrm>
          <a:prstGeom prst="rect">
            <a:avLst/>
          </a:prstGeom>
          <a:noFill/>
          <a:ln w="9525">
            <a:noFill/>
          </a:ln>
        </p:spPr>
      </p:pic>
      <p:sp>
        <p:nvSpPr>
          <p:cNvPr id="4" name="Rectangle 2"/>
          <p:cNvSpPr>
            <a:spLocks noChangeArrowheads="1"/>
          </p:cNvSpPr>
          <p:nvPr/>
        </p:nvSpPr>
        <p:spPr bwMode="auto">
          <a:xfrm>
            <a:off x="928688" y="4929188"/>
            <a:ext cx="7286625" cy="923925"/>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222222"/>
                </a:solidFill>
                <a:effectLst/>
                <a:uLnTx/>
                <a:uFillTx/>
                <a:latin typeface="+mn-ea"/>
                <a:ea typeface="宋体" panose="02010600030101010101" pitchFamily="2" charset="-122"/>
                <a:cs typeface="Times New Roman" panose="02020603050405020304" pitchFamily="18" charset="0"/>
              </a:rPr>
              <a:t>5</a:t>
            </a:r>
            <a:r>
              <a:rPr kumimoji="0" lang="zh-CN" altLang="en-US" sz="1800" b="0" i="0" u="none" strike="noStrike" kern="1200" cap="none" spc="0" normalizeH="0" baseline="0" noProof="0" dirty="0">
                <a:ln>
                  <a:noFill/>
                </a:ln>
                <a:solidFill>
                  <a:srgbClr val="222222"/>
                </a:solidFill>
                <a:effectLst/>
                <a:uLnTx/>
                <a:uFillTx/>
                <a:latin typeface="+mn-ea"/>
                <a:ea typeface="宋体" panose="02010600030101010101" pitchFamily="2" charset="-122"/>
                <a:cs typeface="Times New Roman" panose="02020603050405020304" pitchFamily="18" charset="0"/>
              </a:rPr>
              <a:t>、装配式建筑的建筑材料选择更加灵活，各种节能环保材料如轻钢以及木质板材的运用，使得装配式建筑更加符合绿色建筑的概念。来源：河北省装配式建筑   </a:t>
            </a:r>
            <a:endParaRPr kumimoji="0" lang="zh-CN" altLang="en-US" sz="1800" b="0" i="0" u="none" strike="noStrike" kern="1200" cap="none" spc="0" normalizeH="0" baseline="0" noProof="0" dirty="0">
              <a:ln>
                <a:noFill/>
              </a:ln>
              <a:solidFill>
                <a:srgbClr val="222222"/>
              </a:solidFill>
              <a:effectLst/>
              <a:uLnTx/>
              <a:uFillTx/>
              <a:latin typeface="+mn-ea"/>
              <a:ea typeface="宋体" panose="02010600030101010101" pitchFamily="2" charset="-122"/>
              <a:cs typeface="Times New Roman" panose="02020603050405020304" pitchFamily="18"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42" name="图片 1" descr="未命名.jpg"/>
          <p:cNvPicPr>
            <a:picLocks noChangeAspect="1"/>
          </p:cNvPicPr>
          <p:nvPr/>
        </p:nvPicPr>
        <p:blipFill>
          <a:blip r:embed="rId1"/>
          <a:stretch>
            <a:fillRect/>
          </a:stretch>
        </p:blipFill>
        <p:spPr>
          <a:xfrm>
            <a:off x="0" y="0"/>
            <a:ext cx="7708900" cy="5759450"/>
          </a:xfrm>
          <a:prstGeom prst="rect">
            <a:avLst/>
          </a:prstGeom>
          <a:noFill/>
          <a:ln w="9525">
            <a:noFill/>
          </a:ln>
        </p:spPr>
      </p:pic>
      <p:pic>
        <p:nvPicPr>
          <p:cNvPr id="61443" name="图片 3" descr="旋转 IMG_6589.JPG"/>
          <p:cNvPicPr>
            <a:picLocks noChangeAspect="1"/>
          </p:cNvPicPr>
          <p:nvPr/>
        </p:nvPicPr>
        <p:blipFill>
          <a:blip r:embed="rId2"/>
          <a:srcRect r="6734" b="43748"/>
          <a:stretch>
            <a:fillRect/>
          </a:stretch>
        </p:blipFill>
        <p:spPr>
          <a:xfrm>
            <a:off x="785813" y="571500"/>
            <a:ext cx="7610475" cy="6119813"/>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11267" name="Picture 5" descr="C:\Documents and Settings\Administrator\桌面\装配式\旋转 IMG_0603.JPG"/>
          <p:cNvPicPr>
            <a:picLocks noChangeAspect="1"/>
          </p:cNvPicPr>
          <p:nvPr/>
        </p:nvPicPr>
        <p:blipFill>
          <a:blip r:embed="rId2"/>
          <a:stretch>
            <a:fillRect/>
          </a:stretch>
        </p:blipFill>
        <p:spPr>
          <a:xfrm>
            <a:off x="1571625" y="714375"/>
            <a:ext cx="6000750" cy="552450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图片 4"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2291" name="TextBox 3"/>
          <p:cNvSpPr txBox="1"/>
          <p:nvPr/>
        </p:nvSpPr>
        <p:spPr>
          <a:xfrm>
            <a:off x="1714500" y="2786063"/>
            <a:ext cx="5786438" cy="646112"/>
          </a:xfrm>
          <a:prstGeom prst="rect">
            <a:avLst/>
          </a:prstGeom>
          <a:noFill/>
          <a:ln w="9525">
            <a:noFill/>
          </a:ln>
        </p:spPr>
        <p:txBody>
          <a:bodyPr>
            <a:spAutoFit/>
          </a:bodyPr>
          <a:p>
            <a:r>
              <a:rPr lang="zh-CN" altLang="en-US" sz="3600" b="1" dirty="0">
                <a:solidFill>
                  <a:srgbClr val="FF0000"/>
                </a:solidFill>
                <a:latin typeface="黑体" panose="02010609060101010101" pitchFamily="2" charset="-122"/>
                <a:ea typeface="黑体" panose="02010609060101010101" pitchFamily="2" charset="-122"/>
              </a:rPr>
              <a:t>二、推广智能和装配式建筑</a:t>
            </a:r>
            <a:endParaRPr lang="zh-CN" altLang="en-US" sz="3600" b="1"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3315" name="TextBox 1"/>
          <p:cNvSpPr txBox="1"/>
          <p:nvPr/>
        </p:nvSpPr>
        <p:spPr>
          <a:xfrm>
            <a:off x="571500" y="1571625"/>
            <a:ext cx="8286750" cy="3540125"/>
          </a:xfrm>
          <a:prstGeom prst="rect">
            <a:avLst/>
          </a:prstGeom>
          <a:noFill/>
          <a:ln w="9525">
            <a:noFill/>
          </a:ln>
        </p:spPr>
        <p:txBody>
          <a:bodyPr>
            <a:spAutoFit/>
          </a:bodyPr>
          <a:p>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坚持标准化设计、工业化生产、装配化施工、一体化装修、信息化管理、智能化应用，推动建造方式创新，大力发展装配式混凝土和钢结构建筑，在具备条件的地方倡导发展现代木结构建筑，不断提高装配式建筑占新建筑面积的比例。力争用</a:t>
            </a:r>
            <a:r>
              <a:rPr lang="en-US" altLang="zh-CN" sz="2800" dirty="0">
                <a:latin typeface="黑体" panose="02010609060101010101" pitchFamily="2" charset="-122"/>
                <a:ea typeface="黑体" panose="02010609060101010101" pitchFamily="2" charset="-122"/>
              </a:rPr>
              <a:t>10</a:t>
            </a:r>
            <a:r>
              <a:rPr lang="zh-CN" altLang="en-US" sz="2800" dirty="0">
                <a:latin typeface="黑体" panose="02010609060101010101" pitchFamily="2" charset="-122"/>
                <a:ea typeface="黑体" panose="02010609060101010101" pitchFamily="2" charset="-122"/>
              </a:rPr>
              <a:t>年左右的时间，使装配式建筑占新建建筑的比例达到</a:t>
            </a:r>
            <a:r>
              <a:rPr lang="en-US" altLang="zh-CN" sz="2800" dirty="0">
                <a:latin typeface="黑体" panose="02010609060101010101" pitchFamily="2" charset="-122"/>
                <a:ea typeface="黑体" panose="02010609060101010101" pitchFamily="2" charset="-122"/>
              </a:rPr>
              <a:t>30%</a:t>
            </a:r>
            <a:r>
              <a:rPr lang="zh-CN" altLang="en-US" sz="2800" dirty="0">
                <a:latin typeface="黑体" panose="02010609060101010101" pitchFamily="2" charset="-122"/>
                <a:ea typeface="黑体" panose="02010609060101010101" pitchFamily="2" charset="-122"/>
              </a:rPr>
              <a:t>。在新建建筑和既有建筑改造中推广普及智能化系统运行维护机制，实现建筑舒适安全、节能高效。</a:t>
            </a:r>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14339" name="Picture 2" descr="C:\Documents and Settings\Administrator\桌面\装配式\IMG_0598.JPG"/>
          <p:cNvPicPr>
            <a:picLocks noChangeAspect="1"/>
          </p:cNvPicPr>
          <p:nvPr/>
        </p:nvPicPr>
        <p:blipFill>
          <a:blip r:embed="rId2"/>
          <a:srcRect l="36365" b="455"/>
          <a:stretch>
            <a:fillRect/>
          </a:stretch>
        </p:blipFill>
        <p:spPr>
          <a:xfrm>
            <a:off x="2071688" y="857250"/>
            <a:ext cx="5000625" cy="5214938"/>
          </a:xfrm>
          <a:prstGeom prst="rect">
            <a:avLst/>
          </a:prstGeom>
          <a:noFill/>
          <a:ln w="9525">
            <a:noFill/>
          </a:ln>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1940</Words>
  <Application>WPS 演示</Application>
  <PresentationFormat>在屏幕上显示</PresentationFormat>
  <Paragraphs>53</Paragraphs>
  <Slides>55</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55</vt:i4>
      </vt:variant>
    </vt:vector>
  </HeadingPairs>
  <TitlesOfParts>
    <vt:vector size="66" baseType="lpstr">
      <vt:lpstr>Arial</vt:lpstr>
      <vt:lpstr>宋体</vt:lpstr>
      <vt:lpstr>Wingdings</vt:lpstr>
      <vt:lpstr>Calibri</vt:lpstr>
      <vt:lpstr>黑体</vt:lpstr>
      <vt:lpstr>Helvetica</vt:lpstr>
      <vt:lpstr>Times New Roman</vt:lpstr>
      <vt:lpstr>华文中宋</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装配式钢结构建筑</dc:title>
  <dc:creator/>
  <cp:lastModifiedBy>dr</cp:lastModifiedBy>
  <cp:revision>77</cp:revision>
  <dcterms:created xsi:type="dcterms:W3CDTF">2018-12-17T02:33:20Z</dcterms:created>
  <dcterms:modified xsi:type="dcterms:W3CDTF">2018-12-17T02:41:07Z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2052-10.1.0.7245</vt:lpwstr>
  </property>
</Properties>
</file>