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46"/>
  </p:notesMasterIdLst>
  <p:sldIdLst>
    <p:sldId id="845" r:id="rId4"/>
    <p:sldId id="804" r:id="rId5"/>
    <p:sldId id="805" r:id="rId6"/>
    <p:sldId id="806" r:id="rId7"/>
    <p:sldId id="807" r:id="rId8"/>
    <p:sldId id="808" r:id="rId9"/>
    <p:sldId id="809" r:id="rId10"/>
    <p:sldId id="810" r:id="rId11"/>
    <p:sldId id="811" r:id="rId12"/>
    <p:sldId id="764" r:id="rId13"/>
    <p:sldId id="761" r:id="rId14"/>
    <p:sldId id="762" r:id="rId15"/>
    <p:sldId id="763" r:id="rId16"/>
    <p:sldId id="746" r:id="rId17"/>
    <p:sldId id="747" r:id="rId18"/>
    <p:sldId id="748" r:id="rId19"/>
    <p:sldId id="749" r:id="rId20"/>
    <p:sldId id="750" r:id="rId21"/>
    <p:sldId id="751" r:id="rId22"/>
    <p:sldId id="752" r:id="rId23"/>
    <p:sldId id="753" r:id="rId24"/>
    <p:sldId id="754" r:id="rId25"/>
    <p:sldId id="755" r:id="rId26"/>
    <p:sldId id="756" r:id="rId27"/>
    <p:sldId id="757" r:id="rId28"/>
    <p:sldId id="668" r:id="rId29"/>
    <p:sldId id="669" r:id="rId30"/>
    <p:sldId id="673" r:id="rId31"/>
    <p:sldId id="674" r:id="rId32"/>
    <p:sldId id="633" r:id="rId33"/>
    <p:sldId id="666" r:id="rId34"/>
    <p:sldId id="675" r:id="rId35"/>
    <p:sldId id="738" r:id="rId36"/>
    <p:sldId id="737" r:id="rId37"/>
    <p:sldId id="736" r:id="rId38"/>
    <p:sldId id="735" r:id="rId39"/>
    <p:sldId id="734" r:id="rId40"/>
    <p:sldId id="741" r:id="rId41"/>
    <p:sldId id="740" r:id="rId42"/>
    <p:sldId id="743" r:id="rId43"/>
    <p:sldId id="742" r:id="rId44"/>
    <p:sldId id="739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2" clrIdx="0"/>
  <p:cmAuthor id="2" name="xb21cn" initials="xb21cn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76B2"/>
    <a:srgbClr val="309ED8"/>
    <a:srgbClr val="00ADEE"/>
    <a:srgbClr val="309DD7"/>
    <a:srgbClr val="23245B"/>
    <a:srgbClr val="584FD7"/>
    <a:srgbClr val="2E75B6"/>
    <a:srgbClr val="5F9ED7"/>
    <a:srgbClr val="F2F2F2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614" autoAdjust="0"/>
    <p:restoredTop sz="94087" autoAdjust="0"/>
  </p:normalViewPr>
  <p:slideViewPr>
    <p:cSldViewPr snapToGrid="0">
      <p:cViewPr varScale="1">
        <p:scale>
          <a:sx n="90" d="100"/>
          <a:sy n="90" d="100"/>
        </p:scale>
        <p:origin x="-642" y="-108"/>
      </p:cViewPr>
      <p:guideLst>
        <p:guide orient="horz" pos="2112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commentAuthors" Target="commentAuthors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B84C42-0B9A-428A-9A5D-F172AAEBF129}" type="doc">
      <dgm:prSet loTypeId="urn:microsoft.com/office/officeart/2005/8/layout/radial5" loCatId="cycle" qsTypeId="urn:microsoft.com/office/officeart/2005/8/quickstyle/3d1#2" qsCatId="3D" csTypeId="urn:microsoft.com/office/officeart/2005/8/colors/colorful5#1" csCatId="colorful" phldr="1"/>
      <dgm:spPr/>
      <dgm:t>
        <a:bodyPr/>
        <a:lstStyle/>
        <a:p>
          <a:endParaRPr lang="zh-CN" altLang="en-US"/>
        </a:p>
      </dgm:t>
    </dgm:pt>
    <dgm:pt modelId="{A81DE5DF-B986-4F57-AD61-72AAE0B57208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深化设计</a:t>
          </a:r>
        </a:p>
      </dgm:t>
    </dgm:pt>
    <dgm:pt modelId="{B8D2DFFA-9448-484C-A061-C510FB3B49FA}" cxnId="{51598F1A-EBCD-4EE1-8045-67E6FDAAB036}" type="parTrans">
      <dgm:prSet/>
      <dgm:spPr/>
      <dgm:t>
        <a:bodyPr/>
        <a:lstStyle/>
        <a:p>
          <a:endParaRPr lang="zh-CN" altLang="en-US"/>
        </a:p>
      </dgm:t>
    </dgm:pt>
    <dgm:pt modelId="{19745D26-C402-428D-BBA0-AAF6543A939E}" cxnId="{51598F1A-EBCD-4EE1-8045-67E6FDAAB036}" type="sibTrans">
      <dgm:prSet/>
      <dgm:spPr/>
      <dgm:t>
        <a:bodyPr/>
        <a:lstStyle/>
        <a:p>
          <a:endParaRPr lang="zh-CN" altLang="en-US"/>
        </a:p>
      </dgm:t>
    </dgm:pt>
    <dgm:pt modelId="{34148054-D60D-4FC1-9118-08924C8E12FF}">
      <dgm:prSet phldrT="[文本]" custT="1"/>
      <dgm:spPr/>
      <dgm:t>
        <a:bodyPr/>
        <a:lstStyle/>
        <a:p>
          <a:r>
            <a:rPr lang="zh-CN" altLang="en-US" sz="1300" dirty="0">
              <a:solidFill>
                <a:schemeClr val="tx2"/>
              </a:solidFill>
            </a:rPr>
            <a:t>建筑设计</a:t>
          </a:r>
        </a:p>
      </dgm:t>
    </dgm:pt>
    <dgm:pt modelId="{64834869-1834-4D3A-BC0D-05B8C6A01BE4}" cxnId="{4F112CDD-3315-444E-BF7C-CDBAEADF1593}" type="parTrans">
      <dgm:prSet/>
      <dgm:spPr/>
      <dgm:t>
        <a:bodyPr/>
        <a:lstStyle/>
        <a:p>
          <a:endParaRPr lang="zh-CN" altLang="en-US"/>
        </a:p>
      </dgm:t>
    </dgm:pt>
    <dgm:pt modelId="{20CF64D8-1E83-4AA6-932E-52A184927932}" cxnId="{4F112CDD-3315-444E-BF7C-CDBAEADF1593}" type="sibTrans">
      <dgm:prSet/>
      <dgm:spPr/>
      <dgm:t>
        <a:bodyPr/>
        <a:lstStyle/>
        <a:p>
          <a:endParaRPr lang="zh-CN" altLang="en-US"/>
        </a:p>
      </dgm:t>
    </dgm:pt>
    <dgm:pt modelId="{32F81F2F-BA75-475B-9403-B2F46568AAAA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结构设计</a:t>
          </a:r>
        </a:p>
      </dgm:t>
    </dgm:pt>
    <dgm:pt modelId="{AEDE53BD-214F-48D8-9904-FA37C4C9CE3D}" cxnId="{4C0D9D71-69C5-4E1F-A601-91A2F2EC8A10}" type="parTrans">
      <dgm:prSet/>
      <dgm:spPr/>
      <dgm:t>
        <a:bodyPr/>
        <a:lstStyle/>
        <a:p>
          <a:endParaRPr lang="zh-CN" altLang="en-US"/>
        </a:p>
      </dgm:t>
    </dgm:pt>
    <dgm:pt modelId="{C84AA896-BFA8-4139-BBCE-82E8EAF25A96}" cxnId="{4C0D9D71-69C5-4E1F-A601-91A2F2EC8A10}" type="sibTrans">
      <dgm:prSet/>
      <dgm:spPr/>
      <dgm:t>
        <a:bodyPr/>
        <a:lstStyle/>
        <a:p>
          <a:endParaRPr lang="zh-CN" altLang="en-US"/>
        </a:p>
      </dgm:t>
    </dgm:pt>
    <dgm:pt modelId="{2D9C1564-8FE3-4BC3-AF1C-3D35C1945F92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机电设计</a:t>
          </a:r>
        </a:p>
      </dgm:t>
    </dgm:pt>
    <dgm:pt modelId="{F03E7CB8-6441-4A1C-8370-2A3539DEADB4}" cxnId="{6BF77E64-82FA-4C0B-93F9-366142524047}" type="parTrans">
      <dgm:prSet/>
      <dgm:spPr/>
      <dgm:t>
        <a:bodyPr/>
        <a:lstStyle/>
        <a:p>
          <a:endParaRPr lang="zh-CN" altLang="en-US"/>
        </a:p>
      </dgm:t>
    </dgm:pt>
    <dgm:pt modelId="{7D55DFFB-489B-4263-A70E-5CF976773CA2}" cxnId="{6BF77E64-82FA-4C0B-93F9-366142524047}" type="sibTrans">
      <dgm:prSet/>
      <dgm:spPr/>
      <dgm:t>
        <a:bodyPr/>
        <a:lstStyle/>
        <a:p>
          <a:endParaRPr lang="zh-CN" altLang="en-US"/>
        </a:p>
      </dgm:t>
    </dgm:pt>
    <dgm:pt modelId="{424D1DC7-451D-4FC7-9257-B10D0F8C56D4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精装设计</a:t>
          </a:r>
        </a:p>
      </dgm:t>
    </dgm:pt>
    <dgm:pt modelId="{C8226D7B-236C-4164-A9F0-C46B1979A1DA}" cxnId="{D021C6A5-4689-4C00-92BA-3AD9863BA6C5}" type="parTrans">
      <dgm:prSet/>
      <dgm:spPr/>
      <dgm:t>
        <a:bodyPr/>
        <a:lstStyle/>
        <a:p>
          <a:endParaRPr lang="zh-CN" altLang="en-US"/>
        </a:p>
      </dgm:t>
    </dgm:pt>
    <dgm:pt modelId="{421A3339-7536-4E13-8368-E1543C674B21}" cxnId="{D021C6A5-4689-4C00-92BA-3AD9863BA6C5}" type="sibTrans">
      <dgm:prSet/>
      <dgm:spPr/>
      <dgm:t>
        <a:bodyPr/>
        <a:lstStyle/>
        <a:p>
          <a:endParaRPr lang="zh-CN" altLang="en-US"/>
        </a:p>
      </dgm:t>
    </dgm:pt>
    <dgm:pt modelId="{DD48EE24-EA65-4E15-873D-06553FD8B8CF}">
      <dgm:prSet phldrT="[文本]" custT="1"/>
      <dgm:spPr/>
      <dgm:t>
        <a:bodyPr/>
        <a:lstStyle/>
        <a:p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其他</a:t>
          </a:r>
        </a:p>
      </dgm:t>
    </dgm:pt>
    <dgm:pt modelId="{4A6CA4B4-A220-4F56-8B34-DC89B4B033D4}" cxnId="{95B15C17-1B41-4745-B89A-388C2E3963BB}" type="parTrans">
      <dgm:prSet/>
      <dgm:spPr/>
      <dgm:t>
        <a:bodyPr/>
        <a:lstStyle/>
        <a:p>
          <a:endParaRPr lang="zh-CN" altLang="en-US"/>
        </a:p>
      </dgm:t>
    </dgm:pt>
    <dgm:pt modelId="{E0427A05-7DB2-44A9-A305-C96D0F8F8EFC}" cxnId="{95B15C17-1B41-4745-B89A-388C2E3963BB}" type="sibTrans">
      <dgm:prSet/>
      <dgm:spPr/>
      <dgm:t>
        <a:bodyPr/>
        <a:lstStyle/>
        <a:p>
          <a:endParaRPr lang="zh-CN" altLang="en-US"/>
        </a:p>
      </dgm:t>
    </dgm:pt>
    <dgm:pt modelId="{533B53CA-C603-4F12-8C85-118434953AD6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部品设计</a:t>
          </a:r>
        </a:p>
      </dgm:t>
    </dgm:pt>
    <dgm:pt modelId="{417D5E44-C80E-4C91-8F64-F98840637E57}" cxnId="{9C8CB933-175A-4ADA-83D1-D6FC4E2795EF}" type="parTrans">
      <dgm:prSet/>
      <dgm:spPr/>
      <dgm:t>
        <a:bodyPr/>
        <a:lstStyle/>
        <a:p>
          <a:endParaRPr lang="zh-CN" altLang="en-US"/>
        </a:p>
      </dgm:t>
    </dgm:pt>
    <dgm:pt modelId="{5C83140D-2BAD-4B90-88D5-49E3CDE9A053}" cxnId="{9C8CB933-175A-4ADA-83D1-D6FC4E2795EF}" type="sibTrans">
      <dgm:prSet/>
      <dgm:spPr/>
      <dgm:t>
        <a:bodyPr/>
        <a:lstStyle/>
        <a:p>
          <a:endParaRPr lang="zh-CN" altLang="en-US"/>
        </a:p>
      </dgm:t>
    </dgm:pt>
    <dgm:pt modelId="{F99EAECC-898C-4BAA-997B-7315BE3B1003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1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施工组织设计</a:t>
          </a:r>
        </a:p>
      </dgm:t>
    </dgm:pt>
    <dgm:pt modelId="{715849BA-D372-46AA-A5AE-6CF6AA0A1128}" cxnId="{997BCCCA-656B-4A43-8A20-ACBB812810BF}" type="parTrans">
      <dgm:prSet/>
      <dgm:spPr/>
      <dgm:t>
        <a:bodyPr/>
        <a:lstStyle/>
        <a:p>
          <a:endParaRPr lang="zh-CN" altLang="en-US"/>
        </a:p>
      </dgm:t>
    </dgm:pt>
    <dgm:pt modelId="{60C0E95A-5B5D-4BC4-8AA1-6BE1B5E231CF}" cxnId="{997BCCCA-656B-4A43-8A20-ACBB812810BF}" type="sibTrans">
      <dgm:prSet/>
      <dgm:spPr/>
      <dgm:t>
        <a:bodyPr/>
        <a:lstStyle/>
        <a:p>
          <a:endParaRPr lang="zh-CN" altLang="en-US"/>
        </a:p>
      </dgm:t>
    </dgm:pt>
    <dgm:pt modelId="{D574B747-9BE6-46B2-AF62-7987553D2C26}">
      <dgm:prSet phldrT="[文本]" custT="1"/>
      <dgm:spPr/>
      <dgm:t>
        <a:bodyPr/>
        <a:lstStyle/>
        <a:p>
          <a:r>
            <a:rPr lang="zh-CN" altLang="en-US" sz="1300" dirty="0">
              <a:solidFill>
                <a:schemeClr val="tx1"/>
              </a:solidFill>
            </a:rPr>
            <a:t>构件加工</a:t>
          </a:r>
        </a:p>
      </dgm:t>
    </dgm:pt>
    <dgm:pt modelId="{DAF694C7-8FAB-45D4-B5FB-599C178156A5}" cxnId="{D1575FD9-4C53-4169-97E5-BF30E0F0FEDC}" type="parTrans">
      <dgm:prSet/>
      <dgm:spPr/>
      <dgm:t>
        <a:bodyPr/>
        <a:lstStyle/>
        <a:p>
          <a:endParaRPr lang="zh-CN" altLang="en-US"/>
        </a:p>
      </dgm:t>
    </dgm:pt>
    <dgm:pt modelId="{95DDFE6D-6D6C-42E9-B308-EA5294F926A0}" cxnId="{D1575FD9-4C53-4169-97E5-BF30E0F0FEDC}" type="sibTrans">
      <dgm:prSet/>
      <dgm:spPr/>
      <dgm:t>
        <a:bodyPr/>
        <a:lstStyle/>
        <a:p>
          <a:endParaRPr lang="zh-CN" altLang="en-US"/>
        </a:p>
      </dgm:t>
    </dgm:pt>
    <dgm:pt modelId="{6B59F2F0-12F2-488A-8510-56DFA1CC4155}" type="pres">
      <dgm:prSet presAssocID="{BFB84C42-0B9A-428A-9A5D-F172AAEBF12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9F60312-AEB6-4C89-BB10-7DC47AE77CB2}" type="pres">
      <dgm:prSet presAssocID="{A81DE5DF-B986-4F57-AD61-72AAE0B57208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4E751F98-8FF0-4C98-909D-3E265E9863B3}" type="pres">
      <dgm:prSet presAssocID="{64834869-1834-4D3A-BC0D-05B8C6A01BE4}" presName="parTrans" presStyleLbl="sibTrans2D1" presStyleIdx="0" presStyleCnt="8"/>
      <dgm:spPr/>
      <dgm:t>
        <a:bodyPr/>
        <a:lstStyle/>
        <a:p>
          <a:endParaRPr lang="zh-CN" altLang="en-US"/>
        </a:p>
      </dgm:t>
    </dgm:pt>
    <dgm:pt modelId="{8B9458BF-1E24-40AB-968C-694B14FDDCF5}" type="pres">
      <dgm:prSet presAssocID="{64834869-1834-4D3A-BC0D-05B8C6A01BE4}" presName="connectorText" presStyleLbl="sibTrans2D1" presStyleIdx="0" presStyleCnt="8"/>
      <dgm:spPr/>
      <dgm:t>
        <a:bodyPr/>
        <a:lstStyle/>
        <a:p>
          <a:endParaRPr lang="zh-CN" altLang="en-US"/>
        </a:p>
      </dgm:t>
    </dgm:pt>
    <dgm:pt modelId="{D4C39058-8281-45FD-A146-E831CBC8A463}" type="pres">
      <dgm:prSet presAssocID="{34148054-D60D-4FC1-9118-08924C8E12FF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E31864-7977-4255-82B3-ED6234C2DC3C}" type="pres">
      <dgm:prSet presAssocID="{AEDE53BD-214F-48D8-9904-FA37C4C9CE3D}" presName="parTrans" presStyleLbl="sibTrans2D1" presStyleIdx="1" presStyleCnt="8"/>
      <dgm:spPr/>
      <dgm:t>
        <a:bodyPr/>
        <a:lstStyle/>
        <a:p>
          <a:endParaRPr lang="zh-CN" altLang="en-US"/>
        </a:p>
      </dgm:t>
    </dgm:pt>
    <dgm:pt modelId="{EC492CF9-61CD-4DDB-AEAB-3CE4318E3EB8}" type="pres">
      <dgm:prSet presAssocID="{AEDE53BD-214F-48D8-9904-FA37C4C9CE3D}" presName="connectorText" presStyleLbl="sibTrans2D1" presStyleIdx="1" presStyleCnt="8"/>
      <dgm:spPr/>
      <dgm:t>
        <a:bodyPr/>
        <a:lstStyle/>
        <a:p>
          <a:endParaRPr lang="zh-CN" altLang="en-US"/>
        </a:p>
      </dgm:t>
    </dgm:pt>
    <dgm:pt modelId="{A109BAE4-ECE5-4C3D-8AB9-8F1DA0E2E698}" type="pres">
      <dgm:prSet presAssocID="{32F81F2F-BA75-475B-9403-B2F46568AAAA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EAC130-594F-4E31-8365-4C6AB9C51227}" type="pres">
      <dgm:prSet presAssocID="{F03E7CB8-6441-4A1C-8370-2A3539DEADB4}" presName="parTrans" presStyleLbl="sibTrans2D1" presStyleIdx="2" presStyleCnt="8"/>
      <dgm:spPr/>
      <dgm:t>
        <a:bodyPr/>
        <a:lstStyle/>
        <a:p>
          <a:endParaRPr lang="zh-CN" altLang="en-US"/>
        </a:p>
      </dgm:t>
    </dgm:pt>
    <dgm:pt modelId="{659D9020-8678-49AE-BC48-419A96549592}" type="pres">
      <dgm:prSet presAssocID="{F03E7CB8-6441-4A1C-8370-2A3539DEADB4}" presName="connectorText" presStyleLbl="sibTrans2D1" presStyleIdx="2" presStyleCnt="8"/>
      <dgm:spPr/>
      <dgm:t>
        <a:bodyPr/>
        <a:lstStyle/>
        <a:p>
          <a:endParaRPr lang="zh-CN" altLang="en-US"/>
        </a:p>
      </dgm:t>
    </dgm:pt>
    <dgm:pt modelId="{B97B1FAB-2C6B-42A9-987D-9CE08DCF1E34}" type="pres">
      <dgm:prSet presAssocID="{2D9C1564-8FE3-4BC3-AF1C-3D35C1945F92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E68E19-B21D-44B8-98EB-1D68100883C9}" type="pres">
      <dgm:prSet presAssocID="{C8226D7B-236C-4164-A9F0-C46B1979A1DA}" presName="parTrans" presStyleLbl="sibTrans2D1" presStyleIdx="3" presStyleCnt="8"/>
      <dgm:spPr/>
      <dgm:t>
        <a:bodyPr/>
        <a:lstStyle/>
        <a:p>
          <a:endParaRPr lang="zh-CN" altLang="en-US"/>
        </a:p>
      </dgm:t>
    </dgm:pt>
    <dgm:pt modelId="{08FD412E-31C5-4DDD-8659-CE10403136BC}" type="pres">
      <dgm:prSet presAssocID="{C8226D7B-236C-4164-A9F0-C46B1979A1DA}" presName="connectorText" presStyleLbl="sibTrans2D1" presStyleIdx="3" presStyleCnt="8"/>
      <dgm:spPr/>
      <dgm:t>
        <a:bodyPr/>
        <a:lstStyle/>
        <a:p>
          <a:endParaRPr lang="zh-CN" altLang="en-US"/>
        </a:p>
      </dgm:t>
    </dgm:pt>
    <dgm:pt modelId="{D08F6693-CFD3-493F-88D3-783687BBE06A}" type="pres">
      <dgm:prSet presAssocID="{424D1DC7-451D-4FC7-9257-B10D0F8C56D4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E09B8D-33B7-4C75-9E05-49931CC00BEC}" type="pres">
      <dgm:prSet presAssocID="{4A6CA4B4-A220-4F56-8B34-DC89B4B033D4}" presName="parTrans" presStyleLbl="sibTrans2D1" presStyleIdx="4" presStyleCnt="8"/>
      <dgm:spPr/>
      <dgm:t>
        <a:bodyPr/>
        <a:lstStyle/>
        <a:p>
          <a:endParaRPr lang="zh-CN" altLang="en-US"/>
        </a:p>
      </dgm:t>
    </dgm:pt>
    <dgm:pt modelId="{8E46616D-6D4D-46A5-9E60-65971301CC1C}" type="pres">
      <dgm:prSet presAssocID="{4A6CA4B4-A220-4F56-8B34-DC89B4B033D4}" presName="connectorText" presStyleLbl="sibTrans2D1" presStyleIdx="4" presStyleCnt="8"/>
      <dgm:spPr/>
      <dgm:t>
        <a:bodyPr/>
        <a:lstStyle/>
        <a:p>
          <a:endParaRPr lang="zh-CN" altLang="en-US"/>
        </a:p>
      </dgm:t>
    </dgm:pt>
    <dgm:pt modelId="{37EB9A50-CBE3-45ED-9514-27E027CB503B}" type="pres">
      <dgm:prSet presAssocID="{DD48EE24-EA65-4E15-873D-06553FD8B8CF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A61ED-B80A-4600-B4FF-E11078D5B670}" type="pres">
      <dgm:prSet presAssocID="{417D5E44-C80E-4C91-8F64-F98840637E57}" presName="parTrans" presStyleLbl="sibTrans2D1" presStyleIdx="5" presStyleCnt="8"/>
      <dgm:spPr/>
      <dgm:t>
        <a:bodyPr/>
        <a:lstStyle/>
        <a:p>
          <a:endParaRPr lang="zh-CN" altLang="en-US"/>
        </a:p>
      </dgm:t>
    </dgm:pt>
    <dgm:pt modelId="{D2DC38BC-FCCB-4062-B2C5-E33ED5DA2D26}" type="pres">
      <dgm:prSet presAssocID="{417D5E44-C80E-4C91-8F64-F98840637E57}" presName="connectorText" presStyleLbl="sibTrans2D1" presStyleIdx="5" presStyleCnt="8"/>
      <dgm:spPr/>
      <dgm:t>
        <a:bodyPr/>
        <a:lstStyle/>
        <a:p>
          <a:endParaRPr lang="zh-CN" altLang="en-US"/>
        </a:p>
      </dgm:t>
    </dgm:pt>
    <dgm:pt modelId="{D1852E63-B266-45A4-99FA-3351EC85731A}" type="pres">
      <dgm:prSet presAssocID="{533B53CA-C603-4F12-8C85-118434953AD6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34D326-3898-4F77-8822-DB70100C637B}" type="pres">
      <dgm:prSet presAssocID="{715849BA-D372-46AA-A5AE-6CF6AA0A1128}" presName="parTrans" presStyleLbl="sibTrans2D1" presStyleIdx="6" presStyleCnt="8"/>
      <dgm:spPr/>
      <dgm:t>
        <a:bodyPr/>
        <a:lstStyle/>
        <a:p>
          <a:endParaRPr lang="zh-CN" altLang="en-US"/>
        </a:p>
      </dgm:t>
    </dgm:pt>
    <dgm:pt modelId="{FD581BFA-DED2-48E2-89AA-D51D2BCE84C0}" type="pres">
      <dgm:prSet presAssocID="{715849BA-D372-46AA-A5AE-6CF6AA0A1128}" presName="connectorText" presStyleLbl="sibTrans2D1" presStyleIdx="6" presStyleCnt="8"/>
      <dgm:spPr/>
      <dgm:t>
        <a:bodyPr/>
        <a:lstStyle/>
        <a:p>
          <a:endParaRPr lang="zh-CN" altLang="en-US"/>
        </a:p>
      </dgm:t>
    </dgm:pt>
    <dgm:pt modelId="{8FEAFDC4-4695-4823-8A73-19FCAC5F4BFC}" type="pres">
      <dgm:prSet presAssocID="{F99EAECC-898C-4BAA-997B-7315BE3B1003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56119D-1D29-4842-A8D0-F35CF23995E4}" type="pres">
      <dgm:prSet presAssocID="{DAF694C7-8FAB-45D4-B5FB-599C178156A5}" presName="parTrans" presStyleLbl="sibTrans2D1" presStyleIdx="7" presStyleCnt="8"/>
      <dgm:spPr/>
      <dgm:t>
        <a:bodyPr/>
        <a:lstStyle/>
        <a:p>
          <a:endParaRPr lang="zh-CN" altLang="en-US"/>
        </a:p>
      </dgm:t>
    </dgm:pt>
    <dgm:pt modelId="{0BF057FA-F249-4173-87CE-BC4C1FB55491}" type="pres">
      <dgm:prSet presAssocID="{DAF694C7-8FAB-45D4-B5FB-599C178156A5}" presName="connectorText" presStyleLbl="sibTrans2D1" presStyleIdx="7" presStyleCnt="8"/>
      <dgm:spPr/>
      <dgm:t>
        <a:bodyPr/>
        <a:lstStyle/>
        <a:p>
          <a:endParaRPr lang="zh-CN" altLang="en-US"/>
        </a:p>
      </dgm:t>
    </dgm:pt>
    <dgm:pt modelId="{7DF42111-9645-4BFD-9B87-145CFA60A5AF}" type="pres">
      <dgm:prSet presAssocID="{D574B747-9BE6-46B2-AF62-7987553D2C26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796CEF3-9427-47C7-9A5A-36A037029012}" type="presOf" srcId="{533B53CA-C603-4F12-8C85-118434953AD6}" destId="{D1852E63-B266-45A4-99FA-3351EC85731A}" srcOrd="0" destOrd="0" presId="urn:microsoft.com/office/officeart/2005/8/layout/radial5"/>
    <dgm:cxn modelId="{D021C6A5-4689-4C00-92BA-3AD9863BA6C5}" srcId="{A81DE5DF-B986-4F57-AD61-72AAE0B57208}" destId="{424D1DC7-451D-4FC7-9257-B10D0F8C56D4}" srcOrd="3" destOrd="0" parTransId="{C8226D7B-236C-4164-A9F0-C46B1979A1DA}" sibTransId="{421A3339-7536-4E13-8368-E1543C674B21}"/>
    <dgm:cxn modelId="{D7B3FE6D-0B4E-412E-B9ED-8620BF9B46C6}" type="presOf" srcId="{BFB84C42-0B9A-428A-9A5D-F172AAEBF129}" destId="{6B59F2F0-12F2-488A-8510-56DFA1CC4155}" srcOrd="0" destOrd="0" presId="urn:microsoft.com/office/officeart/2005/8/layout/radial5"/>
    <dgm:cxn modelId="{AB2559D5-61A1-4F34-AC1E-15358E0CC76A}" type="presOf" srcId="{D574B747-9BE6-46B2-AF62-7987553D2C26}" destId="{7DF42111-9645-4BFD-9B87-145CFA60A5AF}" srcOrd="0" destOrd="0" presId="urn:microsoft.com/office/officeart/2005/8/layout/radial5"/>
    <dgm:cxn modelId="{C30ADE8D-6A61-4BED-A853-D7A8BA17981F}" type="presOf" srcId="{64834869-1834-4D3A-BC0D-05B8C6A01BE4}" destId="{8B9458BF-1E24-40AB-968C-694B14FDDCF5}" srcOrd="1" destOrd="0" presId="urn:microsoft.com/office/officeart/2005/8/layout/radial5"/>
    <dgm:cxn modelId="{EF410B75-1FF6-4DCD-9447-4666BB4B7C5D}" type="presOf" srcId="{32F81F2F-BA75-475B-9403-B2F46568AAAA}" destId="{A109BAE4-ECE5-4C3D-8AB9-8F1DA0E2E698}" srcOrd="0" destOrd="0" presId="urn:microsoft.com/office/officeart/2005/8/layout/radial5"/>
    <dgm:cxn modelId="{B9B81F95-350C-4E4E-B843-86DF4BAB2EDF}" type="presOf" srcId="{AEDE53BD-214F-48D8-9904-FA37C4C9CE3D}" destId="{C8E31864-7977-4255-82B3-ED6234C2DC3C}" srcOrd="0" destOrd="0" presId="urn:microsoft.com/office/officeart/2005/8/layout/radial5"/>
    <dgm:cxn modelId="{997BCCCA-656B-4A43-8A20-ACBB812810BF}" srcId="{A81DE5DF-B986-4F57-AD61-72AAE0B57208}" destId="{F99EAECC-898C-4BAA-997B-7315BE3B1003}" srcOrd="6" destOrd="0" parTransId="{715849BA-D372-46AA-A5AE-6CF6AA0A1128}" sibTransId="{60C0E95A-5B5D-4BC4-8AA1-6BE1B5E231CF}"/>
    <dgm:cxn modelId="{B10A594C-AD2B-4452-9763-BBD61FEA6C51}" type="presOf" srcId="{C8226D7B-236C-4164-A9F0-C46B1979A1DA}" destId="{0AE68E19-B21D-44B8-98EB-1D68100883C9}" srcOrd="0" destOrd="0" presId="urn:microsoft.com/office/officeart/2005/8/layout/radial5"/>
    <dgm:cxn modelId="{9C8CB933-175A-4ADA-83D1-D6FC4E2795EF}" srcId="{A81DE5DF-B986-4F57-AD61-72AAE0B57208}" destId="{533B53CA-C603-4F12-8C85-118434953AD6}" srcOrd="5" destOrd="0" parTransId="{417D5E44-C80E-4C91-8F64-F98840637E57}" sibTransId="{5C83140D-2BAD-4B90-88D5-49E3CDE9A053}"/>
    <dgm:cxn modelId="{14E1A8B6-6A79-4485-A35D-20DE22D41DA6}" type="presOf" srcId="{715849BA-D372-46AA-A5AE-6CF6AA0A1128}" destId="{FD581BFA-DED2-48E2-89AA-D51D2BCE84C0}" srcOrd="1" destOrd="0" presId="urn:microsoft.com/office/officeart/2005/8/layout/radial5"/>
    <dgm:cxn modelId="{51598F1A-EBCD-4EE1-8045-67E6FDAAB036}" srcId="{BFB84C42-0B9A-428A-9A5D-F172AAEBF129}" destId="{A81DE5DF-B986-4F57-AD61-72AAE0B57208}" srcOrd="0" destOrd="0" parTransId="{B8D2DFFA-9448-484C-A061-C510FB3B49FA}" sibTransId="{19745D26-C402-428D-BBA0-AAF6543A939E}"/>
    <dgm:cxn modelId="{4C0D9D71-69C5-4E1F-A601-91A2F2EC8A10}" srcId="{A81DE5DF-B986-4F57-AD61-72AAE0B57208}" destId="{32F81F2F-BA75-475B-9403-B2F46568AAAA}" srcOrd="1" destOrd="0" parTransId="{AEDE53BD-214F-48D8-9904-FA37C4C9CE3D}" sibTransId="{C84AA896-BFA8-4139-BBCE-82E8EAF25A96}"/>
    <dgm:cxn modelId="{DF9060FF-AE1E-41B7-9A67-5331E1E9BCAB}" type="presOf" srcId="{4A6CA4B4-A220-4F56-8B34-DC89B4B033D4}" destId="{8E46616D-6D4D-46A5-9E60-65971301CC1C}" srcOrd="1" destOrd="0" presId="urn:microsoft.com/office/officeart/2005/8/layout/radial5"/>
    <dgm:cxn modelId="{6BF77E64-82FA-4C0B-93F9-366142524047}" srcId="{A81DE5DF-B986-4F57-AD61-72AAE0B57208}" destId="{2D9C1564-8FE3-4BC3-AF1C-3D35C1945F92}" srcOrd="2" destOrd="0" parTransId="{F03E7CB8-6441-4A1C-8370-2A3539DEADB4}" sibTransId="{7D55DFFB-489B-4263-A70E-5CF976773CA2}"/>
    <dgm:cxn modelId="{AF5ED7D2-19CB-48C8-9DF7-D34B9A0C35F4}" type="presOf" srcId="{AEDE53BD-214F-48D8-9904-FA37C4C9CE3D}" destId="{EC492CF9-61CD-4DDB-AEAB-3CE4318E3EB8}" srcOrd="1" destOrd="0" presId="urn:microsoft.com/office/officeart/2005/8/layout/radial5"/>
    <dgm:cxn modelId="{A4F8F10E-A439-4D6A-BE84-1D1C8BD2FF3A}" type="presOf" srcId="{2D9C1564-8FE3-4BC3-AF1C-3D35C1945F92}" destId="{B97B1FAB-2C6B-42A9-987D-9CE08DCF1E34}" srcOrd="0" destOrd="0" presId="urn:microsoft.com/office/officeart/2005/8/layout/radial5"/>
    <dgm:cxn modelId="{7FE99879-E739-4431-8529-EB28314A800D}" type="presOf" srcId="{64834869-1834-4D3A-BC0D-05B8C6A01BE4}" destId="{4E751F98-8FF0-4C98-909D-3E265E9863B3}" srcOrd="0" destOrd="0" presId="urn:microsoft.com/office/officeart/2005/8/layout/radial5"/>
    <dgm:cxn modelId="{F7EA5F91-8A1D-4446-96B3-CA318878FBE4}" type="presOf" srcId="{DD48EE24-EA65-4E15-873D-06553FD8B8CF}" destId="{37EB9A50-CBE3-45ED-9514-27E027CB503B}" srcOrd="0" destOrd="0" presId="urn:microsoft.com/office/officeart/2005/8/layout/radial5"/>
    <dgm:cxn modelId="{CA94B27D-59A6-4585-AC3C-EF60A1F26067}" type="presOf" srcId="{F99EAECC-898C-4BAA-997B-7315BE3B1003}" destId="{8FEAFDC4-4695-4823-8A73-19FCAC5F4BFC}" srcOrd="0" destOrd="0" presId="urn:microsoft.com/office/officeart/2005/8/layout/radial5"/>
    <dgm:cxn modelId="{D1575FD9-4C53-4169-97E5-BF30E0F0FEDC}" srcId="{A81DE5DF-B986-4F57-AD61-72AAE0B57208}" destId="{D574B747-9BE6-46B2-AF62-7987553D2C26}" srcOrd="7" destOrd="0" parTransId="{DAF694C7-8FAB-45D4-B5FB-599C178156A5}" sibTransId="{95DDFE6D-6D6C-42E9-B308-EA5294F926A0}"/>
    <dgm:cxn modelId="{912DF9BC-FF2B-4E07-8B05-AE74DCC9290C}" type="presOf" srcId="{DAF694C7-8FAB-45D4-B5FB-599C178156A5}" destId="{6256119D-1D29-4842-A8D0-F35CF23995E4}" srcOrd="0" destOrd="0" presId="urn:microsoft.com/office/officeart/2005/8/layout/radial5"/>
    <dgm:cxn modelId="{92BB66DE-DD22-4203-AA5F-9547E3436050}" type="presOf" srcId="{C8226D7B-236C-4164-A9F0-C46B1979A1DA}" destId="{08FD412E-31C5-4DDD-8659-CE10403136BC}" srcOrd="1" destOrd="0" presId="urn:microsoft.com/office/officeart/2005/8/layout/radial5"/>
    <dgm:cxn modelId="{AF6A187F-5279-44E0-9E0B-CD0A34908C23}" type="presOf" srcId="{417D5E44-C80E-4C91-8F64-F98840637E57}" destId="{E0FA61ED-B80A-4600-B4FF-E11078D5B670}" srcOrd="0" destOrd="0" presId="urn:microsoft.com/office/officeart/2005/8/layout/radial5"/>
    <dgm:cxn modelId="{4F112CDD-3315-444E-BF7C-CDBAEADF1593}" srcId="{A81DE5DF-B986-4F57-AD61-72AAE0B57208}" destId="{34148054-D60D-4FC1-9118-08924C8E12FF}" srcOrd="0" destOrd="0" parTransId="{64834869-1834-4D3A-BC0D-05B8C6A01BE4}" sibTransId="{20CF64D8-1E83-4AA6-932E-52A184927932}"/>
    <dgm:cxn modelId="{7FF8144F-5DF6-4AD2-9CC6-A372C46EA8BC}" type="presOf" srcId="{F03E7CB8-6441-4A1C-8370-2A3539DEADB4}" destId="{EAEAC130-594F-4E31-8365-4C6AB9C51227}" srcOrd="0" destOrd="0" presId="urn:microsoft.com/office/officeart/2005/8/layout/radial5"/>
    <dgm:cxn modelId="{4CE3E92D-2754-4F65-AF30-B47EC2054D84}" type="presOf" srcId="{417D5E44-C80E-4C91-8F64-F98840637E57}" destId="{D2DC38BC-FCCB-4062-B2C5-E33ED5DA2D26}" srcOrd="1" destOrd="0" presId="urn:microsoft.com/office/officeart/2005/8/layout/radial5"/>
    <dgm:cxn modelId="{FE545C94-E73E-4F75-B96F-DA63620C51D8}" type="presOf" srcId="{A81DE5DF-B986-4F57-AD61-72AAE0B57208}" destId="{E9F60312-AEB6-4C89-BB10-7DC47AE77CB2}" srcOrd="0" destOrd="0" presId="urn:microsoft.com/office/officeart/2005/8/layout/radial5"/>
    <dgm:cxn modelId="{72C1189B-A4D9-4301-8E88-67B0C2DB68E7}" type="presOf" srcId="{715849BA-D372-46AA-A5AE-6CF6AA0A1128}" destId="{9C34D326-3898-4F77-8822-DB70100C637B}" srcOrd="0" destOrd="0" presId="urn:microsoft.com/office/officeart/2005/8/layout/radial5"/>
    <dgm:cxn modelId="{52EAF17C-892F-40CF-A621-D8F73182D8C8}" type="presOf" srcId="{424D1DC7-451D-4FC7-9257-B10D0F8C56D4}" destId="{D08F6693-CFD3-493F-88D3-783687BBE06A}" srcOrd="0" destOrd="0" presId="urn:microsoft.com/office/officeart/2005/8/layout/radial5"/>
    <dgm:cxn modelId="{8E82EE26-B2B9-43B5-A08F-05A966209222}" type="presOf" srcId="{F03E7CB8-6441-4A1C-8370-2A3539DEADB4}" destId="{659D9020-8678-49AE-BC48-419A96549592}" srcOrd="1" destOrd="0" presId="urn:microsoft.com/office/officeart/2005/8/layout/radial5"/>
    <dgm:cxn modelId="{43BFB999-00AF-4239-AF88-FA5504B96100}" type="presOf" srcId="{34148054-D60D-4FC1-9118-08924C8E12FF}" destId="{D4C39058-8281-45FD-A146-E831CBC8A463}" srcOrd="0" destOrd="0" presId="urn:microsoft.com/office/officeart/2005/8/layout/radial5"/>
    <dgm:cxn modelId="{95B15C17-1B41-4745-B89A-388C2E3963BB}" srcId="{A81DE5DF-B986-4F57-AD61-72AAE0B57208}" destId="{DD48EE24-EA65-4E15-873D-06553FD8B8CF}" srcOrd="4" destOrd="0" parTransId="{4A6CA4B4-A220-4F56-8B34-DC89B4B033D4}" sibTransId="{E0427A05-7DB2-44A9-A305-C96D0F8F8EFC}"/>
    <dgm:cxn modelId="{A60A2809-025D-4246-A053-4A6E573661C5}" type="presOf" srcId="{DAF694C7-8FAB-45D4-B5FB-599C178156A5}" destId="{0BF057FA-F249-4173-87CE-BC4C1FB55491}" srcOrd="1" destOrd="0" presId="urn:microsoft.com/office/officeart/2005/8/layout/radial5"/>
    <dgm:cxn modelId="{8C9334DA-FB94-4BB8-9311-8FFCED6B66BB}" type="presOf" srcId="{4A6CA4B4-A220-4F56-8B34-DC89B4B033D4}" destId="{3BE09B8D-33B7-4C75-9E05-49931CC00BEC}" srcOrd="0" destOrd="0" presId="urn:microsoft.com/office/officeart/2005/8/layout/radial5"/>
    <dgm:cxn modelId="{D40E5B6D-3064-4063-BD02-A8DE55C48A28}" type="presParOf" srcId="{6B59F2F0-12F2-488A-8510-56DFA1CC4155}" destId="{E9F60312-AEB6-4C89-BB10-7DC47AE77CB2}" srcOrd="0" destOrd="0" presId="urn:microsoft.com/office/officeart/2005/8/layout/radial5"/>
    <dgm:cxn modelId="{175C22C5-5CCD-4008-9B29-0D46C51E055F}" type="presParOf" srcId="{6B59F2F0-12F2-488A-8510-56DFA1CC4155}" destId="{4E751F98-8FF0-4C98-909D-3E265E9863B3}" srcOrd="1" destOrd="0" presId="urn:microsoft.com/office/officeart/2005/8/layout/radial5"/>
    <dgm:cxn modelId="{989D0626-848D-4AC2-8A8D-4F0B7C114C8D}" type="presParOf" srcId="{4E751F98-8FF0-4C98-909D-3E265E9863B3}" destId="{8B9458BF-1E24-40AB-968C-694B14FDDCF5}" srcOrd="0" destOrd="0" presId="urn:microsoft.com/office/officeart/2005/8/layout/radial5"/>
    <dgm:cxn modelId="{20ADF119-E0DA-449B-A7D3-C42F39A136D0}" type="presParOf" srcId="{6B59F2F0-12F2-488A-8510-56DFA1CC4155}" destId="{D4C39058-8281-45FD-A146-E831CBC8A463}" srcOrd="2" destOrd="0" presId="urn:microsoft.com/office/officeart/2005/8/layout/radial5"/>
    <dgm:cxn modelId="{14CDD562-09A8-4DD9-891A-D19FAD27E1C0}" type="presParOf" srcId="{6B59F2F0-12F2-488A-8510-56DFA1CC4155}" destId="{C8E31864-7977-4255-82B3-ED6234C2DC3C}" srcOrd="3" destOrd="0" presId="urn:microsoft.com/office/officeart/2005/8/layout/radial5"/>
    <dgm:cxn modelId="{421533EE-5BA6-4339-A31A-A6EAD444A194}" type="presParOf" srcId="{C8E31864-7977-4255-82B3-ED6234C2DC3C}" destId="{EC492CF9-61CD-4DDB-AEAB-3CE4318E3EB8}" srcOrd="0" destOrd="0" presId="urn:microsoft.com/office/officeart/2005/8/layout/radial5"/>
    <dgm:cxn modelId="{E2797566-89F6-48FF-9CE7-66DCF7C31671}" type="presParOf" srcId="{6B59F2F0-12F2-488A-8510-56DFA1CC4155}" destId="{A109BAE4-ECE5-4C3D-8AB9-8F1DA0E2E698}" srcOrd="4" destOrd="0" presId="urn:microsoft.com/office/officeart/2005/8/layout/radial5"/>
    <dgm:cxn modelId="{23B8ED5C-CE8E-43A9-837E-004BDAA2FC9B}" type="presParOf" srcId="{6B59F2F0-12F2-488A-8510-56DFA1CC4155}" destId="{EAEAC130-594F-4E31-8365-4C6AB9C51227}" srcOrd="5" destOrd="0" presId="urn:microsoft.com/office/officeart/2005/8/layout/radial5"/>
    <dgm:cxn modelId="{CA4F3149-BEEF-4E27-AFE1-C10CACB6784F}" type="presParOf" srcId="{EAEAC130-594F-4E31-8365-4C6AB9C51227}" destId="{659D9020-8678-49AE-BC48-419A96549592}" srcOrd="0" destOrd="0" presId="urn:microsoft.com/office/officeart/2005/8/layout/radial5"/>
    <dgm:cxn modelId="{FF812D68-B692-44CE-AAA4-1B8EFCB6FD76}" type="presParOf" srcId="{6B59F2F0-12F2-488A-8510-56DFA1CC4155}" destId="{B97B1FAB-2C6B-42A9-987D-9CE08DCF1E34}" srcOrd="6" destOrd="0" presId="urn:microsoft.com/office/officeart/2005/8/layout/radial5"/>
    <dgm:cxn modelId="{18C5FDFA-CC9C-4509-A3E2-B79F68C44DE5}" type="presParOf" srcId="{6B59F2F0-12F2-488A-8510-56DFA1CC4155}" destId="{0AE68E19-B21D-44B8-98EB-1D68100883C9}" srcOrd="7" destOrd="0" presId="urn:microsoft.com/office/officeart/2005/8/layout/radial5"/>
    <dgm:cxn modelId="{82598330-EB0B-4B5E-916C-14BE3CFE3E0D}" type="presParOf" srcId="{0AE68E19-B21D-44B8-98EB-1D68100883C9}" destId="{08FD412E-31C5-4DDD-8659-CE10403136BC}" srcOrd="0" destOrd="0" presId="urn:microsoft.com/office/officeart/2005/8/layout/radial5"/>
    <dgm:cxn modelId="{ED6A9E99-CAE4-40BC-BC6A-3571403AE81B}" type="presParOf" srcId="{6B59F2F0-12F2-488A-8510-56DFA1CC4155}" destId="{D08F6693-CFD3-493F-88D3-783687BBE06A}" srcOrd="8" destOrd="0" presId="urn:microsoft.com/office/officeart/2005/8/layout/radial5"/>
    <dgm:cxn modelId="{A40F043E-66AD-4B1E-8A06-FC89D7B41D4B}" type="presParOf" srcId="{6B59F2F0-12F2-488A-8510-56DFA1CC4155}" destId="{3BE09B8D-33B7-4C75-9E05-49931CC00BEC}" srcOrd="9" destOrd="0" presId="urn:microsoft.com/office/officeart/2005/8/layout/radial5"/>
    <dgm:cxn modelId="{E30A9358-16B7-40A4-BF62-DE8FCC0A7566}" type="presParOf" srcId="{3BE09B8D-33B7-4C75-9E05-49931CC00BEC}" destId="{8E46616D-6D4D-46A5-9E60-65971301CC1C}" srcOrd="0" destOrd="0" presId="urn:microsoft.com/office/officeart/2005/8/layout/radial5"/>
    <dgm:cxn modelId="{F25DB735-9F6F-43B9-BC4F-65E5244515A2}" type="presParOf" srcId="{6B59F2F0-12F2-488A-8510-56DFA1CC4155}" destId="{37EB9A50-CBE3-45ED-9514-27E027CB503B}" srcOrd="10" destOrd="0" presId="urn:microsoft.com/office/officeart/2005/8/layout/radial5"/>
    <dgm:cxn modelId="{8810D1FF-36AB-461E-9D8C-271DB43617C9}" type="presParOf" srcId="{6B59F2F0-12F2-488A-8510-56DFA1CC4155}" destId="{E0FA61ED-B80A-4600-B4FF-E11078D5B670}" srcOrd="11" destOrd="0" presId="urn:microsoft.com/office/officeart/2005/8/layout/radial5"/>
    <dgm:cxn modelId="{4768708F-EF49-4B57-909D-D7FB632FEA4D}" type="presParOf" srcId="{E0FA61ED-B80A-4600-B4FF-E11078D5B670}" destId="{D2DC38BC-FCCB-4062-B2C5-E33ED5DA2D26}" srcOrd="0" destOrd="0" presId="urn:microsoft.com/office/officeart/2005/8/layout/radial5"/>
    <dgm:cxn modelId="{3FC83D97-BB1A-41F1-845B-C5F1D154CAE5}" type="presParOf" srcId="{6B59F2F0-12F2-488A-8510-56DFA1CC4155}" destId="{D1852E63-B266-45A4-99FA-3351EC85731A}" srcOrd="12" destOrd="0" presId="urn:microsoft.com/office/officeart/2005/8/layout/radial5"/>
    <dgm:cxn modelId="{15E62B71-AF8F-4CCA-9434-F5563E90AC27}" type="presParOf" srcId="{6B59F2F0-12F2-488A-8510-56DFA1CC4155}" destId="{9C34D326-3898-4F77-8822-DB70100C637B}" srcOrd="13" destOrd="0" presId="urn:microsoft.com/office/officeart/2005/8/layout/radial5"/>
    <dgm:cxn modelId="{FD6D2BC3-7153-449A-8FC4-CC944F52906B}" type="presParOf" srcId="{9C34D326-3898-4F77-8822-DB70100C637B}" destId="{FD581BFA-DED2-48E2-89AA-D51D2BCE84C0}" srcOrd="0" destOrd="0" presId="urn:microsoft.com/office/officeart/2005/8/layout/radial5"/>
    <dgm:cxn modelId="{8D256007-5770-494D-8662-82BB604931FC}" type="presParOf" srcId="{6B59F2F0-12F2-488A-8510-56DFA1CC4155}" destId="{8FEAFDC4-4695-4823-8A73-19FCAC5F4BFC}" srcOrd="14" destOrd="0" presId="urn:microsoft.com/office/officeart/2005/8/layout/radial5"/>
    <dgm:cxn modelId="{60488CA5-B45E-4FDA-ACA7-4B500F2300BF}" type="presParOf" srcId="{6B59F2F0-12F2-488A-8510-56DFA1CC4155}" destId="{6256119D-1D29-4842-A8D0-F35CF23995E4}" srcOrd="15" destOrd="0" presId="urn:microsoft.com/office/officeart/2005/8/layout/radial5"/>
    <dgm:cxn modelId="{131F6243-876A-473F-88C9-A2046E6555B9}" type="presParOf" srcId="{6256119D-1D29-4842-A8D0-F35CF23995E4}" destId="{0BF057FA-F249-4173-87CE-BC4C1FB55491}" srcOrd="0" destOrd="0" presId="urn:microsoft.com/office/officeart/2005/8/layout/radial5"/>
    <dgm:cxn modelId="{828911A1-F104-4D61-A3FA-45B156CC83B7}" type="presParOf" srcId="{6B59F2F0-12F2-488A-8510-56DFA1CC4155}" destId="{7DF42111-9645-4BFD-9B87-145CFA60A5AF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594010" cy="4773144"/>
        <a:chOff x="0" y="0"/>
        <a:chExt cx="7594010" cy="4773144"/>
      </a:xfrm>
    </dsp:grpSpPr>
    <dsp:sp modelId="{E9F60312-AEB6-4C89-BB10-7DC47AE77CB2}">
      <dsp:nvSpPr>
        <dsp:cNvPr id="3" name="椭圆 2"/>
        <dsp:cNvSpPr/>
      </dsp:nvSpPr>
      <dsp:spPr bwMode="white">
        <a:xfrm>
          <a:off x="3254240" y="1843807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4"/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深化设计</a:t>
          </a:r>
        </a:p>
      </dsp:txBody>
      <dsp:txXfrm>
        <a:off x="3254240" y="1843807"/>
        <a:ext cx="1085530" cy="1085530"/>
      </dsp:txXfrm>
    </dsp:sp>
    <dsp:sp modelId="{4E751F98-8FF0-4C98-909D-3E265E9863B3}">
      <dsp:nvSpPr>
        <dsp:cNvPr id="4" name="右箭头 3"/>
        <dsp:cNvSpPr/>
      </dsp:nvSpPr>
      <dsp:spPr bwMode="white">
        <a:xfrm rot="16199999">
          <a:off x="3596062" y="1280128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16199999">
        <a:off x="3596062" y="1280128"/>
        <a:ext cx="401887" cy="369080"/>
      </dsp:txXfrm>
    </dsp:sp>
    <dsp:sp modelId="{D4C39058-8281-45FD-A146-E831CBC8A463}">
      <dsp:nvSpPr>
        <dsp:cNvPr id="6" name="椭圆 5"/>
        <dsp:cNvSpPr/>
      </dsp:nvSpPr>
      <dsp:spPr bwMode="white">
        <a:xfrm>
          <a:off x="3254240" y="0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dirty="0">
              <a:solidFill>
                <a:schemeClr val="tx2"/>
              </a:solidFill>
            </a:rPr>
            <a:t>建筑设计</a:t>
          </a:r>
        </a:p>
      </dsp:txBody>
      <dsp:txXfrm>
        <a:off x="3254240" y="0"/>
        <a:ext cx="1085530" cy="1085530"/>
      </dsp:txXfrm>
    </dsp:sp>
    <dsp:sp modelId="{C8E31864-7977-4255-82B3-ED6234C2DC3C}">
      <dsp:nvSpPr>
        <dsp:cNvPr id="7" name="右箭头 6"/>
        <dsp:cNvSpPr/>
      </dsp:nvSpPr>
      <dsp:spPr bwMode="white">
        <a:xfrm rot="-2699999">
          <a:off x="4247946" y="1550148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1054285"/>
            <a:satOff val="-1456"/>
            <a:lumOff val="-55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-2699999">
        <a:off x="4247946" y="1550148"/>
        <a:ext cx="401887" cy="369080"/>
      </dsp:txXfrm>
    </dsp:sp>
    <dsp:sp modelId="{A109BAE4-ECE5-4C3D-8AB9-8F1DA0E2E698}">
      <dsp:nvSpPr>
        <dsp:cNvPr id="9" name="椭圆 8"/>
        <dsp:cNvSpPr/>
      </dsp:nvSpPr>
      <dsp:spPr bwMode="white">
        <a:xfrm>
          <a:off x="4558009" y="540039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1054285"/>
            <a:satOff val="-1456"/>
            <a:lumOff val="-55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结构设计</a:t>
          </a:r>
        </a:p>
      </dsp:txBody>
      <dsp:txXfrm>
        <a:off x="4558009" y="540039"/>
        <a:ext cx="1085530" cy="1085530"/>
      </dsp:txXfrm>
    </dsp:sp>
    <dsp:sp modelId="{EAEAC130-594F-4E31-8365-4C6AB9C51227}">
      <dsp:nvSpPr>
        <dsp:cNvPr id="10" name="右箭头 9"/>
        <dsp:cNvSpPr/>
      </dsp:nvSpPr>
      <dsp:spPr bwMode="white">
        <a:xfrm>
          <a:off x="4517965" y="2202032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2108571"/>
            <a:satOff val="-2912"/>
            <a:lumOff val="-111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>
        <a:off x="4517965" y="2202032"/>
        <a:ext cx="401887" cy="369080"/>
      </dsp:txXfrm>
    </dsp:sp>
    <dsp:sp modelId="{B97B1FAB-2C6B-42A9-987D-9CE08DCF1E34}">
      <dsp:nvSpPr>
        <dsp:cNvPr id="12" name="椭圆 11"/>
        <dsp:cNvSpPr/>
      </dsp:nvSpPr>
      <dsp:spPr bwMode="white">
        <a:xfrm>
          <a:off x="5098047" y="1843807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2108571"/>
            <a:satOff val="-2912"/>
            <a:lumOff val="-111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机电设计</a:t>
          </a:r>
        </a:p>
      </dsp:txBody>
      <dsp:txXfrm>
        <a:off x="5098047" y="1843807"/>
        <a:ext cx="1085530" cy="1085530"/>
      </dsp:txXfrm>
    </dsp:sp>
    <dsp:sp modelId="{0AE68E19-B21D-44B8-98EB-1D68100883C9}">
      <dsp:nvSpPr>
        <dsp:cNvPr id="13" name="右箭头 12"/>
        <dsp:cNvSpPr/>
      </dsp:nvSpPr>
      <dsp:spPr bwMode="white">
        <a:xfrm rot="2699999">
          <a:off x="4247946" y="2853916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3162857"/>
            <a:satOff val="-4369"/>
            <a:lumOff val="-168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2699999">
        <a:off x="4247946" y="2853916"/>
        <a:ext cx="401887" cy="369080"/>
      </dsp:txXfrm>
    </dsp:sp>
    <dsp:sp modelId="{D08F6693-CFD3-493F-88D3-783687BBE06A}">
      <dsp:nvSpPr>
        <dsp:cNvPr id="15" name="椭圆 14"/>
        <dsp:cNvSpPr/>
      </dsp:nvSpPr>
      <dsp:spPr bwMode="white">
        <a:xfrm>
          <a:off x="4558009" y="3147576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3162857"/>
            <a:satOff val="-4369"/>
            <a:lumOff val="-168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精装设计</a:t>
          </a:r>
        </a:p>
      </dsp:txBody>
      <dsp:txXfrm>
        <a:off x="4558009" y="3147576"/>
        <a:ext cx="1085530" cy="1085530"/>
      </dsp:txXfrm>
    </dsp:sp>
    <dsp:sp modelId="{3BE09B8D-33B7-4C75-9E05-49931CC00BEC}">
      <dsp:nvSpPr>
        <dsp:cNvPr id="16" name="右箭头 15"/>
        <dsp:cNvSpPr/>
      </dsp:nvSpPr>
      <dsp:spPr bwMode="white">
        <a:xfrm rot="5400000">
          <a:off x="3596062" y="3123935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4217142"/>
            <a:satOff val="-5825"/>
            <a:lumOff val="-224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5400000">
        <a:off x="3596062" y="3123935"/>
        <a:ext cx="401887" cy="369080"/>
      </dsp:txXfrm>
    </dsp:sp>
    <dsp:sp modelId="{37EB9A50-CBE3-45ED-9514-27E027CB503B}">
      <dsp:nvSpPr>
        <dsp:cNvPr id="18" name="椭圆 17"/>
        <dsp:cNvSpPr/>
      </dsp:nvSpPr>
      <dsp:spPr bwMode="white">
        <a:xfrm>
          <a:off x="3254240" y="3687614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4217142"/>
            <a:satOff val="-5825"/>
            <a:lumOff val="-224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其他</a:t>
          </a:r>
        </a:p>
      </dsp:txBody>
      <dsp:txXfrm>
        <a:off x="3254240" y="3687614"/>
        <a:ext cx="1085530" cy="1085530"/>
      </dsp:txXfrm>
    </dsp:sp>
    <dsp:sp modelId="{E0FA61ED-B80A-4600-B4FF-E11078D5B670}">
      <dsp:nvSpPr>
        <dsp:cNvPr id="19" name="右箭头 18"/>
        <dsp:cNvSpPr/>
      </dsp:nvSpPr>
      <dsp:spPr bwMode="white">
        <a:xfrm rot="8100000">
          <a:off x="2944177" y="2853916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5271428"/>
            <a:satOff val="-7282"/>
            <a:lumOff val="-280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8100000">
        <a:off x="2944177" y="2853916"/>
        <a:ext cx="401887" cy="369080"/>
      </dsp:txXfrm>
    </dsp:sp>
    <dsp:sp modelId="{D1852E63-B266-45A4-99FA-3351EC85731A}">
      <dsp:nvSpPr>
        <dsp:cNvPr id="21" name="椭圆 20"/>
        <dsp:cNvSpPr/>
      </dsp:nvSpPr>
      <dsp:spPr bwMode="white">
        <a:xfrm>
          <a:off x="1950472" y="3147576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5271428"/>
            <a:satOff val="-7282"/>
            <a:lumOff val="-280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部品设计</a:t>
          </a:r>
        </a:p>
      </dsp:txBody>
      <dsp:txXfrm>
        <a:off x="1950472" y="3147576"/>
        <a:ext cx="1085530" cy="1085530"/>
      </dsp:txXfrm>
    </dsp:sp>
    <dsp:sp modelId="{9C34D326-3898-4F77-8822-DB70100C637B}">
      <dsp:nvSpPr>
        <dsp:cNvPr id="22" name="右箭头 21"/>
        <dsp:cNvSpPr/>
      </dsp:nvSpPr>
      <dsp:spPr bwMode="white">
        <a:xfrm rot="10800000">
          <a:off x="2674158" y="2202032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6325714"/>
            <a:satOff val="-8738"/>
            <a:lumOff val="-33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10800000">
        <a:off x="2674158" y="2202032"/>
        <a:ext cx="401887" cy="369080"/>
      </dsp:txXfrm>
    </dsp:sp>
    <dsp:sp modelId="{8FEAFDC4-4695-4823-8A73-19FCAC5F4BFC}">
      <dsp:nvSpPr>
        <dsp:cNvPr id="24" name="椭圆 23"/>
        <dsp:cNvSpPr/>
      </dsp:nvSpPr>
      <dsp:spPr bwMode="white">
        <a:xfrm>
          <a:off x="1410433" y="1843807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6325714"/>
            <a:satOff val="-8738"/>
            <a:lumOff val="-33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1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施工组织设计</a:t>
          </a:r>
        </a:p>
      </dsp:txBody>
      <dsp:txXfrm>
        <a:off x="1410433" y="1843807"/>
        <a:ext cx="1085530" cy="1085530"/>
      </dsp:txXfrm>
    </dsp:sp>
    <dsp:sp modelId="{6256119D-1D29-4842-A8D0-F35CF23995E4}">
      <dsp:nvSpPr>
        <dsp:cNvPr id="25" name="右箭头 24"/>
        <dsp:cNvSpPr/>
      </dsp:nvSpPr>
      <dsp:spPr bwMode="white">
        <a:xfrm rot="13500000">
          <a:off x="2944177" y="1550148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13500000">
        <a:off x="2944177" y="1550148"/>
        <a:ext cx="401887" cy="369080"/>
      </dsp:txXfrm>
    </dsp:sp>
    <dsp:sp modelId="{7DF42111-9645-4BFD-9B87-145CFA60A5AF}">
      <dsp:nvSpPr>
        <dsp:cNvPr id="27" name="椭圆 26"/>
        <dsp:cNvSpPr/>
      </dsp:nvSpPr>
      <dsp:spPr bwMode="white">
        <a:xfrm>
          <a:off x="1950472" y="540039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dirty="0">
              <a:solidFill>
                <a:schemeClr val="tx1"/>
              </a:solidFill>
            </a:rPr>
            <a:t>构件加工</a:t>
          </a:r>
        </a:p>
      </dsp:txBody>
      <dsp:txXfrm>
        <a:off x="1950472" y="540039"/>
        <a:ext cx="1085530" cy="1085530"/>
      </dsp:txXfrm>
    </dsp:sp>
    <dsp:sp modelId="{8B9458BF-1E24-40AB-968C-694B14FDDCF5}">
      <dsp:nvSpPr>
        <dsp:cNvPr id="5" name="右箭头 4"/>
        <dsp:cNvSpPr/>
      </dsp:nvSpPr>
      <dsp:spPr bwMode="white">
        <a:xfrm rot="16199999">
          <a:off x="3596062" y="1280128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6199999">
        <a:off x="3596062" y="1280128"/>
        <a:ext cx="401887" cy="369080"/>
      </dsp:txXfrm>
    </dsp:sp>
    <dsp:sp modelId="{EC492CF9-61CD-4DDB-AEAB-3CE4318E3EB8}">
      <dsp:nvSpPr>
        <dsp:cNvPr id="8" name="右箭头 7"/>
        <dsp:cNvSpPr/>
      </dsp:nvSpPr>
      <dsp:spPr bwMode="white">
        <a:xfrm rot="-2699999">
          <a:off x="4247946" y="1550148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1054285"/>
            <a:satOff val="-1456"/>
            <a:lumOff val="-55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2699999">
        <a:off x="4247946" y="1550148"/>
        <a:ext cx="401887" cy="369080"/>
      </dsp:txXfrm>
    </dsp:sp>
    <dsp:sp modelId="{659D9020-8678-49AE-BC48-419A96549592}">
      <dsp:nvSpPr>
        <dsp:cNvPr id="11" name="右箭头 10"/>
        <dsp:cNvSpPr/>
      </dsp:nvSpPr>
      <dsp:spPr bwMode="white">
        <a:xfrm>
          <a:off x="4517965" y="2202032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2108571"/>
            <a:satOff val="-2912"/>
            <a:lumOff val="-111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4517965" y="2202032"/>
        <a:ext cx="401887" cy="369080"/>
      </dsp:txXfrm>
    </dsp:sp>
    <dsp:sp modelId="{08FD412E-31C5-4DDD-8659-CE10403136BC}">
      <dsp:nvSpPr>
        <dsp:cNvPr id="14" name="右箭头 13"/>
        <dsp:cNvSpPr/>
      </dsp:nvSpPr>
      <dsp:spPr bwMode="white">
        <a:xfrm rot="2699999">
          <a:off x="4247946" y="2853916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3162857"/>
            <a:satOff val="-4369"/>
            <a:lumOff val="-168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2699999">
        <a:off x="4247946" y="2853916"/>
        <a:ext cx="401887" cy="369080"/>
      </dsp:txXfrm>
    </dsp:sp>
    <dsp:sp modelId="{8E46616D-6D4D-46A5-9E60-65971301CC1C}">
      <dsp:nvSpPr>
        <dsp:cNvPr id="17" name="右箭头 16"/>
        <dsp:cNvSpPr/>
      </dsp:nvSpPr>
      <dsp:spPr bwMode="white">
        <a:xfrm rot="5400000">
          <a:off x="3596062" y="3123935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4217142"/>
            <a:satOff val="-5825"/>
            <a:lumOff val="-224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5400000">
        <a:off x="3596062" y="3123935"/>
        <a:ext cx="401887" cy="369080"/>
      </dsp:txXfrm>
    </dsp:sp>
    <dsp:sp modelId="{D2DC38BC-FCCB-4062-B2C5-E33ED5DA2D26}">
      <dsp:nvSpPr>
        <dsp:cNvPr id="20" name="右箭头 19"/>
        <dsp:cNvSpPr/>
      </dsp:nvSpPr>
      <dsp:spPr bwMode="white">
        <a:xfrm rot="8100000">
          <a:off x="2944177" y="2853916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5271428"/>
            <a:satOff val="-7282"/>
            <a:lumOff val="-280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8100000">
        <a:off x="2944177" y="2853916"/>
        <a:ext cx="401887" cy="369080"/>
      </dsp:txXfrm>
    </dsp:sp>
    <dsp:sp modelId="{FD581BFA-DED2-48E2-89AA-D51D2BCE84C0}">
      <dsp:nvSpPr>
        <dsp:cNvPr id="23" name="右箭头 22"/>
        <dsp:cNvSpPr/>
      </dsp:nvSpPr>
      <dsp:spPr bwMode="white">
        <a:xfrm rot="10800000">
          <a:off x="2674158" y="2202032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6325714"/>
            <a:satOff val="-8738"/>
            <a:lumOff val="-33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800000">
        <a:off x="2674158" y="2202032"/>
        <a:ext cx="401887" cy="369080"/>
      </dsp:txXfrm>
    </dsp:sp>
    <dsp:sp modelId="{0BF057FA-F249-4173-87CE-BC4C1FB55491}">
      <dsp:nvSpPr>
        <dsp:cNvPr id="26" name="右箭头 25"/>
        <dsp:cNvSpPr/>
      </dsp:nvSpPr>
      <dsp:spPr bwMode="white">
        <a:xfrm rot="13500000">
          <a:off x="2944177" y="1550148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3500000">
        <a:off x="2944177" y="1550148"/>
        <a:ext cx="401887" cy="3690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#2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C58C2E-F07F-4FB4-BF4E-FB68EEB7E0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B16EC5-18F0-437E-95A5-AA782ABB29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53841-0912-4869-813B-F060B5F07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64632-E650-4214-9D19-C72E67207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9.wmf"/><Relationship Id="rId1" Type="http://schemas.openxmlformats.org/officeDocument/2006/relationships/oleObject" Target="../embeddings/oleObject2.bin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4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43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8828700" y="1507153"/>
            <a:ext cx="2922141" cy="298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与施工、安装的关系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模板的支护方案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临时支撑方案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预制构件吊装方案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吊装顺序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场地条件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2" descr="C:\Users\ssss\Desktop\新建文件夹\76129912_2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24693" y="1507153"/>
            <a:ext cx="3160528" cy="228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7255" y="1507153"/>
            <a:ext cx="3289300" cy="228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ssss\Desktop\新建文件夹\76129912_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7255" y="4201141"/>
            <a:ext cx="3289300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F:\预制装配通用素材\12333\南站展板照片2016.3.15\IMG_13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4693" y="4199554"/>
            <a:ext cx="3160528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6"/>
          <p:cNvSpPr txBox="1">
            <a:spLocks noChangeArrowheads="1"/>
          </p:cNvSpPr>
          <p:nvPr/>
        </p:nvSpPr>
        <p:spPr bwMode="auto">
          <a:xfrm>
            <a:off x="1386155" y="3762000"/>
            <a:ext cx="2914650" cy="4020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铝模板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6"/>
          <p:cNvSpPr txBox="1">
            <a:spLocks noChangeArrowheads="1"/>
          </p:cNvSpPr>
          <p:nvPr/>
        </p:nvSpPr>
        <p:spPr bwMode="auto">
          <a:xfrm>
            <a:off x="4983430" y="3762000"/>
            <a:ext cx="2916238" cy="4020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支撑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983430" y="6455987"/>
            <a:ext cx="2916238" cy="4020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梁柱交叉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6"/>
          <p:cNvSpPr txBox="1">
            <a:spLocks noChangeArrowheads="1"/>
          </p:cNvSpPr>
          <p:nvPr/>
        </p:nvSpPr>
        <p:spPr bwMode="auto">
          <a:xfrm>
            <a:off x="1414730" y="6455987"/>
            <a:ext cx="2916238" cy="4020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梁吊装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355107" y="2352294"/>
            <a:ext cx="39587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装配式混凝土结构体系</a:t>
            </a:r>
            <a:endParaRPr lang="zh-CN" altLang="en-US" sz="5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-25400" y="-22449"/>
            <a:ext cx="7115630" cy="6880450"/>
            <a:chOff x="-25400" y="-22449"/>
            <a:chExt cx="7115630" cy="6880450"/>
          </a:xfrm>
        </p:grpSpPr>
        <p:sp>
          <p:nvSpPr>
            <p:cNvPr id="17" name="等腰三角形 5"/>
            <p:cNvSpPr/>
            <p:nvPr/>
          </p:nvSpPr>
          <p:spPr>
            <a:xfrm rot="10800000" flipV="1">
              <a:off x="-25400" y="-22449"/>
              <a:ext cx="7115630" cy="6880450"/>
            </a:xfrm>
            <a:custGeom>
              <a:avLst/>
              <a:gdLst>
                <a:gd name="connsiteX0" fmla="*/ 0 w 6858001"/>
                <a:gd name="connsiteY0" fmla="*/ 6967535 h 6967535"/>
                <a:gd name="connsiteX1" fmla="*/ 3429001 w 6858001"/>
                <a:gd name="connsiteY1" fmla="*/ 0 h 6967535"/>
                <a:gd name="connsiteX2" fmla="*/ 6858001 w 6858001"/>
                <a:gd name="connsiteY2" fmla="*/ 6967535 h 6967535"/>
                <a:gd name="connsiteX3" fmla="*/ 0 w 6858001"/>
                <a:gd name="connsiteY3" fmla="*/ 6967535 h 6967535"/>
                <a:gd name="connsiteX0-1" fmla="*/ 0 w 6883401"/>
                <a:gd name="connsiteY0-2" fmla="*/ 6880450 h 6880450"/>
                <a:gd name="connsiteX1-3" fmla="*/ 6883401 w 6883401"/>
                <a:gd name="connsiteY1-4" fmla="*/ 0 h 6880450"/>
                <a:gd name="connsiteX2-5" fmla="*/ 6858001 w 6883401"/>
                <a:gd name="connsiteY2-6" fmla="*/ 6880450 h 6880450"/>
                <a:gd name="connsiteX3-7" fmla="*/ 0 w 6883401"/>
                <a:gd name="connsiteY3-8" fmla="*/ 6880450 h 6880450"/>
                <a:gd name="connsiteX0-9" fmla="*/ 0 w 6839858"/>
                <a:gd name="connsiteY0-10" fmla="*/ 3585707 h 6880450"/>
                <a:gd name="connsiteX1-11" fmla="*/ 6839858 w 6839858"/>
                <a:gd name="connsiteY1-12" fmla="*/ 0 h 6880450"/>
                <a:gd name="connsiteX2-13" fmla="*/ 6814458 w 6839858"/>
                <a:gd name="connsiteY2-14" fmla="*/ 6880450 h 6880450"/>
                <a:gd name="connsiteX3-15" fmla="*/ 0 w 6839858"/>
                <a:gd name="connsiteY3-16" fmla="*/ 3585707 h 6880450"/>
                <a:gd name="connsiteX0-17" fmla="*/ 0 w 7014030"/>
                <a:gd name="connsiteY0-18" fmla="*/ 3208336 h 6880450"/>
                <a:gd name="connsiteX1-19" fmla="*/ 7014030 w 7014030"/>
                <a:gd name="connsiteY1-20" fmla="*/ 0 h 6880450"/>
                <a:gd name="connsiteX2-21" fmla="*/ 6988630 w 7014030"/>
                <a:gd name="connsiteY2-22" fmla="*/ 6880450 h 6880450"/>
                <a:gd name="connsiteX3-23" fmla="*/ 0 w 7014030"/>
                <a:gd name="connsiteY3-24" fmla="*/ 3208336 h 6880450"/>
                <a:gd name="connsiteX0-25" fmla="*/ 0 w 7115630"/>
                <a:gd name="connsiteY0-26" fmla="*/ 3237364 h 6880450"/>
                <a:gd name="connsiteX1-27" fmla="*/ 7115630 w 7115630"/>
                <a:gd name="connsiteY1-28" fmla="*/ 0 h 6880450"/>
                <a:gd name="connsiteX2-29" fmla="*/ 7090230 w 7115630"/>
                <a:gd name="connsiteY2-30" fmla="*/ 6880450 h 6880450"/>
                <a:gd name="connsiteX3-31" fmla="*/ 0 w 7115630"/>
                <a:gd name="connsiteY3-32" fmla="*/ 3237364 h 68804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115630" h="6880450">
                  <a:moveTo>
                    <a:pt x="0" y="3237364"/>
                  </a:moveTo>
                  <a:lnTo>
                    <a:pt x="7115630" y="0"/>
                  </a:lnTo>
                  <a:cubicBezTo>
                    <a:pt x="7107163" y="2293483"/>
                    <a:pt x="7098697" y="4586967"/>
                    <a:pt x="7090230" y="6880450"/>
                  </a:cubicBezTo>
                  <a:lnTo>
                    <a:pt x="0" y="3237364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等腰三角形 7"/>
            <p:cNvSpPr/>
            <p:nvPr/>
          </p:nvSpPr>
          <p:spPr>
            <a:xfrm rot="16200000" flipV="1">
              <a:off x="-1983588" y="1983579"/>
              <a:ext cx="6858002" cy="2890837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-1" fmla="*/ 0 w 6858002"/>
                <a:gd name="connsiteY0-2" fmla="*/ 1685924 h 1685924"/>
                <a:gd name="connsiteX1-3" fmla="*/ 814388 w 6858002"/>
                <a:gd name="connsiteY1-4" fmla="*/ 0 h 1685924"/>
                <a:gd name="connsiteX2-5" fmla="*/ 6858002 w 6858002"/>
                <a:gd name="connsiteY2-6" fmla="*/ 1685924 h 1685924"/>
                <a:gd name="connsiteX3-7" fmla="*/ 0 w 6858002"/>
                <a:gd name="connsiteY3-8" fmla="*/ 1685924 h 1685924"/>
                <a:gd name="connsiteX0-9" fmla="*/ 0 w 6858002"/>
                <a:gd name="connsiteY0-10" fmla="*/ 1700212 h 1700212"/>
                <a:gd name="connsiteX1-11" fmla="*/ 885825 w 6858002"/>
                <a:gd name="connsiteY1-12" fmla="*/ 0 h 1700212"/>
                <a:gd name="connsiteX2-13" fmla="*/ 6858002 w 6858002"/>
                <a:gd name="connsiteY2-14" fmla="*/ 1700212 h 1700212"/>
                <a:gd name="connsiteX3-15" fmla="*/ 0 w 6858002"/>
                <a:gd name="connsiteY3-16" fmla="*/ 1700212 h 1700212"/>
                <a:gd name="connsiteX0-17" fmla="*/ 0 w 6858002"/>
                <a:gd name="connsiteY0-18" fmla="*/ 2071687 h 2071687"/>
                <a:gd name="connsiteX1-19" fmla="*/ 1057275 w 6858002"/>
                <a:gd name="connsiteY1-20" fmla="*/ 0 h 2071687"/>
                <a:gd name="connsiteX2-21" fmla="*/ 6858002 w 6858002"/>
                <a:gd name="connsiteY2-22" fmla="*/ 2071687 h 2071687"/>
                <a:gd name="connsiteX3-23" fmla="*/ 0 w 6858002"/>
                <a:gd name="connsiteY3-24" fmla="*/ 2071687 h 2071687"/>
                <a:gd name="connsiteX0-25" fmla="*/ 0 w 6858002"/>
                <a:gd name="connsiteY0-26" fmla="*/ 2890837 h 2890837"/>
                <a:gd name="connsiteX1-27" fmla="*/ 1495422 w 6858002"/>
                <a:gd name="connsiteY1-28" fmla="*/ 0 h 2890837"/>
                <a:gd name="connsiteX2-29" fmla="*/ 6858002 w 6858002"/>
                <a:gd name="connsiteY2-30" fmla="*/ 2890837 h 2890837"/>
                <a:gd name="connsiteX3-31" fmla="*/ 0 w 6858002"/>
                <a:gd name="connsiteY3-32" fmla="*/ 2890837 h 28908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858002" h="2890837">
                  <a:moveTo>
                    <a:pt x="0" y="2890837"/>
                  </a:moveTo>
                  <a:lnTo>
                    <a:pt x="1495422" y="0"/>
                  </a:lnTo>
                  <a:lnTo>
                    <a:pt x="6858002" y="2890837"/>
                  </a:lnTo>
                  <a:lnTo>
                    <a:pt x="0" y="2890837"/>
                  </a:ln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78866" y="2635758"/>
              <a:ext cx="33964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Black" panose="020B0A02040204020203" pitchFamily="34" charset="0"/>
                </a:rPr>
                <a:t>THREE</a:t>
              </a:r>
              <a:endPara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3" name="组合 19"/>
          <p:cNvGrpSpPr/>
          <p:nvPr/>
        </p:nvGrpSpPr>
        <p:grpSpPr>
          <a:xfrm>
            <a:off x="9334500" y="5486398"/>
            <a:ext cx="3567109" cy="1409705"/>
            <a:chOff x="9334500" y="5486398"/>
            <a:chExt cx="3567109" cy="1409705"/>
          </a:xfrm>
        </p:grpSpPr>
        <p:grpSp>
          <p:nvGrpSpPr>
            <p:cNvPr id="4" name="组合 20"/>
            <p:cNvGrpSpPr/>
            <p:nvPr/>
          </p:nvGrpSpPr>
          <p:grpSpPr>
            <a:xfrm>
              <a:off x="9886945" y="5486398"/>
              <a:ext cx="3014664" cy="1390653"/>
              <a:chOff x="9886945" y="5486398"/>
              <a:chExt cx="3014664" cy="1390653"/>
            </a:xfrm>
          </p:grpSpPr>
          <p:sp>
            <p:nvSpPr>
              <p:cNvPr id="25" name="等腰三角形 24"/>
              <p:cNvSpPr/>
              <p:nvPr/>
            </p:nvSpPr>
            <p:spPr>
              <a:xfrm>
                <a:off x="9886945" y="5505450"/>
                <a:ext cx="2990855" cy="1352550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7"/>
              <p:cNvSpPr/>
              <p:nvPr/>
            </p:nvSpPr>
            <p:spPr>
              <a:xfrm rot="16200000" flipV="1">
                <a:off x="11446664" y="5422106"/>
                <a:ext cx="1390653" cy="1519237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  <a:gd name="connsiteX0-65" fmla="*/ 0 w 3109533"/>
                  <a:gd name="connsiteY0-66" fmla="*/ 947737 h 1423987"/>
                  <a:gd name="connsiteX1-67" fmla="*/ 132344 w 3109533"/>
                  <a:gd name="connsiteY1-68" fmla="*/ 0 h 1423987"/>
                  <a:gd name="connsiteX2-69" fmla="*/ 3109533 w 3109533"/>
                  <a:gd name="connsiteY2-70" fmla="*/ 1423987 h 1423987"/>
                  <a:gd name="connsiteX3-71" fmla="*/ 0 w 3109533"/>
                  <a:gd name="connsiteY3-72" fmla="*/ 947737 h 1423987"/>
                  <a:gd name="connsiteX0-73" fmla="*/ 0 w 3109533"/>
                  <a:gd name="connsiteY0-74" fmla="*/ 966787 h 1443037"/>
                  <a:gd name="connsiteX1-75" fmla="*/ 132344 w 3109533"/>
                  <a:gd name="connsiteY1-76" fmla="*/ 0 h 1443037"/>
                  <a:gd name="connsiteX2-77" fmla="*/ 3109533 w 3109533"/>
                  <a:gd name="connsiteY2-78" fmla="*/ 1443037 h 1443037"/>
                  <a:gd name="connsiteX3-79" fmla="*/ 0 w 3109533"/>
                  <a:gd name="connsiteY3-80" fmla="*/ 966787 h 1443037"/>
                  <a:gd name="connsiteX0-81" fmla="*/ 0 w 3109533"/>
                  <a:gd name="connsiteY0-82" fmla="*/ 1042987 h 1519237"/>
                  <a:gd name="connsiteX1-83" fmla="*/ 47151 w 3109533"/>
                  <a:gd name="connsiteY1-84" fmla="*/ 0 h 1519237"/>
                  <a:gd name="connsiteX2-85" fmla="*/ 3109533 w 3109533"/>
                  <a:gd name="connsiteY2-86" fmla="*/ 1519237 h 1519237"/>
                  <a:gd name="connsiteX3-87" fmla="*/ 0 w 3109533"/>
                  <a:gd name="connsiteY3-88" fmla="*/ 1042987 h 1519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519237">
                    <a:moveTo>
                      <a:pt x="0" y="1042987"/>
                    </a:moveTo>
                    <a:lnTo>
                      <a:pt x="47151" y="0"/>
                    </a:lnTo>
                    <a:lnTo>
                      <a:pt x="3109533" y="1519237"/>
                    </a:lnTo>
                    <a:lnTo>
                      <a:pt x="0" y="104298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组合 21"/>
            <p:cNvGrpSpPr/>
            <p:nvPr/>
          </p:nvGrpSpPr>
          <p:grpSpPr>
            <a:xfrm>
              <a:off x="9334500" y="5505450"/>
              <a:ext cx="2271712" cy="1390653"/>
              <a:chOff x="9334500" y="5505450"/>
              <a:chExt cx="2271712" cy="1390653"/>
            </a:xfrm>
          </p:grpSpPr>
          <p:sp>
            <p:nvSpPr>
              <p:cNvPr id="23" name="等腰三角形 22"/>
              <p:cNvSpPr/>
              <p:nvPr/>
            </p:nvSpPr>
            <p:spPr>
              <a:xfrm>
                <a:off x="9334500" y="5505450"/>
                <a:ext cx="2266950" cy="1352550"/>
              </a:xfrm>
              <a:prstGeom prst="triangle">
                <a:avLst/>
              </a:prstGeom>
              <a:solidFill>
                <a:srgbClr val="2D76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7"/>
              <p:cNvSpPr/>
              <p:nvPr/>
            </p:nvSpPr>
            <p:spPr>
              <a:xfrm rot="16200000" flipV="1">
                <a:off x="10341767" y="5631658"/>
                <a:ext cx="1390653" cy="1138237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138237">
                    <a:moveTo>
                      <a:pt x="0" y="661987"/>
                    </a:moveTo>
                    <a:lnTo>
                      <a:pt x="89747" y="0"/>
                    </a:lnTo>
                    <a:lnTo>
                      <a:pt x="3109533" y="1138237"/>
                    </a:lnTo>
                    <a:lnTo>
                      <a:pt x="0" y="661987"/>
                    </a:lnTo>
                    <a:close/>
                  </a:path>
                </a:pathLst>
              </a:cu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9"/>
          <p:cNvGrpSpPr/>
          <p:nvPr/>
        </p:nvGrpSpPr>
        <p:grpSpPr>
          <a:xfrm>
            <a:off x="-60960" y="-20321"/>
            <a:ext cx="5181600" cy="1313645"/>
            <a:chOff x="-60960" y="-20321"/>
            <a:chExt cx="518160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装配式剪力墙体系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848" y="2014233"/>
            <a:ext cx="5379144" cy="3748149"/>
          </a:xfrm>
          <a:prstGeom prst="rect">
            <a:avLst/>
          </a:prstGeom>
        </p:spPr>
      </p:pic>
      <p:pic>
        <p:nvPicPr>
          <p:cNvPr id="11" name="Picture 3" descr="万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104" y="3285743"/>
            <a:ext cx="5045307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431017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装配式剪力墙痛点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759664" y="3833298"/>
            <a:ext cx="109434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、竖向墙体连接的施工误差问题，套筒连接有效性问题。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引入误差适应性较大的浆锚连接方式进行组合应用。</a:t>
            </a:r>
            <a:endParaRPr lang="en-US" altLang="zh-CN" sz="2800" b="1" dirty="0" smtClean="0">
              <a:solidFill>
                <a:srgbClr val="2D76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768221" y="1519652"/>
            <a:ext cx="109263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、结构整体抗震性，是否真正等同现浇？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主受力部分暗柱尽可能现浇处理，钢筋连续。墙身部分预制；</a:t>
            </a:r>
            <a:endParaRPr lang="en-US" altLang="zh-CN" sz="2800" b="1" dirty="0" smtClean="0">
              <a:solidFill>
                <a:srgbClr val="2D76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引入消能减震，降低地震力，率先耗能。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800" b="1" dirty="0">
              <a:solidFill>
                <a:srgbClr val="2D76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9"/>
          <p:cNvGrpSpPr/>
          <p:nvPr/>
        </p:nvGrpSpPr>
        <p:grpSpPr>
          <a:xfrm>
            <a:off x="-60960" y="-20321"/>
            <a:ext cx="5181600" cy="1313645"/>
            <a:chOff x="-60960" y="-20321"/>
            <a:chExt cx="518160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装配式剪力墙体系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object 2"/>
          <p:cNvSpPr/>
          <p:nvPr/>
        </p:nvSpPr>
        <p:spPr>
          <a:xfrm>
            <a:off x="3370470" y="2275744"/>
            <a:ext cx="6206607" cy="3381160"/>
          </a:xfrm>
          <a:prstGeom prst="rect">
            <a:avLst/>
          </a:prstGeom>
          <a:blipFill>
            <a:blip r:embed="rId1" cstate="print"/>
            <a:srcRect/>
            <a:stretch>
              <a:fillRect l="-11236" t="-19299" b="-29198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8"/>
          <p:cNvSpPr/>
          <p:nvPr/>
        </p:nvSpPr>
        <p:spPr>
          <a:xfrm>
            <a:off x="5713002" y="3307770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0" y="225043"/>
                </a:moveTo>
                <a:lnTo>
                  <a:pt x="42954" y="205036"/>
                </a:lnTo>
                <a:lnTo>
                  <a:pt x="82321" y="179357"/>
                </a:lnTo>
                <a:lnTo>
                  <a:pt x="117576" y="148533"/>
                </a:lnTo>
                <a:lnTo>
                  <a:pt x="148189" y="113090"/>
                </a:lnTo>
                <a:lnTo>
                  <a:pt x="173634" y="73555"/>
                </a:lnTo>
                <a:lnTo>
                  <a:pt x="193382" y="30454"/>
                </a:lnTo>
                <a:lnTo>
                  <a:pt x="198608" y="15386"/>
                </a:lnTo>
                <a:lnTo>
                  <a:pt x="203123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9"/>
          <p:cNvSpPr/>
          <p:nvPr/>
        </p:nvSpPr>
        <p:spPr>
          <a:xfrm>
            <a:off x="5680599" y="2899825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225043" y="203123"/>
                </a:moveTo>
                <a:lnTo>
                  <a:pt x="205035" y="160170"/>
                </a:lnTo>
                <a:lnTo>
                  <a:pt x="179354" y="120804"/>
                </a:lnTo>
                <a:lnTo>
                  <a:pt x="148528" y="85551"/>
                </a:lnTo>
                <a:lnTo>
                  <a:pt x="113084" y="54939"/>
                </a:lnTo>
                <a:lnTo>
                  <a:pt x="73550" y="29494"/>
                </a:lnTo>
                <a:lnTo>
                  <a:pt x="30451" y="9743"/>
                </a:lnTo>
                <a:lnTo>
                  <a:pt x="15384" y="4516"/>
                </a:lnTo>
                <a:lnTo>
                  <a:pt x="0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0"/>
          <p:cNvSpPr/>
          <p:nvPr/>
        </p:nvSpPr>
        <p:spPr>
          <a:xfrm>
            <a:off x="5272651" y="2910310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203123" y="0"/>
                </a:moveTo>
                <a:lnTo>
                  <a:pt x="160169" y="20007"/>
                </a:lnTo>
                <a:lnTo>
                  <a:pt x="120801" y="45686"/>
                </a:lnTo>
                <a:lnTo>
                  <a:pt x="85547" y="76510"/>
                </a:lnTo>
                <a:lnTo>
                  <a:pt x="54934" y="111953"/>
                </a:lnTo>
                <a:lnTo>
                  <a:pt x="29489" y="151488"/>
                </a:lnTo>
                <a:lnTo>
                  <a:pt x="9740" y="194589"/>
                </a:lnTo>
                <a:lnTo>
                  <a:pt x="4514" y="209657"/>
                </a:lnTo>
                <a:lnTo>
                  <a:pt x="0" y="225044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1"/>
          <p:cNvSpPr/>
          <p:nvPr/>
        </p:nvSpPr>
        <p:spPr>
          <a:xfrm>
            <a:off x="5283132" y="3340175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0" y="0"/>
                </a:moveTo>
                <a:lnTo>
                  <a:pt x="20008" y="42953"/>
                </a:lnTo>
                <a:lnTo>
                  <a:pt x="45689" y="82319"/>
                </a:lnTo>
                <a:lnTo>
                  <a:pt x="76515" y="117572"/>
                </a:lnTo>
                <a:lnTo>
                  <a:pt x="111959" y="148184"/>
                </a:lnTo>
                <a:lnTo>
                  <a:pt x="151493" y="173628"/>
                </a:lnTo>
                <a:lnTo>
                  <a:pt x="194592" y="193379"/>
                </a:lnTo>
                <a:lnTo>
                  <a:pt x="209659" y="198607"/>
                </a:lnTo>
                <a:lnTo>
                  <a:pt x="225044" y="203123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2"/>
          <p:cNvSpPr/>
          <p:nvPr/>
        </p:nvSpPr>
        <p:spPr>
          <a:xfrm>
            <a:off x="5923209" y="3172931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0" y="101529"/>
                </a:moveTo>
                <a:lnTo>
                  <a:pt x="1748" y="89090"/>
                </a:lnTo>
                <a:lnTo>
                  <a:pt x="3030" y="76504"/>
                </a:lnTo>
                <a:lnTo>
                  <a:pt x="3840" y="63781"/>
                </a:lnTo>
                <a:lnTo>
                  <a:pt x="4170" y="50933"/>
                </a:lnTo>
                <a:lnTo>
                  <a:pt x="3951" y="37349"/>
                </a:lnTo>
                <a:lnTo>
                  <a:pt x="3287" y="24438"/>
                </a:lnTo>
                <a:lnTo>
                  <a:pt x="2186" y="12042"/>
                </a:lnTo>
                <a:lnTo>
                  <a:pt x="654" y="0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3"/>
          <p:cNvSpPr/>
          <p:nvPr/>
        </p:nvSpPr>
        <p:spPr>
          <a:xfrm>
            <a:off x="5545758" y="2888567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101531" y="4170"/>
                </a:moveTo>
                <a:lnTo>
                  <a:pt x="89083" y="2427"/>
                </a:lnTo>
                <a:lnTo>
                  <a:pt x="76495" y="1144"/>
                </a:lnTo>
                <a:lnTo>
                  <a:pt x="63776" y="331"/>
                </a:lnTo>
                <a:lnTo>
                  <a:pt x="50933" y="0"/>
                </a:lnTo>
                <a:lnTo>
                  <a:pt x="37349" y="220"/>
                </a:lnTo>
                <a:lnTo>
                  <a:pt x="24439" y="887"/>
                </a:lnTo>
                <a:lnTo>
                  <a:pt x="12042" y="1989"/>
                </a:lnTo>
                <a:lnTo>
                  <a:pt x="0" y="3518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4"/>
          <p:cNvSpPr/>
          <p:nvPr/>
        </p:nvSpPr>
        <p:spPr>
          <a:xfrm>
            <a:off x="5261395" y="3168657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4170" y="0"/>
                </a:moveTo>
                <a:lnTo>
                  <a:pt x="2427" y="12447"/>
                </a:lnTo>
                <a:lnTo>
                  <a:pt x="1144" y="25035"/>
                </a:lnTo>
                <a:lnTo>
                  <a:pt x="331" y="37754"/>
                </a:lnTo>
                <a:lnTo>
                  <a:pt x="0" y="50597"/>
                </a:lnTo>
                <a:lnTo>
                  <a:pt x="220" y="64183"/>
                </a:lnTo>
                <a:lnTo>
                  <a:pt x="887" y="77096"/>
                </a:lnTo>
                <a:lnTo>
                  <a:pt x="1989" y="89493"/>
                </a:lnTo>
                <a:lnTo>
                  <a:pt x="3518" y="101533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5"/>
          <p:cNvSpPr/>
          <p:nvPr/>
        </p:nvSpPr>
        <p:spPr>
          <a:xfrm>
            <a:off x="5541486" y="3550381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0" y="0"/>
                </a:moveTo>
                <a:lnTo>
                  <a:pt x="12444" y="1748"/>
                </a:lnTo>
                <a:lnTo>
                  <a:pt x="25030" y="3030"/>
                </a:lnTo>
                <a:lnTo>
                  <a:pt x="37750" y="3840"/>
                </a:lnTo>
                <a:lnTo>
                  <a:pt x="50596" y="4170"/>
                </a:lnTo>
                <a:lnTo>
                  <a:pt x="64180" y="3951"/>
                </a:lnTo>
                <a:lnTo>
                  <a:pt x="77091" y="3287"/>
                </a:lnTo>
                <a:lnTo>
                  <a:pt x="89487" y="2186"/>
                </a:lnTo>
                <a:lnTo>
                  <a:pt x="101529" y="654"/>
                </a:lnTo>
              </a:path>
            </a:pathLst>
          </a:custGeom>
          <a:ln w="38099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6"/>
          <p:cNvSpPr/>
          <p:nvPr/>
        </p:nvSpPr>
        <p:spPr>
          <a:xfrm>
            <a:off x="6109995" y="4549295"/>
            <a:ext cx="102235" cy="114300"/>
          </a:xfrm>
          <a:custGeom>
            <a:avLst/>
            <a:gdLst/>
            <a:ahLst/>
            <a:cxnLst/>
            <a:rect l="l" t="t" r="r" b="b"/>
            <a:pathLst>
              <a:path w="102235" h="114300">
                <a:moveTo>
                  <a:pt x="0" y="113849"/>
                </a:moveTo>
                <a:lnTo>
                  <a:pt x="31302" y="91198"/>
                </a:lnTo>
                <a:lnTo>
                  <a:pt x="58983" y="64371"/>
                </a:lnTo>
                <a:lnTo>
                  <a:pt x="82591" y="33821"/>
                </a:lnTo>
                <a:lnTo>
                  <a:pt x="95842" y="11609"/>
                </a:lnTo>
                <a:lnTo>
                  <a:pt x="101671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17"/>
          <p:cNvSpPr/>
          <p:nvPr/>
        </p:nvSpPr>
        <p:spPr>
          <a:xfrm>
            <a:off x="6083319" y="4192287"/>
            <a:ext cx="114300" cy="102235"/>
          </a:xfrm>
          <a:custGeom>
            <a:avLst/>
            <a:gdLst/>
            <a:ahLst/>
            <a:cxnLst/>
            <a:rect l="l" t="t" r="r" b="b"/>
            <a:pathLst>
              <a:path w="114300" h="102234">
                <a:moveTo>
                  <a:pt x="113852" y="101671"/>
                </a:moveTo>
                <a:lnTo>
                  <a:pt x="91199" y="70364"/>
                </a:lnTo>
                <a:lnTo>
                  <a:pt x="64369" y="42682"/>
                </a:lnTo>
                <a:lnTo>
                  <a:pt x="33817" y="19077"/>
                </a:lnTo>
                <a:lnTo>
                  <a:pt x="11607" y="5828"/>
                </a:lnTo>
                <a:lnTo>
                  <a:pt x="0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18"/>
          <p:cNvSpPr/>
          <p:nvPr/>
        </p:nvSpPr>
        <p:spPr>
          <a:xfrm>
            <a:off x="5726308" y="4206783"/>
            <a:ext cx="102235" cy="114300"/>
          </a:xfrm>
          <a:custGeom>
            <a:avLst/>
            <a:gdLst/>
            <a:ahLst/>
            <a:cxnLst/>
            <a:rect l="l" t="t" r="r" b="b"/>
            <a:pathLst>
              <a:path w="102235" h="114300">
                <a:moveTo>
                  <a:pt x="101671" y="0"/>
                </a:moveTo>
                <a:lnTo>
                  <a:pt x="70369" y="22651"/>
                </a:lnTo>
                <a:lnTo>
                  <a:pt x="42687" y="49478"/>
                </a:lnTo>
                <a:lnTo>
                  <a:pt x="19080" y="80028"/>
                </a:lnTo>
                <a:lnTo>
                  <a:pt x="5828" y="102240"/>
                </a:lnTo>
                <a:lnTo>
                  <a:pt x="0" y="113849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19"/>
          <p:cNvSpPr/>
          <p:nvPr/>
        </p:nvSpPr>
        <p:spPr>
          <a:xfrm>
            <a:off x="5740803" y="4575969"/>
            <a:ext cx="114300" cy="102235"/>
          </a:xfrm>
          <a:custGeom>
            <a:avLst/>
            <a:gdLst/>
            <a:ahLst/>
            <a:cxnLst/>
            <a:rect l="l" t="t" r="r" b="b"/>
            <a:pathLst>
              <a:path w="114300" h="102234">
                <a:moveTo>
                  <a:pt x="0" y="0"/>
                </a:moveTo>
                <a:lnTo>
                  <a:pt x="22652" y="31307"/>
                </a:lnTo>
                <a:lnTo>
                  <a:pt x="49482" y="58988"/>
                </a:lnTo>
                <a:lnTo>
                  <a:pt x="80034" y="82593"/>
                </a:lnTo>
                <a:lnTo>
                  <a:pt x="102244" y="95842"/>
                </a:lnTo>
                <a:lnTo>
                  <a:pt x="113852" y="101671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0"/>
          <p:cNvSpPr/>
          <p:nvPr/>
        </p:nvSpPr>
        <p:spPr>
          <a:xfrm>
            <a:off x="6230069" y="4381470"/>
            <a:ext cx="6985" cy="115570"/>
          </a:xfrm>
          <a:custGeom>
            <a:avLst/>
            <a:gdLst/>
            <a:ahLst/>
            <a:cxnLst/>
            <a:rect l="l" t="t" r="r" b="b"/>
            <a:pathLst>
              <a:path w="6985" h="115570">
                <a:moveTo>
                  <a:pt x="0" y="115137"/>
                </a:moveTo>
                <a:lnTo>
                  <a:pt x="2581" y="102882"/>
                </a:lnTo>
                <a:lnTo>
                  <a:pt x="4596" y="90427"/>
                </a:lnTo>
                <a:lnTo>
                  <a:pt x="6030" y="77785"/>
                </a:lnTo>
                <a:lnTo>
                  <a:pt x="6871" y="64974"/>
                </a:lnTo>
                <a:lnTo>
                  <a:pt x="6757" y="49049"/>
                </a:lnTo>
                <a:lnTo>
                  <a:pt x="6176" y="34936"/>
                </a:lnTo>
                <a:lnTo>
                  <a:pt x="5142" y="22288"/>
                </a:lnTo>
                <a:lnTo>
                  <a:pt x="3671" y="10759"/>
                </a:lnTo>
                <a:lnTo>
                  <a:pt x="1778" y="0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1"/>
          <p:cNvSpPr/>
          <p:nvPr/>
        </p:nvSpPr>
        <p:spPr>
          <a:xfrm>
            <a:off x="5915497" y="4167004"/>
            <a:ext cx="115570" cy="6985"/>
          </a:xfrm>
          <a:custGeom>
            <a:avLst/>
            <a:gdLst/>
            <a:ahLst/>
            <a:cxnLst/>
            <a:rect l="l" t="t" r="r" b="b"/>
            <a:pathLst>
              <a:path w="115570" h="6985">
                <a:moveTo>
                  <a:pt x="115132" y="6883"/>
                </a:moveTo>
                <a:lnTo>
                  <a:pt x="102879" y="4299"/>
                </a:lnTo>
                <a:lnTo>
                  <a:pt x="90426" y="2282"/>
                </a:lnTo>
                <a:lnTo>
                  <a:pt x="77787" y="844"/>
                </a:lnTo>
                <a:lnTo>
                  <a:pt x="64975" y="0"/>
                </a:lnTo>
                <a:lnTo>
                  <a:pt x="49048" y="114"/>
                </a:lnTo>
                <a:lnTo>
                  <a:pt x="34935" y="697"/>
                </a:lnTo>
                <a:lnTo>
                  <a:pt x="22287" y="1734"/>
                </a:lnTo>
                <a:lnTo>
                  <a:pt x="10758" y="3207"/>
                </a:lnTo>
                <a:lnTo>
                  <a:pt x="0" y="5103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2"/>
          <p:cNvSpPr/>
          <p:nvPr/>
        </p:nvSpPr>
        <p:spPr>
          <a:xfrm>
            <a:off x="5701026" y="4373316"/>
            <a:ext cx="6985" cy="115570"/>
          </a:xfrm>
          <a:custGeom>
            <a:avLst/>
            <a:gdLst/>
            <a:ahLst/>
            <a:cxnLst/>
            <a:rect l="l" t="t" r="r" b="b"/>
            <a:pathLst>
              <a:path w="6985" h="115570">
                <a:moveTo>
                  <a:pt x="6883" y="0"/>
                </a:moveTo>
                <a:lnTo>
                  <a:pt x="4299" y="12259"/>
                </a:lnTo>
                <a:lnTo>
                  <a:pt x="2282" y="24714"/>
                </a:lnTo>
                <a:lnTo>
                  <a:pt x="844" y="37354"/>
                </a:lnTo>
                <a:lnTo>
                  <a:pt x="0" y="50162"/>
                </a:lnTo>
                <a:lnTo>
                  <a:pt x="114" y="66088"/>
                </a:lnTo>
                <a:lnTo>
                  <a:pt x="697" y="80203"/>
                </a:lnTo>
                <a:lnTo>
                  <a:pt x="1734" y="92852"/>
                </a:lnTo>
                <a:lnTo>
                  <a:pt x="3208" y="104382"/>
                </a:lnTo>
                <a:lnTo>
                  <a:pt x="5104" y="115140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3"/>
          <p:cNvSpPr/>
          <p:nvPr/>
        </p:nvSpPr>
        <p:spPr>
          <a:xfrm>
            <a:off x="5907337" y="4696048"/>
            <a:ext cx="115570" cy="6985"/>
          </a:xfrm>
          <a:custGeom>
            <a:avLst/>
            <a:gdLst/>
            <a:ahLst/>
            <a:cxnLst/>
            <a:rect l="l" t="t" r="r" b="b"/>
            <a:pathLst>
              <a:path w="115570" h="6984">
                <a:moveTo>
                  <a:pt x="0" y="0"/>
                </a:moveTo>
                <a:lnTo>
                  <a:pt x="12259" y="2577"/>
                </a:lnTo>
                <a:lnTo>
                  <a:pt x="24715" y="4590"/>
                </a:lnTo>
                <a:lnTo>
                  <a:pt x="37354" y="6026"/>
                </a:lnTo>
                <a:lnTo>
                  <a:pt x="50163" y="6870"/>
                </a:lnTo>
                <a:lnTo>
                  <a:pt x="66094" y="6756"/>
                </a:lnTo>
                <a:lnTo>
                  <a:pt x="80210" y="6173"/>
                </a:lnTo>
                <a:lnTo>
                  <a:pt x="92858" y="5137"/>
                </a:lnTo>
                <a:lnTo>
                  <a:pt x="104386" y="3665"/>
                </a:lnTo>
                <a:lnTo>
                  <a:pt x="115142" y="1774"/>
                </a:lnTo>
              </a:path>
            </a:pathLst>
          </a:custGeom>
          <a:ln w="38099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4"/>
          <p:cNvSpPr/>
          <p:nvPr/>
        </p:nvSpPr>
        <p:spPr>
          <a:xfrm>
            <a:off x="6955200" y="3541772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0" y="225043"/>
                </a:moveTo>
                <a:lnTo>
                  <a:pt x="42954" y="205036"/>
                </a:lnTo>
                <a:lnTo>
                  <a:pt x="82321" y="179357"/>
                </a:lnTo>
                <a:lnTo>
                  <a:pt x="117576" y="148533"/>
                </a:lnTo>
                <a:lnTo>
                  <a:pt x="148189" y="113090"/>
                </a:lnTo>
                <a:lnTo>
                  <a:pt x="173634" y="73555"/>
                </a:lnTo>
                <a:lnTo>
                  <a:pt x="193382" y="30454"/>
                </a:lnTo>
                <a:lnTo>
                  <a:pt x="198608" y="15386"/>
                </a:lnTo>
                <a:lnTo>
                  <a:pt x="203123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5"/>
          <p:cNvSpPr/>
          <p:nvPr/>
        </p:nvSpPr>
        <p:spPr>
          <a:xfrm>
            <a:off x="6922799" y="3133826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225043" y="203123"/>
                </a:moveTo>
                <a:lnTo>
                  <a:pt x="205035" y="160170"/>
                </a:lnTo>
                <a:lnTo>
                  <a:pt x="179354" y="120804"/>
                </a:lnTo>
                <a:lnTo>
                  <a:pt x="148528" y="85551"/>
                </a:lnTo>
                <a:lnTo>
                  <a:pt x="113084" y="54939"/>
                </a:lnTo>
                <a:lnTo>
                  <a:pt x="73550" y="29494"/>
                </a:lnTo>
                <a:lnTo>
                  <a:pt x="30451" y="9743"/>
                </a:lnTo>
                <a:lnTo>
                  <a:pt x="15384" y="4516"/>
                </a:lnTo>
                <a:lnTo>
                  <a:pt x="0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6"/>
          <p:cNvSpPr/>
          <p:nvPr/>
        </p:nvSpPr>
        <p:spPr>
          <a:xfrm>
            <a:off x="6514849" y="3144311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203123" y="0"/>
                </a:moveTo>
                <a:lnTo>
                  <a:pt x="160169" y="20007"/>
                </a:lnTo>
                <a:lnTo>
                  <a:pt x="120801" y="45686"/>
                </a:lnTo>
                <a:lnTo>
                  <a:pt x="85547" y="76510"/>
                </a:lnTo>
                <a:lnTo>
                  <a:pt x="54934" y="111953"/>
                </a:lnTo>
                <a:lnTo>
                  <a:pt x="29489" y="151488"/>
                </a:lnTo>
                <a:lnTo>
                  <a:pt x="9740" y="194589"/>
                </a:lnTo>
                <a:lnTo>
                  <a:pt x="4514" y="209657"/>
                </a:lnTo>
                <a:lnTo>
                  <a:pt x="0" y="225044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27"/>
          <p:cNvSpPr/>
          <p:nvPr/>
        </p:nvSpPr>
        <p:spPr>
          <a:xfrm>
            <a:off x="6525332" y="3574176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0" y="0"/>
                </a:moveTo>
                <a:lnTo>
                  <a:pt x="20008" y="42953"/>
                </a:lnTo>
                <a:lnTo>
                  <a:pt x="45689" y="82319"/>
                </a:lnTo>
                <a:lnTo>
                  <a:pt x="76515" y="117572"/>
                </a:lnTo>
                <a:lnTo>
                  <a:pt x="111959" y="148184"/>
                </a:lnTo>
                <a:lnTo>
                  <a:pt x="151493" y="173628"/>
                </a:lnTo>
                <a:lnTo>
                  <a:pt x="194592" y="193379"/>
                </a:lnTo>
                <a:lnTo>
                  <a:pt x="209659" y="198607"/>
                </a:lnTo>
                <a:lnTo>
                  <a:pt x="225044" y="203123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28"/>
          <p:cNvSpPr/>
          <p:nvPr/>
        </p:nvSpPr>
        <p:spPr>
          <a:xfrm>
            <a:off x="7165409" y="3406932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0" y="101529"/>
                </a:moveTo>
                <a:lnTo>
                  <a:pt x="1748" y="89090"/>
                </a:lnTo>
                <a:lnTo>
                  <a:pt x="3030" y="76504"/>
                </a:lnTo>
                <a:lnTo>
                  <a:pt x="3840" y="63781"/>
                </a:lnTo>
                <a:lnTo>
                  <a:pt x="4170" y="50933"/>
                </a:lnTo>
                <a:lnTo>
                  <a:pt x="3951" y="37349"/>
                </a:lnTo>
                <a:lnTo>
                  <a:pt x="3287" y="24438"/>
                </a:lnTo>
                <a:lnTo>
                  <a:pt x="2186" y="12042"/>
                </a:lnTo>
                <a:lnTo>
                  <a:pt x="654" y="0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29"/>
          <p:cNvSpPr/>
          <p:nvPr/>
        </p:nvSpPr>
        <p:spPr>
          <a:xfrm>
            <a:off x="6787958" y="3122568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101531" y="4170"/>
                </a:moveTo>
                <a:lnTo>
                  <a:pt x="89083" y="2427"/>
                </a:lnTo>
                <a:lnTo>
                  <a:pt x="76495" y="1144"/>
                </a:lnTo>
                <a:lnTo>
                  <a:pt x="63776" y="331"/>
                </a:lnTo>
                <a:lnTo>
                  <a:pt x="50933" y="0"/>
                </a:lnTo>
                <a:lnTo>
                  <a:pt x="37349" y="220"/>
                </a:lnTo>
                <a:lnTo>
                  <a:pt x="24439" y="887"/>
                </a:lnTo>
                <a:lnTo>
                  <a:pt x="12042" y="1989"/>
                </a:lnTo>
                <a:lnTo>
                  <a:pt x="0" y="3518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0"/>
          <p:cNvSpPr/>
          <p:nvPr/>
        </p:nvSpPr>
        <p:spPr>
          <a:xfrm>
            <a:off x="6503594" y="3402658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4170" y="0"/>
                </a:moveTo>
                <a:lnTo>
                  <a:pt x="2427" y="12447"/>
                </a:lnTo>
                <a:lnTo>
                  <a:pt x="1144" y="25035"/>
                </a:lnTo>
                <a:lnTo>
                  <a:pt x="331" y="37754"/>
                </a:lnTo>
                <a:lnTo>
                  <a:pt x="0" y="50597"/>
                </a:lnTo>
                <a:lnTo>
                  <a:pt x="220" y="64183"/>
                </a:lnTo>
                <a:lnTo>
                  <a:pt x="887" y="77096"/>
                </a:lnTo>
                <a:lnTo>
                  <a:pt x="1989" y="89493"/>
                </a:lnTo>
                <a:lnTo>
                  <a:pt x="3518" y="101533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1"/>
          <p:cNvSpPr/>
          <p:nvPr/>
        </p:nvSpPr>
        <p:spPr>
          <a:xfrm>
            <a:off x="6783685" y="3784382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0" y="0"/>
                </a:moveTo>
                <a:lnTo>
                  <a:pt x="12444" y="1748"/>
                </a:lnTo>
                <a:lnTo>
                  <a:pt x="25030" y="3030"/>
                </a:lnTo>
                <a:lnTo>
                  <a:pt x="37750" y="3840"/>
                </a:lnTo>
                <a:lnTo>
                  <a:pt x="50596" y="4170"/>
                </a:lnTo>
                <a:lnTo>
                  <a:pt x="64180" y="3951"/>
                </a:lnTo>
                <a:lnTo>
                  <a:pt x="77091" y="3287"/>
                </a:lnTo>
                <a:lnTo>
                  <a:pt x="89487" y="2186"/>
                </a:lnTo>
                <a:lnTo>
                  <a:pt x="101529" y="654"/>
                </a:lnTo>
              </a:path>
            </a:pathLst>
          </a:custGeom>
          <a:ln w="38099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2"/>
          <p:cNvSpPr/>
          <p:nvPr/>
        </p:nvSpPr>
        <p:spPr>
          <a:xfrm>
            <a:off x="7474451" y="4081769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0" y="225043"/>
                </a:moveTo>
                <a:lnTo>
                  <a:pt x="42954" y="205036"/>
                </a:lnTo>
                <a:lnTo>
                  <a:pt x="82321" y="179357"/>
                </a:lnTo>
                <a:lnTo>
                  <a:pt x="117576" y="148533"/>
                </a:lnTo>
                <a:lnTo>
                  <a:pt x="148189" y="113090"/>
                </a:lnTo>
                <a:lnTo>
                  <a:pt x="173634" y="73555"/>
                </a:lnTo>
                <a:lnTo>
                  <a:pt x="193382" y="30454"/>
                </a:lnTo>
                <a:lnTo>
                  <a:pt x="198608" y="15386"/>
                </a:lnTo>
                <a:lnTo>
                  <a:pt x="203123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3"/>
          <p:cNvSpPr/>
          <p:nvPr/>
        </p:nvSpPr>
        <p:spPr>
          <a:xfrm>
            <a:off x="7442048" y="3673825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225044" y="203123"/>
                </a:moveTo>
                <a:lnTo>
                  <a:pt x="205035" y="160170"/>
                </a:lnTo>
                <a:lnTo>
                  <a:pt x="179354" y="120804"/>
                </a:lnTo>
                <a:lnTo>
                  <a:pt x="148528" y="85551"/>
                </a:lnTo>
                <a:lnTo>
                  <a:pt x="113084" y="54939"/>
                </a:lnTo>
                <a:lnTo>
                  <a:pt x="73550" y="29494"/>
                </a:lnTo>
                <a:lnTo>
                  <a:pt x="30451" y="9743"/>
                </a:lnTo>
                <a:lnTo>
                  <a:pt x="15384" y="4516"/>
                </a:lnTo>
                <a:lnTo>
                  <a:pt x="0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4"/>
          <p:cNvSpPr/>
          <p:nvPr/>
        </p:nvSpPr>
        <p:spPr>
          <a:xfrm>
            <a:off x="7034100" y="3684309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203123" y="0"/>
                </a:moveTo>
                <a:lnTo>
                  <a:pt x="160169" y="20007"/>
                </a:lnTo>
                <a:lnTo>
                  <a:pt x="120801" y="45686"/>
                </a:lnTo>
                <a:lnTo>
                  <a:pt x="85547" y="76510"/>
                </a:lnTo>
                <a:lnTo>
                  <a:pt x="54934" y="111953"/>
                </a:lnTo>
                <a:lnTo>
                  <a:pt x="29489" y="151488"/>
                </a:lnTo>
                <a:lnTo>
                  <a:pt x="9740" y="194589"/>
                </a:lnTo>
                <a:lnTo>
                  <a:pt x="4514" y="209657"/>
                </a:lnTo>
                <a:lnTo>
                  <a:pt x="0" y="225044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5"/>
          <p:cNvSpPr/>
          <p:nvPr/>
        </p:nvSpPr>
        <p:spPr>
          <a:xfrm>
            <a:off x="7044583" y="4114175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0" y="0"/>
                </a:moveTo>
                <a:lnTo>
                  <a:pt x="20008" y="42953"/>
                </a:lnTo>
                <a:lnTo>
                  <a:pt x="45689" y="82319"/>
                </a:lnTo>
                <a:lnTo>
                  <a:pt x="76515" y="117572"/>
                </a:lnTo>
                <a:lnTo>
                  <a:pt x="111959" y="148184"/>
                </a:lnTo>
                <a:lnTo>
                  <a:pt x="151493" y="173628"/>
                </a:lnTo>
                <a:lnTo>
                  <a:pt x="194592" y="193379"/>
                </a:lnTo>
                <a:lnTo>
                  <a:pt x="209659" y="198607"/>
                </a:lnTo>
                <a:lnTo>
                  <a:pt x="225044" y="203123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36"/>
          <p:cNvSpPr/>
          <p:nvPr/>
        </p:nvSpPr>
        <p:spPr>
          <a:xfrm>
            <a:off x="7684659" y="3946931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0" y="101529"/>
                </a:moveTo>
                <a:lnTo>
                  <a:pt x="1748" y="89090"/>
                </a:lnTo>
                <a:lnTo>
                  <a:pt x="3030" y="76504"/>
                </a:lnTo>
                <a:lnTo>
                  <a:pt x="3840" y="63781"/>
                </a:lnTo>
                <a:lnTo>
                  <a:pt x="4170" y="50933"/>
                </a:lnTo>
                <a:lnTo>
                  <a:pt x="3951" y="37349"/>
                </a:lnTo>
                <a:lnTo>
                  <a:pt x="3287" y="24438"/>
                </a:lnTo>
                <a:lnTo>
                  <a:pt x="2186" y="12042"/>
                </a:lnTo>
                <a:lnTo>
                  <a:pt x="654" y="0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37"/>
          <p:cNvSpPr/>
          <p:nvPr/>
        </p:nvSpPr>
        <p:spPr>
          <a:xfrm>
            <a:off x="7307208" y="3662567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101531" y="4170"/>
                </a:moveTo>
                <a:lnTo>
                  <a:pt x="89083" y="2427"/>
                </a:lnTo>
                <a:lnTo>
                  <a:pt x="76495" y="1144"/>
                </a:lnTo>
                <a:lnTo>
                  <a:pt x="63776" y="331"/>
                </a:lnTo>
                <a:lnTo>
                  <a:pt x="50933" y="0"/>
                </a:lnTo>
                <a:lnTo>
                  <a:pt x="37349" y="220"/>
                </a:lnTo>
                <a:lnTo>
                  <a:pt x="24439" y="887"/>
                </a:lnTo>
                <a:lnTo>
                  <a:pt x="12042" y="1989"/>
                </a:lnTo>
                <a:lnTo>
                  <a:pt x="0" y="3518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38"/>
          <p:cNvSpPr/>
          <p:nvPr/>
        </p:nvSpPr>
        <p:spPr>
          <a:xfrm>
            <a:off x="7022844" y="3942657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4170" y="0"/>
                </a:moveTo>
                <a:lnTo>
                  <a:pt x="2427" y="12447"/>
                </a:lnTo>
                <a:lnTo>
                  <a:pt x="1144" y="25035"/>
                </a:lnTo>
                <a:lnTo>
                  <a:pt x="331" y="37754"/>
                </a:lnTo>
                <a:lnTo>
                  <a:pt x="0" y="50597"/>
                </a:lnTo>
                <a:lnTo>
                  <a:pt x="220" y="64183"/>
                </a:lnTo>
                <a:lnTo>
                  <a:pt x="887" y="77096"/>
                </a:lnTo>
                <a:lnTo>
                  <a:pt x="1989" y="89493"/>
                </a:lnTo>
                <a:lnTo>
                  <a:pt x="3518" y="101533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39"/>
          <p:cNvSpPr/>
          <p:nvPr/>
        </p:nvSpPr>
        <p:spPr>
          <a:xfrm>
            <a:off x="7302935" y="4324382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0" y="0"/>
                </a:moveTo>
                <a:lnTo>
                  <a:pt x="12444" y="1748"/>
                </a:lnTo>
                <a:lnTo>
                  <a:pt x="25030" y="3030"/>
                </a:lnTo>
                <a:lnTo>
                  <a:pt x="37750" y="3840"/>
                </a:lnTo>
                <a:lnTo>
                  <a:pt x="50596" y="4170"/>
                </a:lnTo>
                <a:lnTo>
                  <a:pt x="64180" y="3951"/>
                </a:lnTo>
                <a:lnTo>
                  <a:pt x="77091" y="3287"/>
                </a:lnTo>
                <a:lnTo>
                  <a:pt x="89487" y="2186"/>
                </a:lnTo>
                <a:lnTo>
                  <a:pt x="101529" y="654"/>
                </a:lnTo>
              </a:path>
            </a:pathLst>
          </a:custGeom>
          <a:ln w="38099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0"/>
          <p:cNvSpPr/>
          <p:nvPr/>
        </p:nvSpPr>
        <p:spPr>
          <a:xfrm>
            <a:off x="1708517" y="5603274"/>
            <a:ext cx="99060" cy="100965"/>
          </a:xfrm>
          <a:custGeom>
            <a:avLst/>
            <a:gdLst/>
            <a:ahLst/>
            <a:cxnLst/>
            <a:rect l="l" t="t" r="r" b="b"/>
            <a:pathLst>
              <a:path w="99060" h="100965">
                <a:moveTo>
                  <a:pt x="51576" y="0"/>
                </a:moveTo>
                <a:lnTo>
                  <a:pt x="12706" y="15962"/>
                </a:lnTo>
                <a:lnTo>
                  <a:pt x="0" y="39846"/>
                </a:lnTo>
                <a:lnTo>
                  <a:pt x="1200" y="56930"/>
                </a:lnTo>
                <a:lnTo>
                  <a:pt x="21945" y="92148"/>
                </a:lnTo>
                <a:lnTo>
                  <a:pt x="49305" y="100749"/>
                </a:lnTo>
                <a:lnTo>
                  <a:pt x="63585" y="98698"/>
                </a:lnTo>
                <a:lnTo>
                  <a:pt x="76273" y="92936"/>
                </a:lnTo>
                <a:lnTo>
                  <a:pt x="86784" y="84050"/>
                </a:lnTo>
                <a:lnTo>
                  <a:pt x="94531" y="72626"/>
                </a:lnTo>
                <a:lnTo>
                  <a:pt x="98927" y="59252"/>
                </a:lnTo>
                <a:lnTo>
                  <a:pt x="97544" y="42540"/>
                </a:lnTo>
                <a:lnTo>
                  <a:pt x="75926" y="7952"/>
                </a:lnTo>
                <a:lnTo>
                  <a:pt x="51576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3"/>
          <p:cNvSpPr/>
          <p:nvPr/>
        </p:nvSpPr>
        <p:spPr>
          <a:xfrm>
            <a:off x="9981399" y="6088189"/>
            <a:ext cx="99060" cy="100965"/>
          </a:xfrm>
          <a:custGeom>
            <a:avLst/>
            <a:gdLst/>
            <a:ahLst/>
            <a:cxnLst/>
            <a:rect l="l" t="t" r="r" b="b"/>
            <a:pathLst>
              <a:path w="99060" h="100964">
                <a:moveTo>
                  <a:pt x="51576" y="0"/>
                </a:moveTo>
                <a:lnTo>
                  <a:pt x="12706" y="15962"/>
                </a:lnTo>
                <a:lnTo>
                  <a:pt x="0" y="39846"/>
                </a:lnTo>
                <a:lnTo>
                  <a:pt x="1200" y="56930"/>
                </a:lnTo>
                <a:lnTo>
                  <a:pt x="21945" y="92148"/>
                </a:lnTo>
                <a:lnTo>
                  <a:pt x="49305" y="100749"/>
                </a:lnTo>
                <a:lnTo>
                  <a:pt x="63585" y="98698"/>
                </a:lnTo>
                <a:lnTo>
                  <a:pt x="76273" y="92936"/>
                </a:lnTo>
                <a:lnTo>
                  <a:pt x="86784" y="84050"/>
                </a:lnTo>
                <a:lnTo>
                  <a:pt x="94531" y="72626"/>
                </a:lnTo>
                <a:lnTo>
                  <a:pt x="98927" y="59252"/>
                </a:lnTo>
                <a:lnTo>
                  <a:pt x="97544" y="42540"/>
                </a:lnTo>
                <a:lnTo>
                  <a:pt x="75926" y="7952"/>
                </a:lnTo>
                <a:lnTo>
                  <a:pt x="51576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4"/>
          <p:cNvSpPr/>
          <p:nvPr/>
        </p:nvSpPr>
        <p:spPr>
          <a:xfrm>
            <a:off x="9702824" y="3078138"/>
            <a:ext cx="99060" cy="100965"/>
          </a:xfrm>
          <a:custGeom>
            <a:avLst/>
            <a:gdLst/>
            <a:ahLst/>
            <a:cxnLst/>
            <a:rect l="l" t="t" r="r" b="b"/>
            <a:pathLst>
              <a:path w="99060" h="100964">
                <a:moveTo>
                  <a:pt x="51576" y="0"/>
                </a:moveTo>
                <a:lnTo>
                  <a:pt x="12706" y="15962"/>
                </a:lnTo>
                <a:lnTo>
                  <a:pt x="0" y="39846"/>
                </a:lnTo>
                <a:lnTo>
                  <a:pt x="1200" y="56930"/>
                </a:lnTo>
                <a:lnTo>
                  <a:pt x="21945" y="92148"/>
                </a:lnTo>
                <a:lnTo>
                  <a:pt x="49305" y="100749"/>
                </a:lnTo>
                <a:lnTo>
                  <a:pt x="63585" y="98698"/>
                </a:lnTo>
                <a:lnTo>
                  <a:pt x="76273" y="92936"/>
                </a:lnTo>
                <a:lnTo>
                  <a:pt x="86784" y="84050"/>
                </a:lnTo>
                <a:lnTo>
                  <a:pt x="94531" y="72626"/>
                </a:lnTo>
                <a:lnTo>
                  <a:pt x="98927" y="59252"/>
                </a:lnTo>
                <a:lnTo>
                  <a:pt x="97544" y="42540"/>
                </a:lnTo>
                <a:lnTo>
                  <a:pt x="75926" y="7952"/>
                </a:lnTo>
                <a:lnTo>
                  <a:pt x="51576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8"/>
          <p:cNvSpPr txBox="1"/>
          <p:nvPr/>
        </p:nvSpPr>
        <p:spPr>
          <a:xfrm>
            <a:off x="1443385" y="5448593"/>
            <a:ext cx="167640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solidFill>
                  <a:srgbClr val="302B5A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引入新型预应力钢</a:t>
            </a:r>
            <a:r>
              <a:rPr lang="zh-CN" sz="1000" b="1" dirty="0">
                <a:solidFill>
                  <a:srgbClr val="302B5A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肋</a:t>
            </a:r>
            <a:r>
              <a:rPr sz="1000" b="1" dirty="0">
                <a:solidFill>
                  <a:srgbClr val="302B5A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叠合楼板</a:t>
            </a:r>
            <a:endParaRPr sz="10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" name="组合 52"/>
          <p:cNvGrpSpPr/>
          <p:nvPr/>
        </p:nvGrpSpPr>
        <p:grpSpPr>
          <a:xfrm>
            <a:off x="1725005" y="1808426"/>
            <a:ext cx="1041400" cy="1466594"/>
            <a:chOff x="1526699" y="1661321"/>
            <a:chExt cx="1041400" cy="1466594"/>
          </a:xfrm>
        </p:grpSpPr>
        <p:sp>
          <p:nvSpPr>
            <p:cNvPr id="55" name="object 42"/>
            <p:cNvSpPr/>
            <p:nvPr/>
          </p:nvSpPr>
          <p:spPr>
            <a:xfrm>
              <a:off x="1559741" y="3026950"/>
              <a:ext cx="99060" cy="100965"/>
            </a:xfrm>
            <a:custGeom>
              <a:avLst/>
              <a:gdLst/>
              <a:ahLst/>
              <a:cxnLst/>
              <a:rect l="l" t="t" r="r" b="b"/>
              <a:pathLst>
                <a:path w="99060" h="100964">
                  <a:moveTo>
                    <a:pt x="51576" y="0"/>
                  </a:moveTo>
                  <a:lnTo>
                    <a:pt x="12706" y="15962"/>
                  </a:lnTo>
                  <a:lnTo>
                    <a:pt x="0" y="39846"/>
                  </a:lnTo>
                  <a:lnTo>
                    <a:pt x="1200" y="56930"/>
                  </a:lnTo>
                  <a:lnTo>
                    <a:pt x="21945" y="92148"/>
                  </a:lnTo>
                  <a:lnTo>
                    <a:pt x="49305" y="100749"/>
                  </a:lnTo>
                  <a:lnTo>
                    <a:pt x="63585" y="98698"/>
                  </a:lnTo>
                  <a:lnTo>
                    <a:pt x="76273" y="92936"/>
                  </a:lnTo>
                  <a:lnTo>
                    <a:pt x="86784" y="84050"/>
                  </a:lnTo>
                  <a:lnTo>
                    <a:pt x="94531" y="72626"/>
                  </a:lnTo>
                  <a:lnTo>
                    <a:pt x="98927" y="59252"/>
                  </a:lnTo>
                  <a:lnTo>
                    <a:pt x="97544" y="42540"/>
                  </a:lnTo>
                  <a:lnTo>
                    <a:pt x="75926" y="7952"/>
                  </a:lnTo>
                  <a:lnTo>
                    <a:pt x="51576" y="0"/>
                  </a:lnTo>
                  <a:close/>
                </a:path>
              </a:pathLst>
            </a:custGeom>
            <a:solidFill>
              <a:srgbClr val="23A5DB"/>
            </a:solidFill>
          </p:spPr>
          <p:txBody>
            <a:bodyPr wrap="square" lIns="0" tIns="0" rIns="0" bIns="0" rtlCol="0"/>
            <a:lstStyle/>
            <a:p/>
          </p:txBody>
        </p:sp>
        <p:grpSp>
          <p:nvGrpSpPr>
            <p:cNvPr id="4" name="组合 56"/>
            <p:cNvGrpSpPr/>
            <p:nvPr/>
          </p:nvGrpSpPr>
          <p:grpSpPr>
            <a:xfrm>
              <a:off x="1526699" y="1661321"/>
              <a:ext cx="1041400" cy="1315080"/>
              <a:chOff x="1526699" y="1661321"/>
              <a:chExt cx="1041400" cy="1315080"/>
            </a:xfrm>
          </p:grpSpPr>
          <p:sp>
            <p:nvSpPr>
              <p:cNvPr id="58" name="object 45"/>
              <p:cNvSpPr txBox="1"/>
              <p:nvPr/>
            </p:nvSpPr>
            <p:spPr>
              <a:xfrm>
                <a:off x="1526699" y="2824001"/>
                <a:ext cx="1041400" cy="1524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sz="1000" b="1" dirty="0">
                    <a:solidFill>
                      <a:srgbClr val="302B5A"/>
                    </a:solidFill>
                    <a:latin typeface="微软雅黑" panose="020B0503020204020204" pitchFamily="34" charset="-122"/>
                    <a:cs typeface="微软雅黑" panose="020B0503020204020204" pitchFamily="34" charset="-122"/>
                  </a:rPr>
                  <a:t>钢耗能连梁相结合</a:t>
                </a:r>
                <a:endParaRPr sz="1000" dirty="0">
                  <a:latin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59" name="object 55"/>
              <p:cNvSpPr/>
              <p:nvPr/>
            </p:nvSpPr>
            <p:spPr>
              <a:xfrm>
                <a:off x="1629928" y="1661321"/>
                <a:ext cx="783005" cy="1089431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/>
            </p:txBody>
          </p:sp>
        </p:grpSp>
      </p:grpSp>
      <p:grpSp>
        <p:nvGrpSpPr>
          <p:cNvPr id="5" name="组合 59"/>
          <p:cNvGrpSpPr/>
          <p:nvPr/>
        </p:nvGrpSpPr>
        <p:grpSpPr>
          <a:xfrm>
            <a:off x="8766783" y="1775923"/>
            <a:ext cx="833187" cy="1411879"/>
            <a:chOff x="9541667" y="1363345"/>
            <a:chExt cx="833187" cy="1411879"/>
          </a:xfrm>
        </p:grpSpPr>
        <p:sp>
          <p:nvSpPr>
            <p:cNvPr id="61" name="object 46"/>
            <p:cNvSpPr txBox="1"/>
            <p:nvPr/>
          </p:nvSpPr>
          <p:spPr>
            <a:xfrm>
              <a:off x="9587454" y="2622824"/>
              <a:ext cx="787400" cy="1524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b="1" dirty="0">
                  <a:solidFill>
                    <a:srgbClr val="302B5A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创新连梁体系</a:t>
              </a:r>
              <a:endParaRPr sz="1000" dirty="0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object 56"/>
            <p:cNvSpPr/>
            <p:nvPr/>
          </p:nvSpPr>
          <p:spPr>
            <a:xfrm>
              <a:off x="9541667" y="1363345"/>
              <a:ext cx="761428" cy="112985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组合 62"/>
          <p:cNvGrpSpPr/>
          <p:nvPr/>
        </p:nvGrpSpPr>
        <p:grpSpPr>
          <a:xfrm>
            <a:off x="8823882" y="4606445"/>
            <a:ext cx="1041400" cy="1461174"/>
            <a:chOff x="9401681" y="4221392"/>
            <a:chExt cx="1041400" cy="1461174"/>
          </a:xfrm>
        </p:grpSpPr>
        <p:sp>
          <p:nvSpPr>
            <p:cNvPr id="64" name="object 47"/>
            <p:cNvSpPr txBox="1"/>
            <p:nvPr/>
          </p:nvSpPr>
          <p:spPr>
            <a:xfrm>
              <a:off x="9401681" y="5530166"/>
              <a:ext cx="1041400" cy="1524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b="1" dirty="0">
                  <a:solidFill>
                    <a:srgbClr val="302B5A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引入浆锚搭接节点</a:t>
              </a:r>
              <a:endParaRPr sz="1000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5" name="object 57"/>
            <p:cNvSpPr/>
            <p:nvPr/>
          </p:nvSpPr>
          <p:spPr>
            <a:xfrm>
              <a:off x="9493359" y="4221392"/>
              <a:ext cx="824280" cy="108804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6" name="object 58"/>
          <p:cNvSpPr/>
          <p:nvPr/>
        </p:nvSpPr>
        <p:spPr>
          <a:xfrm>
            <a:off x="1372774" y="4357968"/>
            <a:ext cx="1693924" cy="9749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7" name="object 71"/>
          <p:cNvSpPr/>
          <p:nvPr/>
        </p:nvSpPr>
        <p:spPr>
          <a:xfrm>
            <a:off x="7992093" y="4668864"/>
            <a:ext cx="969010" cy="270510"/>
          </a:xfrm>
          <a:custGeom>
            <a:avLst/>
            <a:gdLst/>
            <a:ahLst/>
            <a:cxnLst/>
            <a:rect l="l" t="t" r="r" b="b"/>
            <a:pathLst>
              <a:path w="969009" h="270509">
                <a:moveTo>
                  <a:pt x="0" y="270001"/>
                </a:moveTo>
                <a:lnTo>
                  <a:pt x="968400" y="270001"/>
                </a:lnTo>
                <a:lnTo>
                  <a:pt x="968400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72"/>
          <p:cNvSpPr/>
          <p:nvPr/>
        </p:nvSpPr>
        <p:spPr>
          <a:xfrm>
            <a:off x="3954687" y="4710266"/>
            <a:ext cx="950594" cy="270510"/>
          </a:xfrm>
          <a:custGeom>
            <a:avLst/>
            <a:gdLst/>
            <a:ahLst/>
            <a:cxnLst/>
            <a:rect l="l" t="t" r="r" b="b"/>
            <a:pathLst>
              <a:path w="950594" h="270509">
                <a:moveTo>
                  <a:pt x="0" y="270001"/>
                </a:moveTo>
                <a:lnTo>
                  <a:pt x="950404" y="270001"/>
                </a:lnTo>
                <a:lnTo>
                  <a:pt x="950404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73"/>
          <p:cNvSpPr/>
          <p:nvPr/>
        </p:nvSpPr>
        <p:spPr>
          <a:xfrm>
            <a:off x="3015090" y="4344861"/>
            <a:ext cx="803275" cy="270510"/>
          </a:xfrm>
          <a:custGeom>
            <a:avLst/>
            <a:gdLst/>
            <a:ahLst/>
            <a:cxnLst/>
            <a:rect l="l" t="t" r="r" b="b"/>
            <a:pathLst>
              <a:path w="803275" h="270509">
                <a:moveTo>
                  <a:pt x="0" y="270001"/>
                </a:moveTo>
                <a:lnTo>
                  <a:pt x="802805" y="270001"/>
                </a:lnTo>
                <a:lnTo>
                  <a:pt x="802805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4"/>
          <p:cNvSpPr/>
          <p:nvPr/>
        </p:nvSpPr>
        <p:spPr>
          <a:xfrm>
            <a:off x="3602287" y="3351264"/>
            <a:ext cx="1044575" cy="270510"/>
          </a:xfrm>
          <a:custGeom>
            <a:avLst/>
            <a:gdLst/>
            <a:ahLst/>
            <a:cxnLst/>
            <a:rect l="l" t="t" r="r" b="b"/>
            <a:pathLst>
              <a:path w="1044575" h="270510">
                <a:moveTo>
                  <a:pt x="0" y="270001"/>
                </a:moveTo>
                <a:lnTo>
                  <a:pt x="1044003" y="270001"/>
                </a:lnTo>
                <a:lnTo>
                  <a:pt x="1044003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5"/>
          <p:cNvSpPr/>
          <p:nvPr/>
        </p:nvSpPr>
        <p:spPr>
          <a:xfrm>
            <a:off x="4759282" y="4176777"/>
            <a:ext cx="791210" cy="270510"/>
          </a:xfrm>
          <a:custGeom>
            <a:avLst/>
            <a:gdLst/>
            <a:ahLst/>
            <a:cxnLst/>
            <a:rect l="l" t="t" r="r" b="b"/>
            <a:pathLst>
              <a:path w="791210" h="270509">
                <a:moveTo>
                  <a:pt x="0" y="270001"/>
                </a:moveTo>
                <a:lnTo>
                  <a:pt x="791095" y="270001"/>
                </a:lnTo>
                <a:lnTo>
                  <a:pt x="791095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6"/>
          <p:cNvSpPr/>
          <p:nvPr/>
        </p:nvSpPr>
        <p:spPr>
          <a:xfrm>
            <a:off x="5354684" y="5140465"/>
            <a:ext cx="770890" cy="270510"/>
          </a:xfrm>
          <a:custGeom>
            <a:avLst/>
            <a:gdLst/>
            <a:ahLst/>
            <a:cxnLst/>
            <a:rect l="l" t="t" r="r" b="b"/>
            <a:pathLst>
              <a:path w="770889" h="270509">
                <a:moveTo>
                  <a:pt x="0" y="270001"/>
                </a:moveTo>
                <a:lnTo>
                  <a:pt x="770394" y="270001"/>
                </a:lnTo>
                <a:lnTo>
                  <a:pt x="770394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7"/>
          <p:cNvSpPr txBox="1"/>
          <p:nvPr/>
        </p:nvSpPr>
        <p:spPr>
          <a:xfrm>
            <a:off x="7992093" y="4668864"/>
            <a:ext cx="969010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9080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预制楼梯板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4" name="object 78"/>
          <p:cNvSpPr txBox="1"/>
          <p:nvPr/>
        </p:nvSpPr>
        <p:spPr>
          <a:xfrm>
            <a:off x="3954687" y="4710266"/>
            <a:ext cx="950594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025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预制空调板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5" name="object 79"/>
          <p:cNvSpPr txBox="1"/>
          <p:nvPr/>
        </p:nvSpPr>
        <p:spPr>
          <a:xfrm>
            <a:off x="3015090" y="4344861"/>
            <a:ext cx="803275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8740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预制阳台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6" name="object 80"/>
          <p:cNvSpPr txBox="1"/>
          <p:nvPr/>
        </p:nvSpPr>
        <p:spPr>
          <a:xfrm>
            <a:off x="3602287" y="3351264"/>
            <a:ext cx="1044575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三明治外墙板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7" name="object 81"/>
          <p:cNvSpPr txBox="1"/>
          <p:nvPr/>
        </p:nvSpPr>
        <p:spPr>
          <a:xfrm>
            <a:off x="4759282" y="4176777"/>
            <a:ext cx="791210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135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外挂墙板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8" name="object 82"/>
          <p:cNvSpPr txBox="1"/>
          <p:nvPr/>
        </p:nvSpPr>
        <p:spPr>
          <a:xfrm>
            <a:off x="5354684" y="5140465"/>
            <a:ext cx="770890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7945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外墙反打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9" name="object 83"/>
          <p:cNvSpPr/>
          <p:nvPr/>
        </p:nvSpPr>
        <p:spPr>
          <a:xfrm>
            <a:off x="4545492" y="3420075"/>
            <a:ext cx="66675" cy="132715"/>
          </a:xfrm>
          <a:custGeom>
            <a:avLst/>
            <a:gdLst/>
            <a:ahLst/>
            <a:cxnLst/>
            <a:rect l="l" t="t" r="r" b="b"/>
            <a:pathLst>
              <a:path w="66675" h="132714">
                <a:moveTo>
                  <a:pt x="0" y="0"/>
                </a:moveTo>
                <a:lnTo>
                  <a:pt x="0" y="132372"/>
                </a:lnTo>
                <a:lnTo>
                  <a:pt x="66179" y="66192"/>
                </a:lnTo>
                <a:lnTo>
                  <a:pt x="0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4"/>
          <p:cNvSpPr/>
          <p:nvPr/>
        </p:nvSpPr>
        <p:spPr>
          <a:xfrm>
            <a:off x="5374887" y="4278681"/>
            <a:ext cx="132715" cy="66675"/>
          </a:xfrm>
          <a:custGeom>
            <a:avLst/>
            <a:gdLst/>
            <a:ahLst/>
            <a:cxnLst/>
            <a:rect l="l" t="t" r="r" b="b"/>
            <a:pathLst>
              <a:path w="132714" h="66675">
                <a:moveTo>
                  <a:pt x="66192" y="0"/>
                </a:moveTo>
                <a:lnTo>
                  <a:pt x="0" y="66179"/>
                </a:lnTo>
                <a:lnTo>
                  <a:pt x="132372" y="66179"/>
                </a:lnTo>
                <a:lnTo>
                  <a:pt x="66192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5"/>
          <p:cNvSpPr/>
          <p:nvPr/>
        </p:nvSpPr>
        <p:spPr>
          <a:xfrm>
            <a:off x="6009886" y="5209274"/>
            <a:ext cx="66675" cy="132715"/>
          </a:xfrm>
          <a:custGeom>
            <a:avLst/>
            <a:gdLst/>
            <a:ahLst/>
            <a:cxnLst/>
            <a:rect l="l" t="t" r="r" b="b"/>
            <a:pathLst>
              <a:path w="66675" h="132715">
                <a:moveTo>
                  <a:pt x="0" y="0"/>
                </a:moveTo>
                <a:lnTo>
                  <a:pt x="0" y="132372"/>
                </a:lnTo>
                <a:lnTo>
                  <a:pt x="66179" y="66192"/>
                </a:lnTo>
                <a:lnTo>
                  <a:pt x="0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6"/>
          <p:cNvSpPr/>
          <p:nvPr/>
        </p:nvSpPr>
        <p:spPr>
          <a:xfrm>
            <a:off x="3632904" y="4446776"/>
            <a:ext cx="132715" cy="66675"/>
          </a:xfrm>
          <a:custGeom>
            <a:avLst/>
            <a:gdLst/>
            <a:ahLst/>
            <a:cxnLst/>
            <a:rect l="l" t="t" r="r" b="b"/>
            <a:pathLst>
              <a:path w="132714" h="66675">
                <a:moveTo>
                  <a:pt x="66192" y="0"/>
                </a:moveTo>
                <a:lnTo>
                  <a:pt x="0" y="66179"/>
                </a:lnTo>
                <a:lnTo>
                  <a:pt x="132372" y="66179"/>
                </a:lnTo>
                <a:lnTo>
                  <a:pt x="66192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7"/>
          <p:cNvSpPr/>
          <p:nvPr/>
        </p:nvSpPr>
        <p:spPr>
          <a:xfrm>
            <a:off x="4709718" y="4812174"/>
            <a:ext cx="132715" cy="66675"/>
          </a:xfrm>
          <a:custGeom>
            <a:avLst/>
            <a:gdLst/>
            <a:ahLst/>
            <a:cxnLst/>
            <a:rect l="l" t="t" r="r" b="b"/>
            <a:pathLst>
              <a:path w="132714" h="66675">
                <a:moveTo>
                  <a:pt x="66192" y="0"/>
                </a:moveTo>
                <a:lnTo>
                  <a:pt x="0" y="66179"/>
                </a:lnTo>
                <a:lnTo>
                  <a:pt x="132372" y="66179"/>
                </a:lnTo>
                <a:lnTo>
                  <a:pt x="66192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8"/>
          <p:cNvSpPr/>
          <p:nvPr/>
        </p:nvSpPr>
        <p:spPr>
          <a:xfrm>
            <a:off x="8067685" y="4770774"/>
            <a:ext cx="132715" cy="66675"/>
          </a:xfrm>
          <a:custGeom>
            <a:avLst/>
            <a:gdLst/>
            <a:ahLst/>
            <a:cxnLst/>
            <a:rect l="l" t="t" r="r" b="b"/>
            <a:pathLst>
              <a:path w="132714" h="66675">
                <a:moveTo>
                  <a:pt x="66192" y="0"/>
                </a:moveTo>
                <a:lnTo>
                  <a:pt x="0" y="66179"/>
                </a:lnTo>
                <a:lnTo>
                  <a:pt x="132372" y="66179"/>
                </a:lnTo>
                <a:lnTo>
                  <a:pt x="66192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cxnSp>
        <p:nvCxnSpPr>
          <p:cNvPr id="85" name="直接连接符 84"/>
          <p:cNvCxnSpPr/>
          <p:nvPr/>
        </p:nvCxnSpPr>
        <p:spPr>
          <a:xfrm flipH="1">
            <a:off x="1841325" y="3227225"/>
            <a:ext cx="3402806" cy="0"/>
          </a:xfrm>
          <a:prstGeom prst="line">
            <a:avLst/>
          </a:prstGeom>
          <a:ln w="19050">
            <a:solidFill>
              <a:srgbClr val="309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1752082" y="5653757"/>
            <a:ext cx="4221200" cy="0"/>
          </a:xfrm>
          <a:prstGeom prst="line">
            <a:avLst/>
          </a:prstGeom>
          <a:ln w="19050">
            <a:solidFill>
              <a:srgbClr val="309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965122" y="4696048"/>
            <a:ext cx="0" cy="9608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9752354" y="3120913"/>
            <a:ext cx="0" cy="33889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7176204" y="3453458"/>
            <a:ext cx="2576150" cy="6350"/>
          </a:xfrm>
          <a:prstGeom prst="line">
            <a:avLst/>
          </a:prstGeom>
          <a:ln w="19050">
            <a:solidFill>
              <a:srgbClr val="309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7353735" y="4314864"/>
            <a:ext cx="0" cy="182380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7353735" y="6138672"/>
            <a:ext cx="2677194" cy="0"/>
          </a:xfrm>
          <a:prstGeom prst="line">
            <a:avLst/>
          </a:prstGeom>
          <a:ln w="19050">
            <a:solidFill>
              <a:srgbClr val="309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6978" name="Picture 2" descr="C:\Documents and Settings\Administrator\桌面\培训课件\李晓明140\7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589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8002" name="Picture 2" descr="C:\Documents and Settings\Administrator\桌面\培训课件\李晓明140\12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367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9026" name="Picture 2" descr="C:\Documents and Settings\Administrator\桌面\培训课件\李晓明140\12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764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0050" name="Picture 2" descr="C:\Documents and Settings\Administrator\桌面\培训课件\李晓明140\12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11300" y="0"/>
            <a:ext cx="9194800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1074" name="Picture 2" descr="C:\Documents and Settings\Administrator\桌面\培训课件\李晓明140\12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48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2098" name="Picture 2" descr="C:\Documents and Settings\Administrator\桌面\培训课件\李晓明140\13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32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8828700" y="1507153"/>
            <a:ext cx="2922141" cy="170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与各专业的关系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理论设计向工程设计转化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专业割裂向集成设计转化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装配式建筑实施的关键环节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示 10"/>
          <p:cNvGraphicFramePr/>
          <p:nvPr/>
        </p:nvGraphicFramePr>
        <p:xfrm>
          <a:off x="1330250" y="1500065"/>
          <a:ext cx="7594010" cy="4773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3122" name="Picture 2" descr="C:\Documents and Settings\Administrator\桌面\培训课件\李晓明140\13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272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4146" name="Picture 2" descr="C:\Documents and Settings\Administrator\桌面\培训课件\李晓明140\13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351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5170" name="Picture 2" descr="C:\Documents and Settings\Administrator\桌面\培训课件\李晓明140\13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621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6194" name="Picture 2" descr="C:\Documents and Settings\Administrator\桌面\培训课件\李晓明140\13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367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7218" name="Picture 2" descr="C:\Documents and Settings\Administrator\桌面\培训课件\李晓明140\13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621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8242" name="Picture 2" descr="C:\Documents and Settings\Administrator\桌面\培训课件\李晓明140\13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970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54461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</a:t>
              </a:r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浆锚连接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5" name="图片 12292" descr="SAM_153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708" y="1509551"/>
            <a:ext cx="381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2293" descr="SAM_06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17" y="1509551"/>
            <a:ext cx="396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Object 3"/>
          <p:cNvGraphicFramePr>
            <a:graphicFrameLocks noChangeAspect="1"/>
          </p:cNvGraphicFramePr>
          <p:nvPr/>
        </p:nvGraphicFramePr>
        <p:xfrm>
          <a:off x="8751439" y="1509551"/>
          <a:ext cx="3084801" cy="4254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311353200" imgH="106756200" progId="AutoCAD.Drawing.18">
                  <p:embed/>
                </p:oleObj>
              </mc:Choice>
              <mc:Fallback>
                <p:oleObj name="" r:id="rId3" imgW="311353200" imgH="106756200" progId="AutoCAD.Drawing.18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rcRect l="28416" t="10764" r="47163" b="9355"/>
                      <a:stretch>
                        <a:fillRect/>
                      </a:stretch>
                    </p:blipFill>
                    <p:spPr>
                      <a:xfrm>
                        <a:off x="8751439" y="1509551"/>
                        <a:ext cx="3084801" cy="425425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54461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</a:t>
              </a:r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浆锚连接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155219" y="1184670"/>
            <a:ext cx="7488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3366"/>
                </a:solidFill>
              </a:rPr>
              <a:t>GB/T 51231-2016 </a:t>
            </a:r>
            <a:r>
              <a:rPr lang="zh-CN" altLang="en-US" sz="2400" b="1" dirty="0">
                <a:solidFill>
                  <a:srgbClr val="003366"/>
                </a:solidFill>
              </a:rPr>
              <a:t>装配式混凝土建筑技术标准</a:t>
            </a:r>
            <a:endParaRPr lang="zh-CN" altLang="en-US" sz="2400" b="1" dirty="0">
              <a:solidFill>
                <a:srgbClr val="003366"/>
              </a:solidFill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904394" y="1616470"/>
            <a:ext cx="8964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3366"/>
                </a:solidFill>
              </a:rPr>
              <a:t>   JGJ1-2014《</a:t>
            </a:r>
            <a:r>
              <a:rPr lang="zh-CN" altLang="en-US" sz="2400" b="1">
                <a:solidFill>
                  <a:srgbClr val="003366"/>
                </a:solidFill>
              </a:rPr>
              <a:t>装配式混凝土结构技术规程</a:t>
            </a:r>
            <a:r>
              <a:rPr lang="en-US" altLang="zh-CN" sz="2400" b="1">
                <a:solidFill>
                  <a:srgbClr val="003366"/>
                </a:solidFill>
              </a:rPr>
              <a:t>》</a:t>
            </a:r>
            <a:r>
              <a:rPr lang="zh-CN" altLang="en-US" sz="2400" b="1">
                <a:solidFill>
                  <a:srgbClr val="003366"/>
                </a:solidFill>
              </a:rPr>
              <a:t>中规定：</a:t>
            </a:r>
            <a:endParaRPr lang="zh-CN" altLang="en-US" sz="2400" b="1">
              <a:solidFill>
                <a:srgbClr val="003366"/>
              </a:solidFill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085991" y="5560288"/>
            <a:ext cx="997094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</a:rPr>
              <a:t>钢筋</a:t>
            </a:r>
            <a:r>
              <a:rPr lang="zh-CN" altLang="en-US" sz="2400" b="1" dirty="0">
                <a:solidFill>
                  <a:srgbClr val="FF0000"/>
                </a:solidFill>
              </a:rPr>
              <a:t>套筒灌浆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连接方式使用</a:t>
            </a:r>
            <a:r>
              <a:rPr lang="zh-CN" altLang="en-US" sz="2400" b="1" dirty="0">
                <a:solidFill>
                  <a:srgbClr val="FF0000"/>
                </a:solidFill>
              </a:rPr>
              <a:t>范围更广，不受钢筋直接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大小，精度要求高。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</a:rPr>
              <a:t>浆锚主要应用于墙体构造钢筋部分，精度要求低。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l" eaLnBrk="1" hangingPunct="1">
              <a:spcBef>
                <a:spcPct val="50000"/>
              </a:spcBef>
            </a:pP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904394" y="2174044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3366"/>
                </a:solidFill>
                <a:sym typeface="Wingdings" panose="05000000000000000000" pitchFamily="2" charset="2"/>
              </a:rPr>
              <a:t>（</a:t>
            </a:r>
            <a:r>
              <a:rPr lang="en-US" altLang="zh-CN" b="1" dirty="0">
                <a:solidFill>
                  <a:srgbClr val="003366"/>
                </a:solidFill>
                <a:sym typeface="Wingdings" panose="05000000000000000000" pitchFamily="2" charset="2"/>
              </a:rPr>
              <a:t>1</a:t>
            </a:r>
            <a:r>
              <a:rPr lang="zh-CN" altLang="en-US" b="1" dirty="0">
                <a:solidFill>
                  <a:srgbClr val="003366"/>
                </a:solidFill>
                <a:sym typeface="Wingdings" panose="05000000000000000000" pitchFamily="2" charset="2"/>
              </a:rPr>
              <a:t>）</a:t>
            </a:r>
            <a:r>
              <a:rPr lang="zh-CN" altLang="en-US" b="1" dirty="0">
                <a:solidFill>
                  <a:srgbClr val="003366"/>
                </a:solidFill>
              </a:rPr>
              <a:t>直径大于</a:t>
            </a:r>
            <a:r>
              <a:rPr lang="en-US" altLang="zh-CN" b="1" dirty="0">
                <a:solidFill>
                  <a:srgbClr val="003366"/>
                </a:solidFill>
              </a:rPr>
              <a:t>20mm</a:t>
            </a:r>
            <a:r>
              <a:rPr lang="zh-CN" altLang="en-US" b="1" dirty="0">
                <a:solidFill>
                  <a:srgbClr val="003366"/>
                </a:solidFill>
              </a:rPr>
              <a:t>的钢筋不宜采用浆锚搭接连接，直接承受动力荷载构件的纵向钢筋不应采用浆锚搭接连接。</a:t>
            </a:r>
            <a:endParaRPr lang="zh-CN" altLang="en-US" b="1" dirty="0">
              <a:solidFill>
                <a:srgbClr val="003366"/>
              </a:solidFill>
            </a:endParaRP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904394" y="2750306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3366"/>
                </a:solidFill>
              </a:rPr>
              <a:t>（</a:t>
            </a:r>
            <a:r>
              <a:rPr lang="en-US" altLang="zh-CN" b="1">
                <a:solidFill>
                  <a:srgbClr val="003366"/>
                </a:solidFill>
              </a:rPr>
              <a:t>2</a:t>
            </a:r>
            <a:r>
              <a:rPr lang="zh-CN" altLang="en-US" b="1">
                <a:solidFill>
                  <a:srgbClr val="003366"/>
                </a:solidFill>
              </a:rPr>
              <a:t>）装配整体式框架结构中，当房屋高度大于</a:t>
            </a:r>
            <a:r>
              <a:rPr lang="en-US" altLang="zh-CN" b="1">
                <a:solidFill>
                  <a:srgbClr val="003366"/>
                </a:solidFill>
              </a:rPr>
              <a:t>12m</a:t>
            </a:r>
            <a:r>
              <a:rPr lang="zh-CN" altLang="en-US" b="1">
                <a:solidFill>
                  <a:srgbClr val="003366"/>
                </a:solidFill>
              </a:rPr>
              <a:t>或层数超过</a:t>
            </a:r>
            <a:r>
              <a:rPr lang="en-US" altLang="zh-CN" b="1">
                <a:solidFill>
                  <a:srgbClr val="003366"/>
                </a:solidFill>
              </a:rPr>
              <a:t>3</a:t>
            </a:r>
            <a:r>
              <a:rPr lang="zh-CN" altLang="en-US" b="1">
                <a:solidFill>
                  <a:srgbClr val="003366"/>
                </a:solidFill>
              </a:rPr>
              <a:t>层时，预制柱的纵向连接宜采用套筒灌浆连接。</a:t>
            </a:r>
            <a:endParaRPr lang="zh-CN" altLang="en-US" b="1">
              <a:solidFill>
                <a:srgbClr val="003366"/>
              </a:solidFill>
            </a:endParaRPr>
          </a:p>
        </p:txBody>
      </p:sp>
      <p:pic>
        <p:nvPicPr>
          <p:cNvPr id="22" name="Picture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394" y="3528848"/>
            <a:ext cx="876300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54461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</a:t>
              </a:r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浆锚连接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graphicFrame>
        <p:nvGraphicFramePr>
          <p:cNvPr id="25" name="对象 2"/>
          <p:cNvGraphicFramePr>
            <a:graphicFrameLocks noChangeAspect="1"/>
          </p:cNvGraphicFramePr>
          <p:nvPr/>
        </p:nvGraphicFramePr>
        <p:xfrm>
          <a:off x="1637217" y="903402"/>
          <a:ext cx="49530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303314100" imgH="139531725" progId="AutoCAD.Drawing.18">
                  <p:embed/>
                </p:oleObj>
              </mc:Choice>
              <mc:Fallback>
                <p:oleObj name="" r:id="rId1" imgW="303314100" imgH="139531725" progId="AutoCAD.Drawing.18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rcRect l="22888" t="11539" r="38266" b="28534"/>
                      <a:stretch>
                        <a:fillRect/>
                      </a:stretch>
                    </p:blipFill>
                    <p:spPr>
                      <a:xfrm>
                        <a:off x="1637217" y="903402"/>
                        <a:ext cx="4953000" cy="3200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6056817" y="5932602"/>
            <a:ext cx="457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0000CC"/>
                </a:solidFill>
                <a:sym typeface="Arial" panose="020B0604020202020204" pitchFamily="34" charset="0"/>
              </a:rPr>
              <a:t>金属波纹管连接示意</a:t>
            </a:r>
            <a:endParaRPr lang="zh-CN" altLang="en-US" sz="2400" b="1">
              <a:solidFill>
                <a:srgbClr val="0000CC"/>
              </a:solidFill>
              <a:sym typeface="Arial" panose="020B0604020202020204" pitchFamily="34" charset="0"/>
            </a:endParaRPr>
          </a:p>
        </p:txBody>
      </p:sp>
      <p:graphicFrame>
        <p:nvGraphicFramePr>
          <p:cNvPr id="27" name="对象 15"/>
          <p:cNvGraphicFramePr>
            <a:graphicFrameLocks noChangeAspect="1"/>
          </p:cNvGraphicFramePr>
          <p:nvPr/>
        </p:nvGraphicFramePr>
        <p:xfrm>
          <a:off x="2246817" y="3951402"/>
          <a:ext cx="3573463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3" name="" r:id="rId3" imgW="309676800" imgH="249326400" progId="AutoCAD.Drawing.18">
                  <p:embed/>
                </p:oleObj>
              </mc:Choice>
              <mc:Fallback>
                <p:oleObj name="" r:id="rId3" imgW="309676800" imgH="249326400" progId="AutoCAD.Drawing.18">
                  <p:embed/>
                  <p:pic>
                    <p:nvPicPr>
                      <p:cNvPr id="0" name="图片 212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rcRect l="40770" t="49327" r="24281" b="20015"/>
                      <a:stretch>
                        <a:fillRect/>
                      </a:stretch>
                    </p:blipFill>
                    <p:spPr>
                      <a:xfrm>
                        <a:off x="2246817" y="3951402"/>
                        <a:ext cx="3573463" cy="2286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17"/>
          <p:cNvGraphicFramePr>
            <a:graphicFrameLocks noChangeAspect="1"/>
          </p:cNvGraphicFramePr>
          <p:nvPr/>
        </p:nvGraphicFramePr>
        <p:xfrm>
          <a:off x="7123617" y="1741602"/>
          <a:ext cx="2438400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4" name="" r:id="rId5" imgW="309676800" imgH="249326400" progId="AutoCAD.Drawing.18">
                  <p:embed/>
                </p:oleObj>
              </mc:Choice>
              <mc:Fallback>
                <p:oleObj name="" r:id="rId5" imgW="309676800" imgH="249326400" progId="AutoCAD.Drawing.18">
                  <p:embed/>
                  <p:pic>
                    <p:nvPicPr>
                      <p:cNvPr id="0" name="图片 212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rcRect l="63133" t="53452" r="16772" b="15707"/>
                      <a:stretch>
                        <a:fillRect/>
                      </a:stretch>
                    </p:blipFill>
                    <p:spPr>
                      <a:xfrm>
                        <a:off x="7123617" y="1741602"/>
                        <a:ext cx="2438400" cy="3733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800001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</a:t>
              </a:r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浆锚与套筒混合连接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842504" y="5853834"/>
            <a:ext cx="4848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tx2"/>
                </a:solidFill>
              </a:rPr>
              <a:t>                 </a:t>
            </a:r>
            <a:r>
              <a:rPr lang="zh-CN" altLang="en-US" sz="2400" b="1">
                <a:solidFill>
                  <a:srgbClr val="0000CC"/>
                </a:solidFill>
                <a:sym typeface="Arial" panose="020B0604020202020204" pitchFamily="34" charset="0"/>
              </a:rPr>
              <a:t> 钢套筒连接示意</a:t>
            </a:r>
            <a:endParaRPr lang="zh-CN" altLang="en-US" sz="2400" b="1">
              <a:solidFill>
                <a:srgbClr val="0000CC"/>
              </a:solidFill>
              <a:sym typeface="Arial" panose="020B0604020202020204" pitchFamily="34" charset="0"/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304" y="1053234"/>
            <a:ext cx="2657475" cy="464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对象 2"/>
          <p:cNvGraphicFramePr>
            <a:graphicFrameLocks noChangeAspect="1"/>
          </p:cNvGraphicFramePr>
          <p:nvPr/>
        </p:nvGraphicFramePr>
        <p:xfrm>
          <a:off x="1575304" y="1205634"/>
          <a:ext cx="5638800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2" imgW="303314100" imgH="139531725" progId="AutoCAD.Drawing.17">
                  <p:embed/>
                </p:oleObj>
              </mc:Choice>
              <mc:Fallback>
                <p:oleObj name="" r:id="rId2" imgW="303314100" imgH="139531725" progId="AutoCAD.Drawing.17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rcRect l="41586" t="21573" r="32022" b="36778"/>
                      <a:stretch>
                        <a:fillRect/>
                      </a:stretch>
                    </p:blipFill>
                    <p:spPr>
                      <a:xfrm>
                        <a:off x="1575304" y="1205634"/>
                        <a:ext cx="5638800" cy="3352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7"/>
          <p:cNvGraphicFramePr>
            <a:graphicFrameLocks noChangeAspect="1"/>
          </p:cNvGraphicFramePr>
          <p:nvPr/>
        </p:nvGraphicFramePr>
        <p:xfrm>
          <a:off x="1956304" y="4634634"/>
          <a:ext cx="43434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4" imgW="310210200" imgH="144808575" progId="AutoCAD.Drawing.18">
                  <p:embed/>
                </p:oleObj>
              </mc:Choice>
              <mc:Fallback>
                <p:oleObj name="" r:id="rId4" imgW="310210200" imgH="144808575" progId="AutoCAD.Drawing.18">
                  <p:embed/>
                  <p:pic>
                    <p:nvPicPr>
                      <p:cNvPr id="0" name="图片 312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rcRect l="31261" t="45197" r="28339" b="11778"/>
                      <a:stretch>
                        <a:fillRect/>
                      </a:stretch>
                    </p:blipFill>
                    <p:spPr>
                      <a:xfrm>
                        <a:off x="1956304" y="4634634"/>
                        <a:ext cx="4343400" cy="1905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 descr="01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135231"/>
            <a:ext cx="5274310" cy="3551555"/>
          </a:xfrm>
          <a:prstGeom prst="rect">
            <a:avLst/>
          </a:prstGeom>
        </p:spPr>
      </p:pic>
      <p:pic>
        <p:nvPicPr>
          <p:cNvPr id="11" name="图片 10" descr="0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917690" y="2133961"/>
            <a:ext cx="527431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5181600" cy="1313645"/>
            <a:chOff x="-60960" y="-20321"/>
            <a:chExt cx="518160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</a:t>
              </a:r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体系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358" y="1864177"/>
            <a:ext cx="6576443" cy="36914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125" y="1864177"/>
            <a:ext cx="4916362" cy="368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567416" cy="1313645"/>
            <a:chOff x="-60960" y="-20321"/>
            <a:chExt cx="10567416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920221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</a:t>
              </a:r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体系 减震降低大部分构件配筋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51027" y="1286844"/>
            <a:ext cx="3420103" cy="2635801"/>
            <a:chOff x="2568048" y="5101121"/>
            <a:chExt cx="1814069" cy="1599698"/>
          </a:xfrm>
        </p:grpSpPr>
        <p:sp>
          <p:nvSpPr>
            <p:cNvPr id="12" name="object 49"/>
            <p:cNvSpPr txBox="1"/>
            <p:nvPr/>
          </p:nvSpPr>
          <p:spPr>
            <a:xfrm>
              <a:off x="3594717" y="6548419"/>
              <a:ext cx="787400" cy="1524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b="1" dirty="0">
                  <a:solidFill>
                    <a:srgbClr val="302B5A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自主专利节点</a:t>
              </a:r>
              <a:endParaRPr sz="1000" dirty="0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" name="object 50"/>
            <p:cNvSpPr txBox="1"/>
            <p:nvPr/>
          </p:nvSpPr>
          <p:spPr>
            <a:xfrm>
              <a:off x="2885818" y="6546540"/>
              <a:ext cx="533400" cy="1524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b="1" dirty="0">
                  <a:solidFill>
                    <a:srgbClr val="302B5A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减震构件</a:t>
              </a:r>
              <a:endParaRPr sz="1000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4" name="object 59"/>
            <p:cNvSpPr/>
            <p:nvPr/>
          </p:nvSpPr>
          <p:spPr>
            <a:xfrm>
              <a:off x="2568048" y="5101121"/>
              <a:ext cx="1800517" cy="1286713"/>
            </a:xfrm>
            <a:prstGeom prst="rect">
              <a:avLst/>
            </a:prstGeom>
            <a:blipFill>
              <a:blip r:embed="rId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61"/>
            <p:cNvSpPr/>
            <p:nvPr/>
          </p:nvSpPr>
          <p:spPr>
            <a:xfrm>
              <a:off x="3975082" y="5745792"/>
              <a:ext cx="13335" cy="111760"/>
            </a:xfrm>
            <a:custGeom>
              <a:avLst/>
              <a:gdLst/>
              <a:ahLst/>
              <a:cxnLst/>
              <a:rect l="l" t="t" r="r" b="b"/>
              <a:pathLst>
                <a:path w="13335" h="111759">
                  <a:moveTo>
                    <a:pt x="0" y="111250"/>
                  </a:moveTo>
                  <a:lnTo>
                    <a:pt x="5100" y="99809"/>
                  </a:lnTo>
                  <a:lnTo>
                    <a:pt x="9047" y="87795"/>
                  </a:lnTo>
                  <a:lnTo>
                    <a:pt x="11768" y="75277"/>
                  </a:lnTo>
                  <a:lnTo>
                    <a:pt x="13193" y="62323"/>
                  </a:lnTo>
                  <a:lnTo>
                    <a:pt x="12741" y="47124"/>
                  </a:lnTo>
                  <a:lnTo>
                    <a:pt x="11185" y="33567"/>
                  </a:lnTo>
                  <a:lnTo>
                    <a:pt x="8583" y="21377"/>
                  </a:lnTo>
                  <a:lnTo>
                    <a:pt x="4997" y="10280"/>
                  </a:lnTo>
                  <a:lnTo>
                    <a:pt x="485" y="0"/>
                  </a:lnTo>
                </a:path>
              </a:pathLst>
            </a:custGeom>
            <a:ln w="381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62"/>
            <p:cNvSpPr/>
            <p:nvPr/>
          </p:nvSpPr>
          <p:spPr>
            <a:xfrm>
              <a:off x="3809333" y="5677136"/>
              <a:ext cx="111760" cy="13335"/>
            </a:xfrm>
            <a:custGeom>
              <a:avLst/>
              <a:gdLst/>
              <a:ahLst/>
              <a:cxnLst/>
              <a:rect l="l" t="t" r="r" b="b"/>
              <a:pathLst>
                <a:path w="111760" h="13334">
                  <a:moveTo>
                    <a:pt x="111252" y="13194"/>
                  </a:moveTo>
                  <a:lnTo>
                    <a:pt x="99817" y="8088"/>
                  </a:lnTo>
                  <a:lnTo>
                    <a:pt x="87803" y="4141"/>
                  </a:lnTo>
                  <a:lnTo>
                    <a:pt x="75282" y="1422"/>
                  </a:lnTo>
                  <a:lnTo>
                    <a:pt x="62325" y="0"/>
                  </a:lnTo>
                  <a:lnTo>
                    <a:pt x="47129" y="450"/>
                  </a:lnTo>
                  <a:lnTo>
                    <a:pt x="33574" y="2004"/>
                  </a:lnTo>
                  <a:lnTo>
                    <a:pt x="21384" y="4602"/>
                  </a:lnTo>
                  <a:lnTo>
                    <a:pt x="10284" y="8188"/>
                  </a:lnTo>
                  <a:lnTo>
                    <a:pt x="0" y="12702"/>
                  </a:lnTo>
                </a:path>
              </a:pathLst>
            </a:custGeom>
            <a:ln w="381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63"/>
            <p:cNvSpPr/>
            <p:nvPr/>
          </p:nvSpPr>
          <p:spPr>
            <a:xfrm>
              <a:off x="3740679" y="5744826"/>
              <a:ext cx="13335" cy="111760"/>
            </a:xfrm>
            <a:custGeom>
              <a:avLst/>
              <a:gdLst/>
              <a:ahLst/>
              <a:cxnLst/>
              <a:rect l="l" t="t" r="r" b="b"/>
              <a:pathLst>
                <a:path w="13335" h="111759">
                  <a:moveTo>
                    <a:pt x="13194" y="0"/>
                  </a:moveTo>
                  <a:lnTo>
                    <a:pt x="8088" y="11435"/>
                  </a:lnTo>
                  <a:lnTo>
                    <a:pt x="4141" y="23449"/>
                  </a:lnTo>
                  <a:lnTo>
                    <a:pt x="1422" y="35970"/>
                  </a:lnTo>
                  <a:lnTo>
                    <a:pt x="0" y="48926"/>
                  </a:lnTo>
                  <a:lnTo>
                    <a:pt x="450" y="64124"/>
                  </a:lnTo>
                  <a:lnTo>
                    <a:pt x="2005" y="77679"/>
                  </a:lnTo>
                  <a:lnTo>
                    <a:pt x="4604" y="89867"/>
                  </a:lnTo>
                  <a:lnTo>
                    <a:pt x="8191" y="100965"/>
                  </a:lnTo>
                  <a:lnTo>
                    <a:pt x="12707" y="111249"/>
                  </a:lnTo>
                </a:path>
              </a:pathLst>
            </a:custGeom>
            <a:ln w="38099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64"/>
            <p:cNvSpPr/>
            <p:nvPr/>
          </p:nvSpPr>
          <p:spPr>
            <a:xfrm>
              <a:off x="3808356" y="5911538"/>
              <a:ext cx="111760" cy="13335"/>
            </a:xfrm>
            <a:custGeom>
              <a:avLst/>
              <a:gdLst/>
              <a:ahLst/>
              <a:cxnLst/>
              <a:rect l="l" t="t" r="r" b="b"/>
              <a:pathLst>
                <a:path w="111760" h="13334">
                  <a:moveTo>
                    <a:pt x="0" y="0"/>
                  </a:moveTo>
                  <a:lnTo>
                    <a:pt x="11439" y="5099"/>
                  </a:lnTo>
                  <a:lnTo>
                    <a:pt x="23454" y="9045"/>
                  </a:lnTo>
                  <a:lnTo>
                    <a:pt x="35974" y="11767"/>
                  </a:lnTo>
                  <a:lnTo>
                    <a:pt x="48928" y="13192"/>
                  </a:lnTo>
                  <a:lnTo>
                    <a:pt x="64129" y="12741"/>
                  </a:lnTo>
                  <a:lnTo>
                    <a:pt x="77688" y="11185"/>
                  </a:lnTo>
                  <a:lnTo>
                    <a:pt x="89878" y="8585"/>
                  </a:lnTo>
                  <a:lnTo>
                    <a:pt x="100975" y="5000"/>
                  </a:lnTo>
                  <a:lnTo>
                    <a:pt x="111254" y="490"/>
                  </a:lnTo>
                </a:path>
              </a:pathLst>
            </a:custGeom>
            <a:ln w="381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65"/>
            <p:cNvSpPr/>
            <p:nvPr/>
          </p:nvSpPr>
          <p:spPr>
            <a:xfrm>
              <a:off x="3288745" y="5634791"/>
              <a:ext cx="15875" cy="136525"/>
            </a:xfrm>
            <a:custGeom>
              <a:avLst/>
              <a:gdLst/>
              <a:ahLst/>
              <a:cxnLst/>
              <a:rect l="l" t="t" r="r" b="b"/>
              <a:pathLst>
                <a:path w="15875" h="136525">
                  <a:moveTo>
                    <a:pt x="0" y="136452"/>
                  </a:moveTo>
                  <a:lnTo>
                    <a:pt x="14554" y="88093"/>
                  </a:lnTo>
                  <a:lnTo>
                    <a:pt x="15730" y="75083"/>
                  </a:lnTo>
                  <a:lnTo>
                    <a:pt x="15371" y="59942"/>
                  </a:lnTo>
                  <a:lnTo>
                    <a:pt x="14129" y="46075"/>
                  </a:lnTo>
                  <a:lnTo>
                    <a:pt x="12040" y="33315"/>
                  </a:lnTo>
                  <a:lnTo>
                    <a:pt x="9139" y="21494"/>
                  </a:lnTo>
                  <a:lnTo>
                    <a:pt x="5461" y="10445"/>
                  </a:lnTo>
                  <a:lnTo>
                    <a:pt x="1042" y="0"/>
                  </a:lnTo>
                </a:path>
              </a:pathLst>
            </a:custGeom>
            <a:ln w="381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66"/>
            <p:cNvSpPr/>
            <p:nvPr/>
          </p:nvSpPr>
          <p:spPr>
            <a:xfrm>
              <a:off x="3079138" y="5543729"/>
              <a:ext cx="136525" cy="15875"/>
            </a:xfrm>
            <a:custGeom>
              <a:avLst/>
              <a:gdLst/>
              <a:ahLst/>
              <a:cxnLst/>
              <a:rect l="l" t="t" r="r" b="b"/>
              <a:pathLst>
                <a:path w="136525" h="15875">
                  <a:moveTo>
                    <a:pt x="136454" y="15729"/>
                  </a:moveTo>
                  <a:lnTo>
                    <a:pt x="88088" y="1177"/>
                  </a:lnTo>
                  <a:lnTo>
                    <a:pt x="75082" y="0"/>
                  </a:lnTo>
                  <a:lnTo>
                    <a:pt x="59942" y="359"/>
                  </a:lnTo>
                  <a:lnTo>
                    <a:pt x="46075" y="1603"/>
                  </a:lnTo>
                  <a:lnTo>
                    <a:pt x="33316" y="3694"/>
                  </a:lnTo>
                  <a:lnTo>
                    <a:pt x="21495" y="6596"/>
                  </a:lnTo>
                  <a:lnTo>
                    <a:pt x="10445" y="10273"/>
                  </a:lnTo>
                  <a:lnTo>
                    <a:pt x="0" y="14689"/>
                  </a:lnTo>
                </a:path>
              </a:pathLst>
            </a:custGeom>
            <a:ln w="38099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67"/>
            <p:cNvSpPr/>
            <p:nvPr/>
          </p:nvSpPr>
          <p:spPr>
            <a:xfrm>
              <a:off x="2988077" y="5632611"/>
              <a:ext cx="15875" cy="136525"/>
            </a:xfrm>
            <a:custGeom>
              <a:avLst/>
              <a:gdLst/>
              <a:ahLst/>
              <a:cxnLst/>
              <a:rect l="l" t="t" r="r" b="b"/>
              <a:pathLst>
                <a:path w="15875" h="136525">
                  <a:moveTo>
                    <a:pt x="15730" y="0"/>
                  </a:moveTo>
                  <a:lnTo>
                    <a:pt x="1175" y="48366"/>
                  </a:lnTo>
                  <a:lnTo>
                    <a:pt x="0" y="61372"/>
                  </a:lnTo>
                  <a:lnTo>
                    <a:pt x="358" y="76518"/>
                  </a:lnTo>
                  <a:lnTo>
                    <a:pt x="1600" y="90387"/>
                  </a:lnTo>
                  <a:lnTo>
                    <a:pt x="3689" y="103148"/>
                  </a:lnTo>
                  <a:lnTo>
                    <a:pt x="6591" y="114968"/>
                  </a:lnTo>
                  <a:lnTo>
                    <a:pt x="10269" y="126015"/>
                  </a:lnTo>
                  <a:lnTo>
                    <a:pt x="14689" y="136456"/>
                  </a:lnTo>
                </a:path>
              </a:pathLst>
            </a:custGeom>
            <a:ln w="381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68"/>
            <p:cNvSpPr/>
            <p:nvPr/>
          </p:nvSpPr>
          <p:spPr>
            <a:xfrm>
              <a:off x="3076959" y="5844396"/>
              <a:ext cx="136525" cy="15875"/>
            </a:xfrm>
            <a:custGeom>
              <a:avLst/>
              <a:gdLst/>
              <a:ahLst/>
              <a:cxnLst/>
              <a:rect l="l" t="t" r="r" b="b"/>
              <a:pathLst>
                <a:path w="136525" h="15875">
                  <a:moveTo>
                    <a:pt x="0" y="0"/>
                  </a:moveTo>
                  <a:lnTo>
                    <a:pt x="48364" y="14564"/>
                  </a:lnTo>
                  <a:lnTo>
                    <a:pt x="61370" y="15742"/>
                  </a:lnTo>
                  <a:lnTo>
                    <a:pt x="76510" y="15383"/>
                  </a:lnTo>
                  <a:lnTo>
                    <a:pt x="90376" y="14139"/>
                  </a:lnTo>
                  <a:lnTo>
                    <a:pt x="103136" y="12047"/>
                  </a:lnTo>
                  <a:lnTo>
                    <a:pt x="114956" y="9143"/>
                  </a:lnTo>
                  <a:lnTo>
                    <a:pt x="126005" y="5463"/>
                  </a:lnTo>
                  <a:lnTo>
                    <a:pt x="136450" y="1043"/>
                  </a:lnTo>
                </a:path>
              </a:pathLst>
            </a:custGeom>
            <a:ln w="38099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70"/>
            <p:cNvSpPr/>
            <p:nvPr/>
          </p:nvSpPr>
          <p:spPr>
            <a:xfrm>
              <a:off x="3152245" y="5877903"/>
              <a:ext cx="50291" cy="518820"/>
            </a:xfrm>
            <a:custGeom>
              <a:avLst/>
              <a:gdLst/>
              <a:ahLst/>
              <a:cxnLst/>
              <a:rect l="l" t="t" r="r" b="b"/>
              <a:pathLst>
                <a:path h="829309">
                  <a:moveTo>
                    <a:pt x="0" y="828852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90"/>
            <p:cNvSpPr/>
            <p:nvPr/>
          </p:nvSpPr>
          <p:spPr>
            <a:xfrm>
              <a:off x="3096969" y="6355445"/>
              <a:ext cx="99060" cy="100965"/>
            </a:xfrm>
            <a:custGeom>
              <a:avLst/>
              <a:gdLst/>
              <a:ahLst/>
              <a:cxnLst/>
              <a:rect l="l" t="t" r="r" b="b"/>
              <a:pathLst>
                <a:path w="99060" h="100965">
                  <a:moveTo>
                    <a:pt x="51576" y="0"/>
                  </a:moveTo>
                  <a:lnTo>
                    <a:pt x="12706" y="15962"/>
                  </a:lnTo>
                  <a:lnTo>
                    <a:pt x="0" y="39846"/>
                  </a:lnTo>
                  <a:lnTo>
                    <a:pt x="1200" y="56930"/>
                  </a:lnTo>
                  <a:lnTo>
                    <a:pt x="21945" y="92148"/>
                  </a:lnTo>
                  <a:lnTo>
                    <a:pt x="49305" y="100749"/>
                  </a:lnTo>
                  <a:lnTo>
                    <a:pt x="63585" y="98698"/>
                  </a:lnTo>
                  <a:lnTo>
                    <a:pt x="76273" y="92936"/>
                  </a:lnTo>
                  <a:lnTo>
                    <a:pt x="86784" y="84050"/>
                  </a:lnTo>
                  <a:lnTo>
                    <a:pt x="94531" y="72626"/>
                  </a:lnTo>
                  <a:lnTo>
                    <a:pt x="98927" y="59252"/>
                  </a:lnTo>
                  <a:lnTo>
                    <a:pt x="97544" y="42540"/>
                  </a:lnTo>
                  <a:lnTo>
                    <a:pt x="75926" y="7952"/>
                  </a:lnTo>
                  <a:lnTo>
                    <a:pt x="51576" y="0"/>
                  </a:lnTo>
                  <a:close/>
                </a:path>
              </a:pathLst>
            </a:custGeom>
            <a:solidFill>
              <a:srgbClr val="23A5D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70"/>
            <p:cNvSpPr/>
            <p:nvPr/>
          </p:nvSpPr>
          <p:spPr>
            <a:xfrm>
              <a:off x="3864842" y="5935053"/>
              <a:ext cx="45719" cy="449315"/>
            </a:xfrm>
            <a:custGeom>
              <a:avLst/>
              <a:gdLst/>
              <a:ahLst/>
              <a:cxnLst/>
              <a:rect l="l" t="t" r="r" b="b"/>
              <a:pathLst>
                <a:path h="829309">
                  <a:moveTo>
                    <a:pt x="0" y="828852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41"/>
            <p:cNvSpPr/>
            <p:nvPr/>
          </p:nvSpPr>
          <p:spPr>
            <a:xfrm>
              <a:off x="3815100" y="6355515"/>
              <a:ext cx="99060" cy="100965"/>
            </a:xfrm>
            <a:custGeom>
              <a:avLst/>
              <a:gdLst/>
              <a:ahLst/>
              <a:cxnLst/>
              <a:rect l="l" t="t" r="r" b="b"/>
              <a:pathLst>
                <a:path w="99060" h="100965">
                  <a:moveTo>
                    <a:pt x="51576" y="0"/>
                  </a:moveTo>
                  <a:lnTo>
                    <a:pt x="12706" y="15962"/>
                  </a:lnTo>
                  <a:lnTo>
                    <a:pt x="0" y="39846"/>
                  </a:lnTo>
                  <a:lnTo>
                    <a:pt x="1200" y="56930"/>
                  </a:lnTo>
                  <a:lnTo>
                    <a:pt x="21945" y="92148"/>
                  </a:lnTo>
                  <a:lnTo>
                    <a:pt x="49305" y="100749"/>
                  </a:lnTo>
                  <a:lnTo>
                    <a:pt x="63585" y="98698"/>
                  </a:lnTo>
                  <a:lnTo>
                    <a:pt x="76273" y="92936"/>
                  </a:lnTo>
                  <a:lnTo>
                    <a:pt x="86784" y="84050"/>
                  </a:lnTo>
                  <a:lnTo>
                    <a:pt x="94531" y="72626"/>
                  </a:lnTo>
                  <a:lnTo>
                    <a:pt x="98927" y="59252"/>
                  </a:lnTo>
                  <a:lnTo>
                    <a:pt x="97544" y="42540"/>
                  </a:lnTo>
                  <a:lnTo>
                    <a:pt x="75926" y="7952"/>
                  </a:lnTo>
                  <a:lnTo>
                    <a:pt x="51576" y="0"/>
                  </a:lnTo>
                  <a:close/>
                </a:path>
              </a:pathLst>
            </a:custGeom>
            <a:solidFill>
              <a:srgbClr val="23A5DB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27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897" y="2402110"/>
            <a:ext cx="4348095" cy="378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027" y="4018197"/>
            <a:ext cx="5420068" cy="2856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</a:t>
              </a:r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体系三维软件</a:t>
              </a:r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BIM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建模、自动出图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29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63" y="2250215"/>
            <a:ext cx="5480465" cy="392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244" y="1177073"/>
            <a:ext cx="3855256" cy="2797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344" y="4314470"/>
            <a:ext cx="3336454" cy="2387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3666" name="Picture 2" descr="C:\Documents and Settings\Administrator\桌面\培训课件\蒙西\1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52500" y="539750"/>
            <a:ext cx="11232444" cy="6318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4690" name="Picture 2" descr="C:\Documents and Settings\Administrator\桌面\培训课件\蒙西\1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2800" y="336550"/>
            <a:ext cx="11029244" cy="6203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5714" name="Picture 2" descr="C:\Documents and Settings\Administrator\桌面\培训课件\蒙西\1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3099" y="450850"/>
            <a:ext cx="11390489" cy="6407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6738" name="Picture 2" descr="C:\Documents and Settings\Administrator\桌面\培训课件\蒙西\1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8378" y="387350"/>
            <a:ext cx="11458222" cy="6445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7762" name="Picture 2" descr="C:\Documents and Settings\Administrator\桌面\培训课件\蒙西\1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49299" y="476250"/>
            <a:ext cx="11345333" cy="638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8786" name="Picture 2" descr="C:\Documents and Settings\Administrator\桌面\培训课件\蒙西\1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2799" y="285750"/>
            <a:ext cx="11164711" cy="6280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9810" name="Picture 2" descr="C:\Documents and Settings\Administrator\桌面\培训课件\蒙西\1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3600" y="361950"/>
            <a:ext cx="11051822" cy="6216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41005" y="1549108"/>
            <a:ext cx="52737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生产、施工阶段验算</a:t>
            </a:r>
            <a:endPara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355600" algn="just">
              <a:spcAft>
                <a:spcPts val="0"/>
              </a:spcAft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构件设计需要进行大量的生产、施工阶段验算，没有专业设计队伍的介入会造成预制件在生产、运输、安装过程的开裂、破损，产生大量废品，造成成本浪费，影响结构安全。</a:t>
            </a:r>
            <a:endParaRPr lang="zh-CN" altLang="zh-CN" sz="1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 descr="01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808000"/>
            <a:ext cx="5274310" cy="3510280"/>
          </a:xfrm>
          <a:prstGeom prst="rect">
            <a:avLst/>
          </a:prstGeom>
        </p:spPr>
      </p:pic>
      <p:pic>
        <p:nvPicPr>
          <p:cNvPr id="12" name="图片 11" descr="0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917690" y="2808000"/>
            <a:ext cx="5274310" cy="35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0834" name="Picture 2" descr="C:\Documents and Settings\Administrator\桌面\培训课件\蒙西\1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04900" y="285750"/>
            <a:ext cx="10871200" cy="6115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1858" name="Picture 2" descr="C:\Documents and Settings\Administrator\桌面\培训课件\蒙西\1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8999" y="222250"/>
            <a:ext cx="11209867" cy="6305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2882" name="Picture 2" descr="C:\Documents and Settings\Administrator\桌面\培训课件\蒙西\2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0099" y="260350"/>
            <a:ext cx="11345333" cy="638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 descr="01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017794"/>
            <a:ext cx="5274310" cy="3573780"/>
          </a:xfrm>
          <a:prstGeom prst="rect">
            <a:avLst/>
          </a:prstGeom>
        </p:spPr>
      </p:pic>
      <p:pic>
        <p:nvPicPr>
          <p:cNvPr id="11" name="图片 10" descr="0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917690" y="2017794"/>
            <a:ext cx="5274310" cy="356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 descr="01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960872"/>
            <a:ext cx="5274310" cy="35883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706140" y="1984321"/>
            <a:ext cx="574158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连接节点的选择</a:t>
            </a:r>
            <a:endPara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266700" algn="just"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构件连接节点的选择，涉及到很深的专业要求，锚固长度、搭接长度、抗震等级、保护层厚度、套筒连接选择等一系列的构造要求，没有丰富的施工图设计经验，很难保证连接节点的安全可靠。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358140" algn="just">
              <a:spcAft>
                <a:spcPts val="0"/>
              </a:spcAft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目前的装配式结构施工图深度仅考虑等同现浇原则下的安全计算，节点的选择和布置，需要结合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101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图集进行，这些工作均交于构件深化设计团队负责完成，没有专业的素养，会造成极大的安全隐患，影响安装。有项目节点选择不当，导致现场无法安装，近千万构件报废，改为现浇。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183624"/>
            <a:ext cx="4713767" cy="3635929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135" y="2183624"/>
            <a:ext cx="6726865" cy="3635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6326" y="1601995"/>
            <a:ext cx="584081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 algn="just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．预制构件整合了多专业的信息</a:t>
            </a:r>
            <a:endPara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algn="just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线盒、线管、留洞等均需在构件设计图中反应，需要设计人员具有全专业的素养，整合信息。经验不足的设计队伍，造成构件预埋留洞的错漏碰缺，后期的补救必然引起对结构的破坏，造成严重安全隐患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。采用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bim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技术进行设备和预制构件的碰撞检查，确保无误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4480" y="3721388"/>
            <a:ext cx="55326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构件设计应包含构件的先后安装次序，需对施工进行指导</a:t>
            </a:r>
            <a:endPara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件设计不是仅仅的绘图，应包含构件的先后安装次序，所以涉及对后期施工的指导，仅以构件的思路机械绘图，会最终导致三维空间下构件安装不上。不考虑施工安装的构件设计会造成施工进度的极大不可控，甚至造成构件报废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405" y="1781574"/>
            <a:ext cx="4506595" cy="404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PC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工厂管理与组织：类总承包项目部管理模式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751107" y="3008074"/>
            <a:ext cx="109434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、工厂技术力量班子建设</a:t>
            </a:r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10-15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）实验室人员； 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）工艺员；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）质检员；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）现场服务人员；</a:t>
            </a:r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751107" y="1216654"/>
            <a:ext cx="109263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、深化设计组织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外部长期稳定合作模式，基于技术水平、质量、综合成本。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800" b="1" dirty="0">
              <a:solidFill>
                <a:srgbClr val="2D76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751107" y="4838972"/>
            <a:ext cx="109434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、工厂生产力量组织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个外包队专业化分工，区域性人员调配。</a:t>
            </a:r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50000"/>
            <a:alpha val="85000"/>
          </a:schemeClr>
        </a:solid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1532</Words>
  <Application>WPS 演示</Application>
  <PresentationFormat>自定义</PresentationFormat>
  <Paragraphs>222</Paragraphs>
  <Slides>42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42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Tahoma</vt:lpstr>
      <vt:lpstr>Segoe UI Black</vt:lpstr>
      <vt:lpstr>Impact</vt:lpstr>
      <vt:lpstr>Times New Roman</vt:lpstr>
      <vt:lpstr>Century Gothic</vt:lpstr>
      <vt:lpstr>等线</vt:lpstr>
      <vt:lpstr>Calibri</vt:lpstr>
      <vt:lpstr>Arial Unicode MS</vt:lpstr>
      <vt:lpstr>Calibri Light</vt:lpstr>
      <vt:lpstr>Yu Gothic UI</vt:lpstr>
      <vt:lpstr>Office 主题</vt:lpstr>
      <vt:lpstr>Office 主题​​</vt:lpstr>
      <vt:lpstr>AutoCAD.Drawing.18</vt:lpstr>
      <vt:lpstr>AutoCAD.Drawing.18</vt:lpstr>
      <vt:lpstr>AutoCAD.Drawing.18</vt:lpstr>
      <vt:lpstr>AutoCAD.Drawing.18</vt:lpstr>
      <vt:lpstr>AutoCAD.Drawing.17</vt:lpstr>
      <vt:lpstr>AutoCAD.Drawing.18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智聚创新公司介绍_20180406</dc:title>
  <dc:creator>alison</dc:creator>
  <cp:lastModifiedBy>dr</cp:lastModifiedBy>
  <cp:revision>552</cp:revision>
  <dcterms:created xsi:type="dcterms:W3CDTF">2015-02-16T08:21:00Z</dcterms:created>
  <dcterms:modified xsi:type="dcterms:W3CDTF">2018-12-17T08:10:10Z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